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3" r:id="rId3"/>
    <p:sldId id="258" r:id="rId4"/>
    <p:sldId id="259" r:id="rId5"/>
    <p:sldId id="260" r:id="rId6"/>
    <p:sldId id="269" r:id="rId7"/>
    <p:sldId id="270" r:id="rId8"/>
    <p:sldId id="276" r:id="rId9"/>
    <p:sldId id="293" r:id="rId10"/>
    <p:sldId id="274" r:id="rId11"/>
    <p:sldId id="295" r:id="rId12"/>
    <p:sldId id="275" r:id="rId13"/>
    <p:sldId id="294" r:id="rId14"/>
    <p:sldId id="278" r:id="rId15"/>
    <p:sldId id="296" r:id="rId16"/>
    <p:sldId id="277" r:id="rId17"/>
    <p:sldId id="297" r:id="rId18"/>
    <p:sldId id="280" r:id="rId19"/>
    <p:sldId id="298" r:id="rId20"/>
    <p:sldId id="271" r:id="rId21"/>
    <p:sldId id="284" r:id="rId22"/>
    <p:sldId id="299" r:id="rId23"/>
    <p:sldId id="289" r:id="rId24"/>
    <p:sldId id="287" r:id="rId25"/>
    <p:sldId id="286" r:id="rId26"/>
    <p:sldId id="285" r:id="rId27"/>
    <p:sldId id="288" r:id="rId28"/>
    <p:sldId id="300" r:id="rId29"/>
    <p:sldId id="290" r:id="rId30"/>
    <p:sldId id="291" r:id="rId31"/>
    <p:sldId id="264" r:id="rId32"/>
    <p:sldId id="265" r:id="rId33"/>
    <p:sldId id="266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81" d="100"/>
          <a:sy n="8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6108-F038-4F9C-8DAA-3592CEE6C7F7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B2BC-8400-4631-857B-3177D212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0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E8C-B48E-448E-87D6-A501C5FD223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87381-9A8A-401E-BAC0-CF2F2BE06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B4096A-BB9A-44F7-BA37-E43D35D6A60E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4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0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6962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Dept. Of</a:t>
            </a:r>
            <a:r>
              <a:rPr lang="bn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Management</a:t>
            </a: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85800"/>
            <a:ext cx="7543800" cy="3124200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5800" y="4114800"/>
            <a:ext cx="769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49433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809" y="914400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SutonnyAMJ" pitchFamily="2" charset="0"/>
                <a:cs typeface="SutonnyAMJ" pitchFamily="2" charset="0"/>
              </a:rPr>
              <a:t>fvlv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cÖ‡qv‡Mi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wfwË‡Z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yÕ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cÖKvi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;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h_v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: 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1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evPwbK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 err="1" smtClean="0">
                <a:cs typeface="SutonnyAMJ" pitchFamily="2" charset="0"/>
              </a:rPr>
              <a:t>VerbalCommunication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‡h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kã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K_v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evPwbK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mvaviYZ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wPý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kã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evK¨vsk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mvivsk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cÖf„wZi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evPwbK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Avevi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g․wLK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G 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yÕ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fv‡M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fvM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 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4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AevPwbK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cs typeface="SutonnyAMJ" pitchFamily="2" charset="0"/>
              </a:rPr>
              <a:t>Non-verbal Communication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hvMv‡hv‡Mi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g․wjK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MVbB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AevPwbK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kã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cÖ‡qvM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e¨wZ‡i‡K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‡h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AevPwbK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mvaviYZ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cÖg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cÖxwZ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fvjevmv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kª×v, KZ…©Z¡,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wbf©iZv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Av‡eM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cÖf„wZ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evSv‡bvi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‡¶‡Î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AevPwbK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6502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193" y="346770"/>
            <a:ext cx="7772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kbvi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wfwË‡Z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yÕ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;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endParaRPr lang="en-US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1.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wbæMvgx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latin typeface="+mj-lt"/>
                <a:cs typeface="SutonnyAMJ" pitchFamily="2" charset="0"/>
              </a:rPr>
              <a:t>Downward Communication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‡h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D‛P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ch©vq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µ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gvMZfv‡e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wbgœ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ch©v‡q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¯’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vbvš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—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wiZ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wbæMvgx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-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Kv¤úvwbi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cwiPvjbv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cl©` KZ…©K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M„nxZ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wm×vš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—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Rbv‡ij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g¨v‡bRvi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g¨v‡bRvi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mycvifvBRi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Kgx©i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cu․Qv‡j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wbæMvgx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cwiwPwZ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en-US" sz="40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348101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084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77239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DaŸ©Mvgx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000" dirty="0">
                <a:cs typeface="SutonnyAMJ" pitchFamily="2" charset="0"/>
              </a:rPr>
              <a:t>Upward Communication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msev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¥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ch©vq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µ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gvš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^‡q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m‡e©v‛P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¯—‡i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cÖevwnZ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DaŸ©Mvgx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g~jZ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wbb¥Mvgx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cÖwµqvi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wecixZ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-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Kv¤úvwbi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ev‡RU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cÖYq‡bi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‡¶‡Î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weµq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mycvifvBRi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mvaviY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cwiPvjbv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cl©‡`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c․Qv‡j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DaŸ©Mvgx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MY¨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9583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528" y="457200"/>
            <a:ext cx="7696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Avw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_©K I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mvg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‡_©¨i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wfwË‡Z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yÕ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;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:  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pPr marL="514350" indent="-514350">
              <a:buAutoNum type="arabicPeriod"/>
            </a:pPr>
            <a:r>
              <a:rPr lang="en-US" sz="4800" dirty="0" err="1" smtClean="0">
                <a:latin typeface="SutonnyAMJ" pitchFamily="2" charset="0"/>
                <a:cs typeface="SutonnyAMJ" pitchFamily="2" charset="0"/>
              </a:rPr>
              <a:t>cvwk</a:t>
            </a:r>
            <a:r>
              <a:rPr lang="en-US" sz="4800" dirty="0">
                <a:latin typeface="SutonnyAMJ" pitchFamily="2" charset="0"/>
                <a:cs typeface="SutonnyAMJ" pitchFamily="2" charset="0"/>
              </a:rPr>
              <a:t>¦©K ‡</a:t>
            </a:r>
            <a:r>
              <a:rPr lang="en-US" sz="48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3600" dirty="0">
                <a:cs typeface="SutonnyAMJ" pitchFamily="2" charset="0"/>
              </a:rPr>
              <a:t>Horizontal Communication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: 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h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mgch©v‡q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Awab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¯’‡`i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cÖevwnZ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cvwk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¦©K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-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Drcv`bkxj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weµq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vc‡Ki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wecYb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cvwk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¦©K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36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-68245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116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69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SutonnyAMJ" pitchFamily="2" charset="0"/>
                <a:cs typeface="SutonnyAMJ" pitchFamily="2" charset="0"/>
              </a:rPr>
              <a:t>2. MY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4400" dirty="0" err="1" smtClean="0">
                <a:cs typeface="SutonnyAMJ" pitchFamily="2" charset="0"/>
              </a:rPr>
              <a:t>MassCommunication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GKB 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m‡½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eû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msL¨K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e¨w³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 mv‡_ ‡h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MY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mvaviYZ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B‡jUªwb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·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wcÖ›U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wgwWqvi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iƒc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-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AvBb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wbqg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m¤ú‡K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cwÎKvi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mviv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‡`‡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gvbyl‡K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Rvbv‡bv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MY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wn‡m‡e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AwfwnZ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5634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645" y="304800"/>
            <a:ext cx="7848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mvsMVwbK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KvVv‡gvi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wfwË‡Z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yÕ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;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1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4800" dirty="0" err="1">
                <a:latin typeface="SutonnyAMJ" pitchFamily="2" charset="0"/>
                <a:cs typeface="SutonnyAMJ" pitchFamily="2" charset="0"/>
              </a:rPr>
              <a:t>AvbyôvwbK</a:t>
            </a:r>
            <a:r>
              <a:rPr lang="en-US" sz="4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8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4000" dirty="0">
                <a:latin typeface="+mj-lt"/>
                <a:cs typeface="SutonnyAMJ" pitchFamily="2" charset="0"/>
              </a:rPr>
              <a:t>Formal Communication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 :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AvbyôvwbKZvi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¨‡g ‡h ‡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AvbyôvwbK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| A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_©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wbqg-Kvbyb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g‡b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Z_¨,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msev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`,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Av‡`k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¯—‡i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cÖiY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AvbyôvwbK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40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934200" y="152400"/>
            <a:ext cx="22098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124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620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4800" dirty="0" err="1">
                <a:latin typeface="SutonnyAMJ" pitchFamily="2" charset="0"/>
                <a:cs typeface="SutonnyAMJ" pitchFamily="2" charset="0"/>
              </a:rPr>
              <a:t>AbvbyôvwbK</a:t>
            </a:r>
            <a:r>
              <a:rPr lang="en-US" sz="4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8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3600" dirty="0">
                <a:cs typeface="SutonnyAMJ" pitchFamily="2" charset="0"/>
              </a:rPr>
              <a:t>Informal Communication) 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‡h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AvbyôvwbKZv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cvwjZ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AbvbyôvwbK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hgb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-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we‡q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Rb¥w`b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fvR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cvwievwiK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m¤úK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Dbœq‡bi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cwiPvwjZ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</a:p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</a:p>
          <a:p>
            <a:r>
              <a:rPr lang="en-US" sz="3600" dirty="0" err="1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‡h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e¨em&amp;vq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evwY‡R¨i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‡¶‡Î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AZxe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iæZ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welq</a:t>
            </a:r>
            <a:r>
              <a:rPr lang="bn-IN" sz="3600" dirty="0">
                <a:latin typeface="SutonnyAMJ" pitchFamily="2" charset="0"/>
                <a:cs typeface="SutonnyAMJ" pitchFamily="2" charset="0"/>
              </a:rPr>
              <a:t>।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1399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924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hvMv‡hv‡Mi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cÖavb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gva¨g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+mj-lt"/>
                <a:cs typeface="SutonnyAMJ" pitchFamily="2" charset="0"/>
              </a:rPr>
              <a:t>Major Media of Written Communication </a:t>
            </a:r>
          </a:p>
        </p:txBody>
      </p:sp>
      <p:pic>
        <p:nvPicPr>
          <p:cNvPr id="3074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4953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223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77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2565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45506">
            <a:off x="2697163" y="1879600"/>
            <a:ext cx="42672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JADUGHORE KENO ZABO\krrishno\free-vector-flower-greeting-cards-03-vector_02057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7288" y="1193086"/>
            <a:ext cx="6372213" cy="52494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1047183">
            <a:off x="2032001" y="630126"/>
            <a:ext cx="3317875" cy="25574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:</a:t>
            </a:r>
            <a:r>
              <a:rPr lang="bn-IN" sz="36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msMVb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Ie¨e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¯’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vcbv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    </a:t>
            </a:r>
            <a:r>
              <a:rPr lang="bn-IN" sz="3600" dirty="0" smtClean="0">
                <a:solidFill>
                  <a:schemeClr val="bg1"/>
                </a:solidFill>
                <a:latin typeface="SutonnyMJ" pitchFamily="2" charset="0"/>
              </a:rPr>
              <a:t>২য়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cÎ</a:t>
            </a:r>
            <a:endParaRPr lang="en-US" sz="3600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552587" cy="139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0764" y="2286003"/>
            <a:ext cx="3246437" cy="20621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Aóg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3200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Aa¨vq</a:t>
            </a:r>
            <a:endParaRPr lang="bn-IN" sz="3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>
              <a:defRPr/>
            </a:pP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‡</a:t>
            </a:r>
            <a:r>
              <a:rPr lang="en-US" sz="32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hvMv‡hvM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COMMUNICATION </a:t>
            </a:r>
            <a:endParaRPr lang="bn-IN" sz="32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8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8600"/>
            <a:ext cx="7696200" cy="527756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bn-IN" b="1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IN" sz="44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IN" sz="4400" b="1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IN" sz="44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IN" sz="44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IN" sz="64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IN" sz="64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bn-IN" sz="6400" b="1" dirty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6400" b="1" dirty="0" err="1" smtClean="0"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6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400" b="1" dirty="0">
                <a:latin typeface="+mj-lt"/>
                <a:cs typeface="SutonnyMJ" pitchFamily="2" charset="0"/>
              </a:rPr>
              <a:t>Internet</a:t>
            </a:r>
            <a:r>
              <a:rPr lang="en-US" sz="64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64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6700" dirty="0" err="1" smtClean="0"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67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© cÖhyw³,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wek¦e¨vcx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msL¨K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GKB ‡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© mshy³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wgwjqb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wgwjqb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emiKvwi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Z_¨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vewj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B‡jKUªwbK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Iq¨vi‡jm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AcwUK¨vj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© cÖhyw³i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wek¦e¨vwc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vbvš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—i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wewbg‡q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I‡qemvBU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wecyj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cwigvY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Z_¨ I ‡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WUv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wek¦e¨vwc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wewbgq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7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2050" name="Picture 2" descr="C:\Users\success\Downloads\int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69" y="515656"/>
            <a:ext cx="452949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947"/>
            <a:ext cx="1071969" cy="8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324600" y="401946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latin typeface="Constantia"/>
              </a:rPr>
              <a:t>পাঠ বিশ্লেষণ</a:t>
            </a:r>
            <a:endParaRPr lang="en-US" sz="32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1195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143000"/>
            <a:ext cx="8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SutonnyAMJ" pitchFamily="2" charset="0"/>
                <a:cs typeface="SutonnyAMJ" pitchFamily="2" charset="0"/>
              </a:rPr>
              <a:t>B›Uvi‡b‡Ui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endParaRPr lang="bn-IN" sz="4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১।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B›Uvi‡b‡Ui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Avgiv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B-‡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gBj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Av`vb-cÖ`vb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o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Avgiv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wUwf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‡`L‡Z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 ২।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Avgiv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WvDb‡jvW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gywf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‡`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wfwWI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Lj‡Z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cvwi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 ৩।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we‡k¦i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cÖv‡š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—i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wk¶v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¶‡Ki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K¬vm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৪।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we‡k¦i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jvB‡eªix‡Z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eo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jL‡Ki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co‡Z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৫।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Avgiv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‡_©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Qwe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WvDb‡jvW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32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648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09600"/>
            <a:ext cx="739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SutonnyAMJ" pitchFamily="2" charset="0"/>
                <a:cs typeface="SutonnyAMJ" pitchFamily="2" charset="0"/>
              </a:rPr>
              <a:t>৬।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we‡k¦i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cÖv‡š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—i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Aew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¯’Z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eÜzi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mv‡_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3200" dirty="0">
                <a:latin typeface="SutonnyAMJ" pitchFamily="2" charset="0"/>
                <a:cs typeface="SutonnyAMJ" pitchFamily="2" charset="0"/>
              </a:rPr>
              <a:t> ৭।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wwe‡k¦i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h‡Kvb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cÖv‡š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—i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emevmKvix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eÜzi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wfwWI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Kbdv‡i‡Ýi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gy‡LvgywL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7848600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781800" y="-51433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5759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8001000" cy="6858000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24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    </a:t>
            </a:r>
            <a:endParaRPr lang="bn-IN" sz="44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bn-IN" sz="4400" b="1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latin typeface="+mj-lt"/>
                <a:cs typeface="SutonnyMJ" pitchFamily="2" charset="0"/>
              </a:rPr>
              <a:t>Mobile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mevB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wPwb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dvb‡K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mjyjvi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mj‡dvb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gy‡Vv‡dvbI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K_v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g¨v‡mR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Qwe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Mvbmn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iƒZ¡c~Y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Z_¨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Av`vb-cÖ`vb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e„nËi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AÂj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cwiågY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Ki‡jI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iwWI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wj&amp;sK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Ac‡ii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gy‡Vv‡dv‡b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1990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2011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ch©š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—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R¨vwgwZK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×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GLb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90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gy‡Vv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074" name="Picture 2" descr="C:\Users\success\Downloads\Best-New-Year-Smartphone’s-of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1"/>
            <a:ext cx="4724400" cy="248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2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019800" y="500499"/>
            <a:ext cx="2590800" cy="893308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latin typeface="Constantia"/>
              </a:rPr>
              <a:t>পাঠ বিশ্লেষণ</a:t>
            </a:r>
            <a:endParaRPr lang="en-US" sz="32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39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057400"/>
            <a:ext cx="792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AvRKvj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Avgiv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‡h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A‡c¶v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eo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wQj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g‡Uv‡ivjv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WvBbv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UvBGwm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cÖPwjZ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gy‡Vv‡dvb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cÖv_wgK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iwWI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Zi½ (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g~jZ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GGg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GdGg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AvR‡Ki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wWwRUvj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cÖhyw³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 1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wMMvevBU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m‡U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b¨v‡iv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eªv‡Ûi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bUIqvK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D‡j-L‡hvM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‣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ewkó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G¨vbvjM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‡÷g,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mwgKÛv±i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cÖhyw³i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Kg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wd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«‡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Kv‡qwÝ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eªv‡Ûi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‡µ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vcÖ‡mm‡ii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nIqvq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Kej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kã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mÂvjb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1026" name="Picture 2" descr="C:\Users\success\Desktop\New folder (2)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65987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57200"/>
            <a:ext cx="47650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SutonnyAMJ" pitchFamily="2" charset="0"/>
                <a:cs typeface="SutonnyAMJ" pitchFamily="2" charset="0"/>
              </a:rPr>
              <a:t>      </a:t>
            </a:r>
            <a:r>
              <a:rPr lang="en-US" sz="4400" dirty="0" err="1" smtClean="0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cÖRb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¥ </a:t>
            </a:r>
            <a:endParaRPr lang="bn-IN" sz="4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4000" dirty="0">
                <a:cs typeface="SutonnyAMJ" pitchFamily="2" charset="0"/>
              </a:rPr>
              <a:t>First Generation-IG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): </a:t>
            </a:r>
            <a:endParaRPr lang="en-US" sz="4000" dirty="0"/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782937" y="-239002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715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203" y="1737956"/>
            <a:ext cx="800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1990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me©cÖ_g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wØZxq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cÖPwjZ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G‡Z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cÖPwjZ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gy‡Vv‡dv‡bi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iwWI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Zi½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e¨eüZ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wØZxq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wWwRUvj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cÖhyw³i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K_v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g¨v‡mR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Av`vbcÖ`vbI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GgbwK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wØZxq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B›Uvi‡bUI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B›Uvi‡b‡Ui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wQj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LyeB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K_v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B›Uvi‡b‡Ui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GK‡hv‡M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me©mvaviY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B‡‛Q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wØZxq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ewkó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GSM cÖhyw³‡Z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f‡qm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wmMbvj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Dbœq‡bi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wWwRUvj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‡÷‡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cwRs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‡÷g, D‛P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MwZm¤úbœ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cvivcvi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Gm,Gg,Gm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</a:p>
        </p:txBody>
      </p:sp>
      <p:pic>
        <p:nvPicPr>
          <p:cNvPr id="2050" name="Picture 2" descr="C:\Users\success\Desktop\New folder (2)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2209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5256" y="352961"/>
            <a:ext cx="56330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SutonnyAMJ" pitchFamily="2" charset="0"/>
                <a:cs typeface="SutonnyAMJ" pitchFamily="2" charset="0"/>
              </a:rPr>
              <a:t>         </a:t>
            </a:r>
            <a:r>
              <a:rPr lang="en-US" sz="4400" dirty="0" err="1" smtClean="0">
                <a:latin typeface="SutonnyAMJ" pitchFamily="2" charset="0"/>
                <a:cs typeface="SutonnyAMJ" pitchFamily="2" charset="0"/>
              </a:rPr>
              <a:t>wØZxq</a:t>
            </a:r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cÖRb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¥ </a:t>
            </a:r>
            <a:endParaRPr lang="bn-IN" sz="4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4000" dirty="0">
                <a:cs typeface="SutonnyAMJ" pitchFamily="2" charset="0"/>
              </a:rPr>
              <a:t>Second Generation- 2G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): </a:t>
            </a:r>
            <a:endParaRPr lang="en-US" sz="4000" dirty="0"/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7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233" y="1678106"/>
            <a:ext cx="7848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2001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Rvcv‡b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me©cÖ_g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Z…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cÖPwjZ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K_v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g¨v‡mR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Av`vb-cÖ`vbI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GKB mv‡_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gy‡Vv‡dv‡b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Lye `ª‚Z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I‡qe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eªvDR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Z…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B›Uvi‡b‡U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K_vI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Z…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wUwf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IwfwWI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wfwWI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Kbdv‡iÝI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D‡j-L‡hvM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ewkó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D‛PMwZm¤úbœ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UªvÝdvi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>
                <a:latin typeface="+mj-lt"/>
                <a:cs typeface="SutonnyAMJ" pitchFamily="2" charset="0"/>
              </a:rPr>
              <a:t>GPRS (General Packet Radio System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me©vwaK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UªvÝdv‡ii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UK‡bvjwR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+mj-lt"/>
                <a:cs typeface="SutonnyAMJ" pitchFamily="2" charset="0"/>
              </a:rPr>
              <a:t>EDGE (Enhanced Data Rates for Global Evolution),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UªvÝdvi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m‡e©v‛P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cs typeface="SutonnyAMJ" pitchFamily="2" charset="0"/>
              </a:rPr>
              <a:t>2 mbps,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c¨v‡KU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myBwPs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mvwK©U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myBwPs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Dfq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UªvÝwgk‡b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074" name="Picture 2" descr="C:\Users\success\Desktop\New folder (2)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752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354667"/>
            <a:ext cx="50836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SutonnyAMJ" pitchFamily="2" charset="0"/>
                <a:cs typeface="SutonnyAMJ" pitchFamily="2" charset="0"/>
              </a:rPr>
              <a:t>       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Z…</a:t>
            </a:r>
            <a:r>
              <a:rPr lang="en-US" sz="4000" dirty="0" err="1" smtClean="0">
                <a:latin typeface="SutonnyAMJ" pitchFamily="2" charset="0"/>
                <a:cs typeface="SutonnyAMJ" pitchFamily="2" charset="0"/>
              </a:rPr>
              <a:t>Zxq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cÖRb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¥ 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4000" dirty="0">
                <a:cs typeface="SutonnyAMJ" pitchFamily="2" charset="0"/>
              </a:rPr>
              <a:t>Third Generation-3G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): </a:t>
            </a:r>
            <a:endParaRPr lang="en-US" sz="4000" dirty="0"/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4267200" y="-183978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24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74201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SutonnyAMJ" pitchFamily="2" charset="0"/>
                <a:cs typeface="SutonnyAMJ" pitchFamily="2" charset="0"/>
              </a:rPr>
              <a:t>PZz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_© </a:t>
            </a:r>
            <a:r>
              <a:rPr lang="en-US" sz="4000" dirty="0" err="1">
                <a:latin typeface="SutonnyAMJ" pitchFamily="2" charset="0"/>
                <a:cs typeface="SutonnyAMJ" pitchFamily="2" charset="0"/>
              </a:rPr>
              <a:t>cÖRb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¥</a:t>
            </a:r>
            <a:endParaRPr lang="bn-IN" sz="40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0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4000" dirty="0">
                <a:latin typeface="+mj-lt"/>
                <a:cs typeface="SutonnyAMJ" pitchFamily="2" charset="0"/>
              </a:rPr>
              <a:t>Fourth Generation-4G</a:t>
            </a:r>
            <a:r>
              <a:rPr lang="en-US" sz="4000" dirty="0" smtClean="0">
                <a:latin typeface="SutonnyAMJ" pitchFamily="2" charset="0"/>
                <a:cs typeface="SutonnyAMJ" pitchFamily="2" charset="0"/>
              </a:rPr>
              <a:t>)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endParaRPr lang="bn-IN" sz="2800" dirty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2009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mvj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PZz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_©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ïiæ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fv‡jv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eªvDwRs‡qi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myweavi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‡h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evRv‡i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G‡m‡Q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PZz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_©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(4wR)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PZz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_©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(4wR)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dv‡b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`ª‚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ZMwZi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i‡q‡Q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m‡K‡Ê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6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gMvevBU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Av`vb-cÖ`vb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m¶g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G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eªWe¨vÛ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A‡c¶v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`ª‚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ZZg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v‡K</a:t>
            </a:r>
            <a:endParaRPr lang="en-US" sz="36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5122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28600"/>
            <a:ext cx="20270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4114801" y="-3591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818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43677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PZz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_©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(4wR)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egoe UI Semilight" pitchFamily="34" charset="0"/>
                <a:cs typeface="Segoe UI Semilight" pitchFamily="34" charset="0"/>
              </a:rPr>
              <a:t>USB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cv‡U©i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A‡bKUv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Kw¤úDUv‡ii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PZz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_©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cÖR‡b¥i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ewkó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WvUv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UªvÝdvi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m‡ev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©‛P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20 </a:t>
            </a:r>
            <a:r>
              <a:rPr lang="en-US" sz="3600" dirty="0">
                <a:latin typeface="Segoe UI Semibold" pitchFamily="34" charset="0"/>
                <a:cs typeface="Segoe UI Semibold" pitchFamily="34" charset="0"/>
              </a:rPr>
              <a:t>mbps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DbœZ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Gw›Ubv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‡÷g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Iq¨vi‡jm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‡÷g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cÖeZ©b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DbœZ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MwZi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wd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«‡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Kv‡qwÝ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wÎ-gvwÎK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Qwe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cÖ`k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©‡bi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¯’v|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g‡Wg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wmgKvW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mivmwi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Kw¤úDUv‡ii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A¨vK‡mm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Zwi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Iq¨vi‡jm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B›Uvi‡bU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egoe UI Semibold" pitchFamily="34" charset="0"/>
                <a:cs typeface="Segoe UI Semibold" pitchFamily="34" charset="0"/>
              </a:rPr>
              <a:t>Ipad</a:t>
            </a:r>
            <a:r>
              <a:rPr lang="en-US" sz="3600" dirty="0"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bvgK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U¨ve‡jU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wWfvB‡m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e¨env‡ii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cvIqv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08142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406" y="381000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SutonnyAMJ" pitchFamily="2" charset="0"/>
                <a:cs typeface="SutonnyAMJ" pitchFamily="2" charset="0"/>
              </a:rPr>
              <a:t>¶z‡` </a:t>
            </a:r>
            <a:r>
              <a:rPr lang="en-US" sz="6000" dirty="0" err="1">
                <a:latin typeface="SutonnyAMJ" pitchFamily="2" charset="0"/>
                <a:cs typeface="SutonnyAMJ" pitchFamily="2" charset="0"/>
              </a:rPr>
              <a:t>evZ©v</a:t>
            </a:r>
            <a:r>
              <a:rPr lang="en-US" sz="60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+mj-lt"/>
                <a:cs typeface="SutonnyAMJ" pitchFamily="2" charset="0"/>
              </a:rPr>
              <a:t>Short Massage System – </a:t>
            </a:r>
            <a:endParaRPr lang="en-US" sz="2800" dirty="0" smtClean="0">
              <a:latin typeface="+mj-lt"/>
              <a:cs typeface="SutonnyAMJ" pitchFamily="2" charset="0"/>
            </a:endParaRPr>
          </a:p>
          <a:p>
            <a:endParaRPr lang="bn-IN" sz="2800" dirty="0" smtClean="0">
              <a:latin typeface="+mj-lt"/>
              <a:cs typeface="SutonnyAMJ" pitchFamily="2" charset="0"/>
            </a:endParaRPr>
          </a:p>
          <a:p>
            <a:r>
              <a:rPr lang="en-US" sz="2800" dirty="0" smtClean="0">
                <a:latin typeface="+mj-lt"/>
                <a:cs typeface="SutonnyAMJ" pitchFamily="2" charset="0"/>
              </a:rPr>
              <a:t>SMS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¶z‡`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Bs‡iRx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cs typeface="SutonnyAMJ" pitchFamily="2" charset="0"/>
              </a:rPr>
              <a:t>Short </a:t>
            </a:r>
            <a:r>
              <a:rPr lang="en-US" sz="2800" dirty="0" err="1">
                <a:cs typeface="SutonnyAMJ" pitchFamily="2" charset="0"/>
              </a:rPr>
              <a:t>Massae</a:t>
            </a:r>
            <a:r>
              <a:rPr lang="en-US" sz="2800" dirty="0">
                <a:cs typeface="SutonnyAMJ" pitchFamily="2" charset="0"/>
              </a:rPr>
              <a:t> system </a:t>
            </a:r>
            <a:r>
              <a:rPr lang="en-US" sz="2800" dirty="0" err="1">
                <a:cs typeface="SutonnyAMJ" pitchFamily="2" charset="0"/>
              </a:rPr>
              <a:t>ev</a:t>
            </a:r>
            <a:r>
              <a:rPr lang="en-US" sz="2800" dirty="0">
                <a:cs typeface="SutonnyAMJ" pitchFamily="2" charset="0"/>
              </a:rPr>
              <a:t> SMS|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¶z‡`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gy‡Vv‡dvb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mieivnK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…Z GK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m¤ú~Y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/‡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bUIqvK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wbf©i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c×wZ‡Z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cÖiK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gvevB‡ji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Z_¨‡K‡›`ª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AvKv‡ii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Zwi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wdKz‡qwÝ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e¨w³i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cvwV‡q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‡`b|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cÖiK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KZ…©K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cÖwiZ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AdjvB‡b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mvgwqKfv‡e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msi¶Y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cÖi‡Ki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‡cu․‡Q ‡`q|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gvevB‡ji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gby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Ackb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Ackb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wm‡j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±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jL‡Z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ci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evZ©vwU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cÖi‡Yi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mÛ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evUb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cÖvc‡Ki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G‡Wª‡m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cvwV‡q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‡`qv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cÖvcK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gvevB‡j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evZ©vwU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cÖiK‡K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AewnZ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384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3" y="457203"/>
            <a:ext cx="609758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e¨emvq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msMVb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I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¯’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vcbv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২য়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cÎ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</a:endParaRPr>
          </a:p>
          <a:p>
            <a:pPr>
              <a:defRPr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[৮ম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</a:rPr>
              <a:t>]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 ক্লাসে সবাইকে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8" y="457200"/>
            <a:ext cx="15218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2091" y="1657532"/>
            <a:ext cx="990600" cy="50167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90" y="1752600"/>
            <a:ext cx="685800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ccess\Desktop\New folder (2)\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8005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4122" y="2895600"/>
            <a:ext cx="75437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SutonnyAMJ" pitchFamily="2" charset="0"/>
              </a:rPr>
              <a:t>SMS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e¨env‡ii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myweav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:</a:t>
            </a: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১।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¶z`ª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evZ©v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gyû‡Z©i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cÖi‡Ki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cÖvc‡Ki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‡cu․‡Q|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২।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AwZ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Aí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mg‡qi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h‡Kvb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Z_¨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Av`vb-cÖ`vb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eu‡P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৩।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¯^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í e¨‡q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cÖiY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cÖiK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cÖvc‡Ki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A_©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mvkªq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৪।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Z_¨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msev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Kej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cÖiK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cÖvc‡Ki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mxgve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×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MvcbxqZv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i¶v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৫।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GmGgGm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e¨w³K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e¨emvq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evwYR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Dbœq‡b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¸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iæZ¡c~Y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f~wgKv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298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80" y="474666"/>
            <a:ext cx="1673225" cy="600164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4" y="4348166"/>
            <a:ext cx="629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4" y="474664"/>
            <a:ext cx="1350717" cy="12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8" y="474665"/>
            <a:ext cx="6283999" cy="614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7" y="533402"/>
            <a:ext cx="1464131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3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1143000"/>
            <a:ext cx="12877800" cy="5334000"/>
          </a:xfrm>
        </p:spPr>
        <p:txBody>
          <a:bodyPr>
            <a:normAutofit/>
          </a:bodyPr>
          <a:lstStyle/>
          <a:p>
            <a:pPr marL="302895" marR="0" indent="-30289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dirty="0">
                <a:latin typeface="SutonnyMJ"/>
                <a:ea typeface="Calibri"/>
                <a:cs typeface="Times New Roman"/>
              </a:rPr>
              <a:t> </a:t>
            </a:r>
            <a:endParaRPr lang="en-US" sz="2400" dirty="0">
              <a:ea typeface="Calibri"/>
              <a:cs typeface="Times New Roman"/>
            </a:endParaRPr>
          </a:p>
          <a:p>
            <a:pPr marL="302895" marR="0" indent="-30289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02895" algn="l"/>
                <a:tab pos="1771650" algn="l"/>
              </a:tabLst>
            </a:pPr>
            <a:r>
              <a:rPr lang="en-US" dirty="0">
                <a:latin typeface="SutonnyMJ"/>
                <a:ea typeface="Calibri"/>
              </a:rPr>
              <a:t/>
            </a:r>
            <a:br>
              <a:rPr lang="en-US" dirty="0">
                <a:latin typeface="SutonnyMJ"/>
                <a:ea typeface="Calibri"/>
              </a:rPr>
            </a:br>
            <a:endParaRPr lang="en-US" dirty="0"/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381001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3" y="1344159"/>
            <a:ext cx="7848599" cy="51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58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14600" y="5181600"/>
            <a:ext cx="3886200" cy="12954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F:\VEDIOS 2012;after I C T TRAINING\IMAGES\FLOWER\6633303859_1a570a130f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85800"/>
            <a:ext cx="4419600" cy="44196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68562"/>
            <a:ext cx="2600325" cy="310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6029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9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562100" y="-304800"/>
            <a:ext cx="6959600" cy="2057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85800" y="2209800"/>
            <a:ext cx="7835901" cy="4122738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bn-IN" sz="4000" b="1" dirty="0">
                <a:solidFill>
                  <a:srgbClr val="FFFFFF"/>
                </a:solidFill>
                <a:latin typeface="SutonnyMJ" pitchFamily="2" charset="0"/>
              </a:rPr>
              <a:t>        </a:t>
            </a:r>
          </a:p>
          <a:p>
            <a:pPr lvl="0">
              <a:defRPr/>
            </a:pPr>
            <a:r>
              <a:rPr lang="bn-IN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                                         </a:t>
            </a:r>
          </a:p>
          <a:p>
            <a:pPr lvl="0">
              <a:defRPr/>
            </a:pPr>
            <a:r>
              <a:rPr lang="bn-IN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bn-IN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                                           </a:t>
            </a:r>
          </a:p>
          <a:p>
            <a:pPr lvl="0">
              <a:defRPr/>
            </a:pPr>
            <a:endParaRPr lang="bn-IN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 lvl="0">
              <a:defRPr/>
            </a:pPr>
            <a:r>
              <a:rPr lang="bn-IN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                                            </a:t>
            </a:r>
          </a:p>
          <a:p>
            <a:pPr lvl="0">
              <a:defRPr/>
            </a:pPr>
            <a:endParaRPr lang="bn-IN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 lvl="0">
              <a:defRPr/>
            </a:pPr>
            <a:endParaRPr lang="bn-IN" sz="20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 lvl="0">
              <a:defRPr/>
            </a:pPr>
            <a:r>
              <a:rPr lang="bn-IN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                                       </a:t>
            </a:r>
            <a:r>
              <a:rPr lang="en-US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Aóg</a:t>
            </a: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Aa¨vq</a:t>
            </a:r>
            <a:endParaRPr lang="bn-IN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 lvl="0">
              <a:defRPr/>
            </a:pPr>
            <a:r>
              <a:rPr lang="bn-IN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                                             </a:t>
            </a: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‡</a:t>
            </a:r>
            <a:r>
              <a:rPr lang="en-US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hvMv‡hvM</a:t>
            </a:r>
            <a:endParaRPr lang="bn-IN" sz="20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 lvl="0">
              <a:defRPr/>
            </a:pP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bn-IN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                                                 </a:t>
            </a:r>
            <a:r>
              <a:rPr lang="en-US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COMMUNICATION </a:t>
            </a:r>
            <a:endParaRPr lang="bn-IN" sz="20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  <a:ea typeface="SimSun" pitchFamily="2" charset="-122"/>
            </a:endParaRPr>
          </a:p>
          <a:p>
            <a:pPr algn="ctr">
              <a:defRPr/>
            </a:pPr>
            <a:r>
              <a:rPr lang="bn-IN" sz="2800" dirty="0" smtClean="0">
                <a:solidFill>
                  <a:prstClr val="black"/>
                </a:solidFill>
              </a:rPr>
              <a:t>                মোট  </a:t>
            </a:r>
            <a:r>
              <a:rPr lang="en-US" sz="2800" dirty="0" smtClean="0">
                <a:solidFill>
                  <a:prstClr val="black"/>
                </a:solidFill>
              </a:rPr>
              <a:t>৫</a:t>
            </a:r>
            <a:r>
              <a:rPr lang="bn-IN" sz="2800" dirty="0" smtClean="0">
                <a:solidFill>
                  <a:prstClr val="black"/>
                </a:solidFill>
              </a:rPr>
              <a:t>দিন ক্লাসে অধ্যায়টি পড়ানো হবে।   </a:t>
            </a:r>
            <a:r>
              <a:rPr lang="bn-IN" sz="24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আজকের পাঠঃ</a:t>
            </a: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</a:t>
            </a:r>
            <a:r>
              <a:rPr lang="en-US" sz="2400" dirty="0" err="1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e¨emv‡q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hvMv‡hv‡Mi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aviYv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e¨vL¨v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Poshur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e¨emv‡q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cÖwµqv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e¨vL¨v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Buriganga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e¨emvq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¸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iæZ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¡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e¨vL¨v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Buriganga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e¨emv‡q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cÖKvi‡f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`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eY©bv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Poshur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Kvh©vewj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we‡k-lY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Ki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Poshur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Kvh©Ki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 c‡_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cÖwZeÜKZv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wPwýZ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Ki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Poshur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e¨emv‡q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AvBwmwUi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wewfbœ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gva¨g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hgb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d¨v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·,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Poshur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B›Uvi‡bU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B‡gBj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,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UwjKbdv‡iÝ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,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gvevBj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Gg.Gg.Gm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e¨env‡ii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c×wZ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Poshur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I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K․kj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¸‡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e¨vL¨v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Ki</a:t>
            </a:r>
            <a:endParaRPr lang="bn-IN" sz="2400" dirty="0" smtClean="0">
              <a:solidFill>
                <a:prstClr val="black"/>
              </a:solidFill>
              <a:latin typeface="PoshurMJ" pitchFamily="2" charset="0"/>
              <a:cs typeface="PoshurMJ" pitchFamily="2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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e¨emv‡q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hvMv‡hv‡M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AvBwmwU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e¨evnv‡ii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myweav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I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Amyweav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¸‡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jv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wPwýZ</a:t>
            </a:r>
            <a:r>
              <a:rPr lang="en-US" sz="2400" dirty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PoshurMJ" pitchFamily="2" charset="0"/>
                <a:cs typeface="PoshurMJ" pitchFamily="2" charset="0"/>
              </a:rPr>
              <a:t>Ki </a:t>
            </a:r>
            <a:endParaRPr lang="bn-IN" sz="2400" dirty="0">
              <a:solidFill>
                <a:prstClr val="black"/>
              </a:solidFill>
              <a:latin typeface="PoshurMJ" pitchFamily="2" charset="0"/>
            </a:endParaRPr>
          </a:p>
          <a:p>
            <a:pPr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 </a:t>
            </a:r>
            <a:endParaRPr lang="bn-IN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</a:t>
            </a: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  <a:sym typeface="Wingdings 2"/>
              </a:rPr>
              <a:t>  </a:t>
            </a:r>
          </a:p>
          <a:p>
            <a:pPr algn="ctr">
              <a:defRPr/>
            </a:pPr>
            <a:r>
              <a:rPr lang="bn-IN" sz="20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</a:t>
            </a:r>
            <a:r>
              <a:rPr lang="bn-IN" sz="3200" dirty="0">
                <a:solidFill>
                  <a:prstClr val="black"/>
                </a:solidFill>
              </a:rPr>
              <a:t>                          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/>
            </a:r>
            <a:b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</a:b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450"/>
            <a:ext cx="1028700" cy="129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3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68613" y="312740"/>
            <a:ext cx="5451475" cy="1609725"/>
            <a:chOff x="2428875" y="838200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838200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5"/>
              <a:ext cx="3367589" cy="101566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  </a:t>
              </a:r>
              <a:r>
                <a:rPr lang="bn-IN" sz="6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50888" y="2598738"/>
            <a:ext cx="7935912" cy="3403596"/>
            <a:chOff x="1938247" y="2939624"/>
            <a:chExt cx="4139711" cy="459308"/>
          </a:xfrm>
        </p:grpSpPr>
        <p:sp>
          <p:nvSpPr>
            <p:cNvPr id="9" name="Sun 8"/>
            <p:cNvSpPr/>
            <p:nvPr/>
          </p:nvSpPr>
          <p:spPr>
            <a:xfrm>
              <a:off x="1938247" y="3018032"/>
              <a:ext cx="443037" cy="380900"/>
            </a:xfrm>
            <a:prstGeom prst="su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2271133" y="2939624"/>
              <a:ext cx="3806825" cy="6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922464"/>
            <a:ext cx="750411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4" y="2624656"/>
            <a:ext cx="723900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764" y="254761"/>
            <a:ext cx="7908815" cy="5976501"/>
          </a:xfrm>
        </p:spPr>
        <p:txBody>
          <a:bodyPr>
            <a:normAutofit/>
          </a:bodyPr>
          <a:lstStyle/>
          <a:p>
            <a:r>
              <a:rPr lang="en-US" sz="5200" b="1" i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200" b="1" i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5200" b="1" i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latin typeface="+mj-lt"/>
                <a:cs typeface="SutonnyMJ" pitchFamily="2" charset="0"/>
              </a:rPr>
              <a:t>Concept </a:t>
            </a:r>
            <a:r>
              <a:rPr lang="en-US" sz="2400" b="1" i="1" dirty="0">
                <a:solidFill>
                  <a:schemeClr val="tx1"/>
                </a:solidFill>
                <a:latin typeface="+mj-lt"/>
                <a:cs typeface="SutonnyMJ" pitchFamily="2" charset="0"/>
              </a:rPr>
              <a:t>of Communication </a:t>
            </a:r>
            <a:endParaRPr lang="en-US" sz="2400" b="1" i="1" dirty="0" smtClean="0">
              <a:solidFill>
                <a:schemeClr val="tx1"/>
              </a:solidFill>
              <a:latin typeface="+mj-lt"/>
              <a:cs typeface="SutonnyMJ" pitchFamily="2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GKR‡bi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mv‡_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Ab¨R‡bi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Av`vb-cÖ`vbB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Bs‡iRx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  <a:cs typeface="SutonnyMJ" pitchFamily="2" charset="0"/>
              </a:rPr>
              <a:t>communication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kãwU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j¨vwUb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"</a:t>
            </a:r>
            <a:r>
              <a:rPr lang="en-US" dirty="0" err="1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  <a:cs typeface="SutonnyMJ" pitchFamily="2" charset="0"/>
              </a:rPr>
              <a:t>communis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"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"</a:t>
            </a:r>
            <a:r>
              <a:rPr lang="en-US" dirty="0" err="1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  <a:cs typeface="SutonnyMJ" pitchFamily="2" charset="0"/>
              </a:rPr>
              <a:t>communicare</a:t>
            </a:r>
            <a:r>
              <a:rPr lang="en-US" dirty="0">
                <a:solidFill>
                  <a:schemeClr val="tx1"/>
                </a:solidFill>
                <a:latin typeface="Segoe UI Symbol" pitchFamily="34" charset="0"/>
                <a:ea typeface="Segoe UI Symbol" pitchFamily="34" charset="0"/>
                <a:cs typeface="SutonnyMJ" pitchFamily="2" charset="0"/>
              </a:rPr>
              <a:t>"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mvaviYfv‡e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AZGe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wPš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—v,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`, Z_¨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cÖf„wZ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ms‡KZ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wewbgq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3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5943600" y="-218051"/>
            <a:ext cx="30480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2050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4" y="4343400"/>
            <a:ext cx="76962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763000" cy="6705600"/>
          </a:xfrm>
        </p:spPr>
        <p:txBody>
          <a:bodyPr/>
          <a:lstStyle/>
          <a:p>
            <a:pPr marL="0" indent="0" algn="ctr">
              <a:buNone/>
            </a:pPr>
            <a:endParaRPr lang="bn-IN" sz="36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600" b="1" i="1" dirty="0" err="1" smtClean="0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6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36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b="1" i="1" dirty="0" smtClean="0">
                <a:latin typeface="SutonnyMJ" pitchFamily="2" charset="0"/>
                <a:cs typeface="SutonnyMJ" pitchFamily="2" charset="0"/>
              </a:rPr>
              <a:t>`</a:t>
            </a:r>
            <a:endParaRPr lang="bn-IN" sz="3600" b="1" i="1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3600" b="1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i="1" dirty="0">
                <a:cs typeface="SutonnyMJ" pitchFamily="2" charset="0"/>
              </a:rPr>
              <a:t>Types of </a:t>
            </a:r>
            <a:r>
              <a:rPr lang="en-US" sz="3600" b="1" i="1" dirty="0" smtClean="0">
                <a:cs typeface="SutonnyMJ" pitchFamily="2" charset="0"/>
              </a:rPr>
              <a:t>business communication</a:t>
            </a:r>
          </a:p>
          <a:p>
            <a:pPr marL="0" indent="0" algn="ctr">
              <a:buNone/>
            </a:pPr>
            <a:endParaRPr lang="en-US" sz="2400" b="1" i="1" dirty="0"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cs typeface="SutonnyMJ" pitchFamily="2" charset="0"/>
              </a:rPr>
              <a:t> </a:t>
            </a:r>
            <a:endParaRPr lang="en-US" sz="2400" dirty="0">
              <a:cs typeface="SutonnyMJ" pitchFamily="2" charset="0"/>
            </a:endParaRPr>
          </a:p>
        </p:txBody>
      </p:sp>
      <p:pic>
        <p:nvPicPr>
          <p:cNvPr id="1026" name="Picture 2" descr="C:\Users\success\Downloads\ki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46540"/>
            <a:ext cx="6400800" cy="41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4495800" y="52578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" y="3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21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848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e¨emvq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: </a:t>
            </a:r>
          </a:p>
          <a:p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cÖKv‡ki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wfwË‡Z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cÖavbZ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yÕcÖKvi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;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h_v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: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1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smtClean="0">
                <a:latin typeface="+mj-lt"/>
                <a:cs typeface="SutonnyAMJ" pitchFamily="2" charset="0"/>
              </a:rPr>
              <a:t>Written</a:t>
            </a:r>
            <a:r>
              <a:rPr lang="bn-IN" sz="3600" dirty="0" smtClean="0">
                <a:latin typeface="+mj-lt"/>
                <a:cs typeface="SutonnyAMJ" pitchFamily="2" charset="0"/>
              </a:rPr>
              <a:t> </a:t>
            </a:r>
            <a:r>
              <a:rPr lang="en-US" sz="3600" dirty="0" smtClean="0">
                <a:latin typeface="+mj-lt"/>
                <a:cs typeface="SutonnyAMJ" pitchFamily="2" charset="0"/>
              </a:rPr>
              <a:t>Communication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: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hvMv‡hv‡Mi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iƒc‡K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hLb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cÖiK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Z_¨,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msev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`,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gZvgZ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cÖf„wZ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wjwLZiƒ‡c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cÖvc‡Ki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cÖiY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e¨emvq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mvaviYZ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hvMv‡hv‡Mi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cÖPjb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ewk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wjwLZ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‡cv÷,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Kzwiqvi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e¨w³i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GK e¨w³i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e¨w³i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cÖiY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endParaRPr lang="en-US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36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-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023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46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SutonnyAMJ" pitchFamily="2" charset="0"/>
                <a:cs typeface="SutonnyAMJ" pitchFamily="2" charset="0"/>
              </a:rPr>
              <a:t>2.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gŠwLK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endParaRPr lang="en-US" sz="4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4400" dirty="0">
                <a:cs typeface="SutonnyAMJ" pitchFamily="2" charset="0"/>
              </a:rPr>
              <a:t>Oral Communication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) : </a:t>
            </a:r>
            <a:endParaRPr lang="bn-IN" sz="4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4400" dirty="0" smtClean="0">
                <a:latin typeface="SutonnyAMJ" pitchFamily="2" charset="0"/>
                <a:cs typeface="SutonnyAMJ" pitchFamily="2" charset="0"/>
              </a:rPr>
              <a:t>‡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h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g․wLKfv‡e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g․wLK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mvaviYZ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cÖiK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g․wLK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kã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K_vi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v‡Kb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|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cÖiK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cÖvc‡Ki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gy‡LvgywL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Uwj‡dv‡bi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G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m¤úbœ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4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4400" dirty="0">
                <a:latin typeface="SutonnyAMJ" pitchFamily="2" charset="0"/>
                <a:cs typeface="SutonnyAMJ" pitchFamily="2" charset="0"/>
              </a:rPr>
              <a:t>|   </a:t>
            </a: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093"/>
            <a:ext cx="845127" cy="7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781800" y="152400"/>
            <a:ext cx="2362200" cy="696202"/>
          </a:xfrm>
          <a:prstGeom prst="flowChartPunchedTap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2400" b="1" kern="0" dirty="0">
                <a:latin typeface="Constantia"/>
              </a:rPr>
              <a:t>পাঠ বিশ্লেষণ</a:t>
            </a:r>
            <a:endParaRPr lang="en-US" sz="2400" kern="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60895242"/>
      </p:ext>
    </p:extLst>
  </p:cSld>
  <p:clrMapOvr>
    <a:masterClrMapping/>
  </p:clrMapOvr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2385</Words>
  <Application>Microsoft Office PowerPoint</Application>
  <PresentationFormat>On-screen Show (4:3)</PresentationFormat>
  <Paragraphs>176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12_Office Theme</vt:lpstr>
      <vt:lpstr>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Queries  ?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52</cp:revision>
  <dcterms:created xsi:type="dcterms:W3CDTF">2006-08-16T00:00:00Z</dcterms:created>
  <dcterms:modified xsi:type="dcterms:W3CDTF">2017-02-18T03:07:45Z</dcterms:modified>
</cp:coreProperties>
</file>