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9"/>
  </p:notesMasterIdLst>
  <p:sldIdLst>
    <p:sldId id="256" r:id="rId4"/>
    <p:sldId id="268" r:id="rId5"/>
    <p:sldId id="258" r:id="rId6"/>
    <p:sldId id="260" r:id="rId7"/>
    <p:sldId id="269" r:id="rId8"/>
    <p:sldId id="270" r:id="rId9"/>
    <p:sldId id="271" r:id="rId10"/>
    <p:sldId id="278" r:id="rId11"/>
    <p:sldId id="290" r:id="rId12"/>
    <p:sldId id="277" r:id="rId13"/>
    <p:sldId id="291" r:id="rId14"/>
    <p:sldId id="276" r:id="rId15"/>
    <p:sldId id="292" r:id="rId16"/>
    <p:sldId id="275" r:id="rId17"/>
    <p:sldId id="293" r:id="rId18"/>
    <p:sldId id="280" r:id="rId19"/>
    <p:sldId id="294" r:id="rId20"/>
    <p:sldId id="279" r:id="rId21"/>
    <p:sldId id="295" r:id="rId22"/>
    <p:sldId id="272" r:id="rId23"/>
    <p:sldId id="273" r:id="rId24"/>
    <p:sldId id="284" r:id="rId25"/>
    <p:sldId id="281" r:id="rId26"/>
    <p:sldId id="282" r:id="rId27"/>
    <p:sldId id="283" r:id="rId28"/>
    <p:sldId id="289" r:id="rId29"/>
    <p:sldId id="296" r:id="rId30"/>
    <p:sldId id="288" r:id="rId31"/>
    <p:sldId id="287" r:id="rId32"/>
    <p:sldId id="286" r:id="rId33"/>
    <p:sldId id="285" r:id="rId34"/>
    <p:sldId id="264" r:id="rId35"/>
    <p:sldId id="265" r:id="rId36"/>
    <p:sldId id="266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CC66F-20B7-492A-B2FD-B06E1890821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7A1E7-E14D-41B9-BE10-5A0B0347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15E9B-716C-4278-AAE4-ED08C5D92369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255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2C6F-DB63-4227-9709-9A3D5F0AC070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260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5DF78-5F4B-497D-83F9-3B42EB38FB37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608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A8BF4F-A23D-432D-91C6-49D85F9E2901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869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F17161-CE39-4075-B98B-7AD74060E50B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128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66F6-3F0D-4025-9FD6-2DFC96BA826A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69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2C91F-29C4-469B-9ADD-A2BD7B48D2F6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856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C74F-E5C5-4958-9C55-2BDC88FB3462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41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80DA8D-C0E3-40E5-B419-4EEEE7F2A553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596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DB14-2281-4737-A724-D4ECF8B2B715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106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E9ED-6208-4311-96F2-82DAC197B2DC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59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07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78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9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15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3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6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75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9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76C40-44D4-4D3D-91B3-160613FD6F6B}" type="slidenum">
              <a:rPr lang="en-US" altLang="en-US">
                <a:solidFill>
                  <a:srgbClr val="D6EC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D6EC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48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D9D9D9"/>
            </a:gs>
            <a:gs pos="85000">
              <a:schemeClr val="tx2">
                <a:lumMod val="20000"/>
                <a:lumOff val="80000"/>
              </a:schemeClr>
            </a:gs>
            <a:gs pos="78000">
              <a:schemeClr val="bg1">
                <a:lumMod val="7000"/>
                <a:lumOff val="93000"/>
                <a:alpha val="37000"/>
              </a:schemeClr>
            </a:gs>
            <a:gs pos="93000">
              <a:schemeClr val="accent2">
                <a:lumMod val="40000"/>
                <a:lumOff val="6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6962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Dept. Of</a:t>
            </a:r>
            <a:r>
              <a:rPr lang="bn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Management</a:t>
            </a: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85800"/>
            <a:ext cx="7543800" cy="3124200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5800" y="4114800"/>
            <a:ext cx="769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4943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90600"/>
            <a:ext cx="7772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4400" dirty="0">
                <a:latin typeface="+mj-lt"/>
                <a:cs typeface="SutonnyMJ" pitchFamily="2" charset="0"/>
              </a:rPr>
              <a:t>Democratic </a:t>
            </a:r>
            <a:r>
              <a:rPr lang="en-US" sz="4400" dirty="0" err="1">
                <a:latin typeface="+mj-lt"/>
                <a:cs typeface="SutonnyMJ" pitchFamily="2" charset="0"/>
              </a:rPr>
              <a:t>leaderhip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h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AskMÖnYg~jK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iƒc</a:t>
            </a:r>
            <a:r>
              <a:rPr lang="bn-IN" sz="36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3600" dirty="0" smtClean="0">
                <a:latin typeface="+mj-lt"/>
                <a:cs typeface="SutonnyMJ" pitchFamily="2" charset="0"/>
              </a:rPr>
              <a:t> 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‡h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414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185" y="914400"/>
            <a:ext cx="7467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Avjvc-Av‡jvPbvi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L.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M.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‡`b;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N. ‡KD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‡`b;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O. G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Revew`wn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Revew`wnZvqI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P.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‡_©i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cy‡ivcywi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3659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74431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;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L. me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úófv‡e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g‡bv‡hvMx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¤§Z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;   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O.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;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P.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A‡_©i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AcPq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wgZ¨e¨wqZv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;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69"/>
            <a:ext cx="914400" cy="77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519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3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jvMvgnxb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gy³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(</a:t>
            </a:r>
            <a:r>
              <a:rPr lang="en-US" sz="3600" dirty="0">
                <a:cs typeface="SutonnyMJ" pitchFamily="2" charset="0"/>
              </a:rPr>
              <a:t>Laissez fair/Free-rein leadership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h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wbwðšÍ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gy³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gy³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mywbw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ófv‡e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B‡‛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QgZ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KvRKg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6434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04092"/>
            <a:ext cx="784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Kj¨vYKvgx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•¯^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iZvwš¿K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(</a:t>
            </a:r>
            <a:r>
              <a:rPr lang="en-US" sz="3200" dirty="0">
                <a:latin typeface="+mj-lt"/>
                <a:cs typeface="SutonnyMJ" pitchFamily="2" charset="0"/>
              </a:rPr>
              <a:t>Benevolent autocratic leadership)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Kj¨vYKvgx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•¯^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iZvwš¿K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wcZvi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Av¯’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vkxj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•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m`q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Kg©xivI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Drmvn‡eva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•¯^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iZvwš¿K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‡bb|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43434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Kj¨v‡Yi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wØav‡eva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…Z¡‡K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wcZ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Zvwš¿K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736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69619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cÖlYvwfwËK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…Z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¡       (</a:t>
            </a:r>
            <a:r>
              <a:rPr lang="en-US" sz="4000" dirty="0">
                <a:cs typeface="SutonnyMJ" pitchFamily="2" charset="0"/>
              </a:rPr>
              <a:t>Motivating leadership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):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cÖlYv`vb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yÕai‡bi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‡`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;‡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-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3600" dirty="0">
                <a:cs typeface="SutonnyMJ" pitchFamily="2" charset="0"/>
              </a:rPr>
              <a:t>Positive leadership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‡h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DrmvwnZKi‡Yi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‡bb,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KvRKg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I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wó‡Z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‡`‡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589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508" y="719078"/>
            <a:ext cx="7772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2.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3600" dirty="0">
                <a:latin typeface="+mj-lt"/>
                <a:cs typeface="SutonnyMJ" pitchFamily="2" charset="0"/>
              </a:rPr>
              <a:t>Negative leadership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‡h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fq-fxwZ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cÖ`k©b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kvw¯Í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‡`‡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2338" y="3335179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M.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AbyôvbwfwËK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3600" dirty="0">
                <a:cs typeface="SutonnyMJ" pitchFamily="2" charset="0"/>
              </a:rPr>
              <a:t>Formalistic leadership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AvbyôvwbKZvi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yÕai‡bi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3200" dirty="0">
                <a:cs typeface="SutonnyMJ" pitchFamily="2" charset="0"/>
              </a:rPr>
              <a:t>Formal leadership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‡h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17585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117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12369"/>
            <a:ext cx="762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me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KvRK‡g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AvbyôvwbKZv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wKQyB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AbvbyôvwbKfv‡e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‡`‡L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wbqg-bxwZ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cvj‡bi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‡`‡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AbvbyôvwbK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4000" dirty="0">
                <a:cs typeface="SutonnyMJ" pitchFamily="2" charset="0"/>
              </a:rPr>
              <a:t>Informal leadership)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AbvbyôvwbKfv‡e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‡h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AbvbyôvwbK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" y="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7014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382" y="556038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 startAt="14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cÖv‡qvwMK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4000" dirty="0">
                <a:latin typeface="+mj-lt"/>
                <a:cs typeface="SutonnyMJ" pitchFamily="2" charset="0"/>
              </a:rPr>
              <a:t>Applicable leadership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lphaUcPeriod" startAt="14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…Z¡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y'ai‡bi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-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" y="31242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Kw›`ªK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3600" dirty="0">
                <a:cs typeface="SutonnyMJ" pitchFamily="2" charset="0"/>
              </a:rPr>
              <a:t>Work-</a:t>
            </a:r>
            <a:r>
              <a:rPr lang="en-US" sz="3600" dirty="0" err="1">
                <a:cs typeface="SutonnyMJ" pitchFamily="2" charset="0"/>
              </a:rPr>
              <a:t>centred</a:t>
            </a:r>
            <a:r>
              <a:rPr lang="en-US" sz="3600" dirty="0">
                <a:cs typeface="SutonnyMJ" pitchFamily="2" charset="0"/>
              </a:rPr>
              <a:t> leadership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‡h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‡`q,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Kw›`ªK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‡`b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862"/>
            <a:ext cx="896815" cy="7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122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754" y="12954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Kg©x‡Kw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›`ªK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3600" dirty="0">
                <a:cs typeface="SutonnyMJ" pitchFamily="2" charset="0"/>
              </a:rPr>
              <a:t>Subordinate-</a:t>
            </a:r>
            <a:r>
              <a:rPr lang="en-US" sz="3600" dirty="0" err="1">
                <a:cs typeface="SutonnyMJ" pitchFamily="2" charset="0"/>
              </a:rPr>
              <a:t>centred</a:t>
            </a:r>
            <a:r>
              <a:rPr lang="en-US" sz="3600" dirty="0">
                <a:cs typeface="SutonnyMJ" pitchFamily="2" charset="0"/>
              </a:rPr>
              <a:t> leadership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‡h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cÖvavb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Kg©x‡Kw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›`ªK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cÖv‡qvwMK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wó‡KvY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bn-IN" sz="3600" dirty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wek¦e¨vcx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‡`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/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3521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45506">
            <a:off x="2697163" y="1879600"/>
            <a:ext cx="42672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JADUGHORE KENO ZABO\krrishno\free-vector-flower-greeting-cards-03-vector_02057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698500"/>
            <a:ext cx="8534400" cy="60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1047183">
            <a:off x="2032000" y="1011238"/>
            <a:ext cx="3317875" cy="2557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Ie¨e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vcbv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   </a:t>
            </a:r>
            <a:r>
              <a:rPr lang="bn-IN" sz="3600" dirty="0" smtClean="0">
                <a:solidFill>
                  <a:prstClr val="black"/>
                </a:solidFill>
                <a:latin typeface="SutonnyMJ" pitchFamily="2" charset="0"/>
              </a:rPr>
              <a:t>২য়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cÎ</a:t>
            </a:r>
            <a:endParaRPr lang="en-US" sz="3600" dirty="0">
              <a:solidFill>
                <a:prstClr val="black"/>
              </a:solidFill>
              <a:latin typeface="SutonnyMJ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43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3443869"/>
            <a:ext cx="3581400" cy="175432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lô</a:t>
            </a: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Aa¨vq</a:t>
            </a: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54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bZ</a:t>
            </a: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…Z¡ </a:t>
            </a:r>
            <a:r>
              <a:rPr lang="en-US" sz="5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AMJ" pitchFamily="2" charset="0"/>
                <a:cs typeface="SutonnyAMJ" pitchFamily="2" charset="0"/>
              </a:rPr>
              <a:t>[</a:t>
            </a:r>
            <a:r>
              <a:rPr lang="en-US" sz="1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LEADERSHIP ]</a:t>
            </a:r>
            <a:endParaRPr lang="en-US" sz="1600" kern="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81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199"/>
            <a:ext cx="7696200" cy="543715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© 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bZvi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Yvewj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>
                <a:cs typeface="SutonnyMJ" pitchFamily="2" charset="0"/>
              </a:rPr>
              <a:t>Qualities of Ideal Leader </a:t>
            </a:r>
            <a:endParaRPr lang="en-US" dirty="0"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j‡¶¨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cu․Q‡Z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whwb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vwq‡Z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¡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success\Downloads\Qualities-of-a-L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10" y="4267199"/>
            <a:ext cx="3124201" cy="24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ccess\Downloads\leadershi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199"/>
            <a:ext cx="3457755" cy="24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ccess\Downloads\leader-blue4-1940x900_29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5105"/>
            <a:ext cx="3556242" cy="164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uccess\Downloads\lea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10" y="2362200"/>
            <a:ext cx="2907874" cy="19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6288535" y="17473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rgbClr val="846648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46648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46648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9" name="Picture 3" descr="Monog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99"/>
            <a:ext cx="914400" cy="8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ccess\Downloads\Qualities-of-heroic-lead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0" y="152400"/>
            <a:ext cx="3200400" cy="1143000"/>
          </a:xfrm>
          <a:prstGeom prst="flowChartPunchedTape">
            <a:avLst/>
          </a:prstGeom>
          <a:gradFill flip="none" rotWithShape="1">
            <a:gsLst>
              <a:gs pos="0">
                <a:srgbClr val="846648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46648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46648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228601"/>
            <a:ext cx="13809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84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  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  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cs typeface="SutonnyMJ" pitchFamily="2" charset="0"/>
              </a:rPr>
              <a:t>            Concept </a:t>
            </a:r>
            <a:r>
              <a:rPr lang="en-US" sz="4000" dirty="0">
                <a:cs typeface="SutonnyMJ" pitchFamily="2" charset="0"/>
              </a:rPr>
              <a:t>of Direction  </a:t>
            </a:r>
            <a:endParaRPr lang="en-US" sz="4000" dirty="0" smtClean="0"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k`vb‡K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wKšÍz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‡`©k A‡_©B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eis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Aby‡iva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Dc‡`k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Drmvn`vb‡K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AZxe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e¨ZxZ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bq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M.E. </a:t>
            </a:r>
            <a:r>
              <a:rPr lang="en-US" sz="2800" dirty="0" err="1">
                <a:latin typeface="+mj-lt"/>
                <a:cs typeface="SutonnyMJ" pitchFamily="2" charset="0"/>
              </a:rPr>
              <a:t>Demock</a:t>
            </a:r>
            <a:r>
              <a:rPr lang="en-US" sz="2800" dirty="0">
                <a:latin typeface="+mj-lt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ürwcÛ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AvL¨vwqZ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C.B. Gupta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Kvh©kw³i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†KD G‡K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PvwjKvkw³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AwfwnZ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g~jZ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579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655" y="15240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3.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Avjvc-Av‡jvPbv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‡m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K․k‡ji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cu․Qv‡Z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722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4" y="381000"/>
            <a:ext cx="7924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©µ‡g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D‡j-L‡hvM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1327" y="236626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cÖwµqv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djcÖm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~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cwic~Y©fv‡e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cÖPjb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cÖPjb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53" y="31748"/>
            <a:ext cx="820615" cy="6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683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6" y="381000"/>
            <a:ext cx="8001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+mj-lt"/>
                <a:cs typeface="SutonnyMJ" pitchFamily="2" charset="0"/>
              </a:rPr>
              <a:t>Advantages </a:t>
            </a:r>
            <a:r>
              <a:rPr lang="en-US" sz="2800" dirty="0">
                <a:latin typeface="+mj-lt"/>
                <a:cs typeface="SutonnyMJ" pitchFamily="2" charset="0"/>
              </a:rPr>
              <a:t>of Consultative Direction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MYZš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Establishing democracy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Avjvc-Av‡jvPbv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Av‡`k-Dc‡`k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(</a:t>
            </a:r>
            <a:r>
              <a:rPr lang="en-US" sz="2800" dirty="0">
                <a:cs typeface="SutonnyMJ" pitchFamily="2" charset="0"/>
              </a:rPr>
              <a:t>Increasing inspiration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cÖ‡Z¨KwU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Av‡`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Drmvn‡eva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" y="31748"/>
            <a:ext cx="638374" cy="6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52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1219200"/>
            <a:ext cx="7848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>
                <a:latin typeface="+mj-lt"/>
                <a:cs typeface="SutonnyMJ" pitchFamily="2" charset="0"/>
              </a:rPr>
              <a:t>Creating positive attitude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g‡bvfv‡ei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AvbyK‚j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Drcv`bI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‡`q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Av¯’v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>
                <a:cs typeface="SutonnyMJ" pitchFamily="2" charset="0"/>
              </a:rPr>
              <a:t>Trust and confidence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EaŸ©Zb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icvi¯úwiK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Avjvc-Av‡jvPbv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Av¯’v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ci¯úi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hvIqvq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AvšÍwiKZvc~Y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273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m¤ú‡K©vbœqb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cs typeface="SutonnyMJ" pitchFamily="2" charset="0"/>
              </a:rPr>
              <a:t>Development of relation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AvbyôvwbKZvi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‡_‡KI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AbvbyôvwbK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cvIqvq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Kg©Pvwi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ga¨Kvi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m¤ú‡K©i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N‡U|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6. `¶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 smtClean="0">
                <a:cs typeface="SutonnyMJ" pitchFamily="2" charset="0"/>
              </a:rPr>
              <a:t>Development of </a:t>
            </a:r>
            <a:r>
              <a:rPr lang="en-US" sz="3600" dirty="0" err="1" smtClean="0">
                <a:cs typeface="SutonnyMJ" pitchFamily="2" charset="0"/>
              </a:rPr>
              <a:t>effIciency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`¶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I‡V|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gvMZ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AvšÍwiKZv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N‡U|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2" y="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99962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615" y="11430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(</a:t>
            </a:r>
            <a:r>
              <a:rPr lang="en-US" sz="2800" dirty="0">
                <a:latin typeface="+mj-lt"/>
                <a:cs typeface="SutonnyMJ" pitchFamily="2" charset="0"/>
              </a:rPr>
              <a:t>Increasing production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AbyK‚j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Kg©mšÍzwó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8.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Easy to control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‡`©k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mnRZi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A_©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AvšÍwiKZvi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Df‡qi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m․nv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`©¨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mnRZi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278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924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mxgve×Zv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 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+mj-lt"/>
                <a:cs typeface="SutonnyMJ" pitchFamily="2" charset="0"/>
              </a:rPr>
              <a:t>        Disadvantages </a:t>
            </a:r>
            <a:r>
              <a:rPr lang="en-US" sz="2800" dirty="0">
                <a:latin typeface="+mj-lt"/>
                <a:cs typeface="SutonnyMJ" pitchFamily="2" charset="0"/>
              </a:rPr>
              <a:t>of Consultative Direction </a:t>
            </a:r>
            <a:endParaRPr lang="en-US" sz="2800" dirty="0" smtClean="0">
              <a:latin typeface="+mj-lt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Avjvc-Av‡jvPbv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Kin‡jv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১।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Aeva¨Zv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Creating insubordination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Avjvc-Av‡jvPbv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k©bv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KvQvKvwQ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Aeva¨Zv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২।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MvcbxqZv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duvm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Leakage of </a:t>
            </a:r>
            <a:r>
              <a:rPr lang="en-US" sz="2800" dirty="0" err="1">
                <a:latin typeface="+mj-lt"/>
                <a:cs typeface="SutonnyMJ" pitchFamily="2" charset="0"/>
              </a:rPr>
              <a:t>secracy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AeMwZ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wKšÍz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Z_¨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7010400" y="0"/>
            <a:ext cx="21336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091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609758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e¨emvq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msMVb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I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¯’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vcbv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২য়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cÎ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</a:endParaRPr>
          </a:p>
          <a:p>
            <a:pPr>
              <a:defRPr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[৬ষ্ঠ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</a:rPr>
              <a:t>]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 ক্লাসে সবাইকে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" y="457200"/>
            <a:ext cx="15218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8276" y="1953161"/>
            <a:ext cx="2590803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uccess\Desktop\direction-930932_960_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657529"/>
            <a:ext cx="4552950" cy="50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276600"/>
            <a:ext cx="274319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99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mgqmv‡c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 (</a:t>
            </a:r>
            <a:r>
              <a:rPr lang="en-US" sz="2800" dirty="0">
                <a:latin typeface="+mj-lt"/>
                <a:cs typeface="SutonnyMJ" pitchFamily="2" charset="0"/>
              </a:rPr>
              <a:t>Time consuming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me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kªwYi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Kg©KZ©v-Kg©Pvix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‡W‡K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A_P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‡h¸‡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Riæwi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e¨qeûj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Costly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¯^v‡_©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AbvbyôvwbK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÷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hvMv‡hv‡M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cÖPyi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Adverse effect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mZK©Zv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`~i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-17585"/>
            <a:ext cx="820615" cy="6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183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</a:t>
            </a:r>
            <a:endParaRPr lang="bn-IN" sz="4000" dirty="0"/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kbv‡K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ürwcÛ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†Kb?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imSun" pitchFamily="2" charset="-122"/>
                <a:ea typeface="SimSun" pitchFamily="2" charset="-122"/>
                <a:cs typeface="SutonnyMJ" pitchFamily="2" charset="0"/>
              </a:rPr>
              <a:t>Demock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ürwcÛ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AwfwnZ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Aa¯Íb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Dc‡`k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PvwjKvkw³|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BwÄb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mÂvwiZ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Dcvq-DcKiY‡K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mPj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GRb¨B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ÔcÖkvm‡bi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ürwcÛÕ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" y="0"/>
            <a:ext cx="80569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274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4"/>
            <a:ext cx="1350717" cy="12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80247"/>
            <a:ext cx="9144000" cy="539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8" y="533400"/>
            <a:ext cx="146413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3810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6838"/>
            <a:ext cx="7772399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8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988" y="9753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2753" y="52040"/>
            <a:ext cx="3061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4" name="AutoShape 2" descr="data:image/jpeg;base64,/9j/4AAQSkZJRgABAQAAAQABAAD/2wCEAAkGBxQTEhUUEhQVFRQXFxQYGBcVFRQUFBcUGBcWGBgUFRcYHCggGBolHBQVITEhJSkrLi4uFx8zODMsNygtLisBCgoKDg0OGxAQGywkICQsLCwsLCwsLCwsLCwsLCwsLCwsLCwsLCwsLCwsLCwsLCwsLCwsLCwsLCwsLCwsLCwsLP/AABEIALUBFgMBEQACEQEDEQH/xAAcAAACAgMBAQAAAAAAAAAAAAAEBQMGAQIHAAj/xAA7EAABAwIEAwYDBgUFAQEAAAABAAIDBBEFEiExQVFhBhMicYGRMqGxBxRCUsHRM2Jy4fAVI4KS8SRT/8QAGwEAAgMBAQEAAAAAAAAAAAAAAgMAAQQFBgf/xAAzEQACAgEEAAUCBQQCAgMAAAAAAQIDEQQSITEFEyJBUWFxFDKBkaEGQrHRI/BSwRXh8f/aAAwDAQACEQMRAD8A5xhMuysaizUxuFQZLkUKN2MVlB1KoRDWnVBDOnKhGMIJFYtoKY9WLJ2uVopmwKso2UIbKEMgISGwChZuAoQ3DVRDayhD1lCGCoQjcrIaFqhQLVVbIxdxAQSmo9mmjSWXPEUUbtF2te67YTYX+IbrFdqG4+k9p4b4HXXiVq5+Cvs7T1TT/Fcfb9lljqJ/J1Z+H6XrYhnR9uqppBu1wHAttf1CatRY+jNLwPSTXCaLz2U7eMqZBFI3u3kaXIyk8QCtFWo3vDWDzniXgktNHfB5RemlaTz7NJAFCwWRUWDuchIRPKFsgJKUplgsjktojBnlKaAyfO+DyrrFRLhhz1Q1DEtULwbBQrBLC7VQgzp5FRYwglUIMqdysBhsasWwpisEkAV5BM2UyQzdQhkFUWSMCohKAoWSNjUwVkk7lTBMkboyFRMmllZDR+mpUbwHCuU3iJWsb7Xww3a3xO5D9Ss1l6XCPRaHwC2zEp8I57ieLvmcS46cG30/ukbkz2Wm0ddEcRQHC9oNyLoYuMXnBpkm1hMw1rS43Fh0UUYSeWimmkZkaPwn0KOUUuYlpv3QyoKgNtmy34EHW/NF9zFdW5cDWm7e1MDrEh7OR0dbzSpXSg0cy3wTT2Rz0y+dme2sNX4R4ZBu07+nNaarlM8vrvDbNM89r5H0jk45gK9yBlohc5AwgaUoGQClelsFgkkqBoU2fOtA6zl0wkW/Dp9lQ5DoPuFQRsHKFG2ZQgbTyqFjGCRQsZ00isBoZQPVimiHFMabCLXBfyJ0H9SVO1R4R2NB4PO71WcRKfiXayYBw7299gwAW633WZ3v3Z6OPg+mi1LZ0Fdn+2jhZs/iHPiP3RV3sDXeBVXLdXwy64fiUU38N4J5bH2WqNsZHkdX4bfpuZrj5Cw4XtcInJGeOnskspBMYVZyDKuce0FxRIsCmwyKmUKJxAFWSYZh9OFZQHNT2VMOCcnhHOu23aO14ozrxI+iyWTPbeDeFpJTmjnbnX1WJy3cnrUscGWpkeimYejSFSmQmSyzyTT4K8zBG6oQPcwJajBmjqfFfcBMg1DmQmFrtbSPVUpcblLctzyMteFghgkexwdGS1w2I0KNGOyresNcHcuyNdNLTtMws6w8yulU248nh/EKoVXNQ6GUjkTMSIy9AWDTvQMoXTPS2C2AyyIWJbOEx4e/L3lrD6rfuRsWnnt3YLBh0Jy3Q7ss0vSuMNzG1PJoiM2SZrlCyW6hCaB6soZwPVBDAziNneSHK3mdyeTRuSgnZGCyzXp9DdqZbYIBqu1rLZY84/mIF/ross9XB8I9Jo/APJ9U8NlanjkmJcH5hzN2D3dp81nalPmL/wDR204wSi+PtyQCgPBzCeQe26V5cn7r9xu+K7T++CGaBzHEOBa4bgix9kGZReGFHbNbovIxwHFTBKx+tm30G5B3C1U28psz6vSrUVOt+4Zj2MyPmzNeQLAtsSNDz6qWWPzANFoq66tjibYT2pnhcCXF7eIP6FHG0rU+F0XRxjDLxSfaNDpdrgfJao35R5q3+mrM8YLBgvbGKd4YAbnbRFG1SZzdX4NZRDf7ItKacYwVYLK723xX7vTOcPiOg8ylWyxE63g+k8+9R9vc4RV1BcSSbkrmW2f2o+lQgoRwiIIUsIZkwXo4sXKWDR708zOQPJIkywKlMBnlUjE5193sg6hFmpFryzqaGO2sLbSucM1rNHE6D+6ZXDjLGWSTeF2WjslT0dw6aVoeNg4WHuVog4P8zOH4itak1VHK+h0enrYbhjJGEnYBwufJa1KPSZ5G2i5ZlZFr9AhzVTM5DI1AQCqCVYLYslJJ2KHaA2QuiPJRwFMpsVOyWmEbQLgD35q4vMT399Ed+PYiwqh8OQ8LhVBg6qhOGEb/AOmd2dTpwTt5w14c8njEOCpTyVdonCOTLQmHPaN426qZJGLb4D3VvctOVt32BJPwxjgP6jyWe23HR6XwzwtNKdvb6RX6utfM7NI424cfQBc6c3ZzJ8Hqaao1LbWiIztbazRf+bxfLQKKUfj9w55X5pftwRPqy74rn526AcFN79yoShHpGonaeKJyXwFG6D6Yykg7yIOzEva25af/AM7usQenLlZXZDfHd7pfwIhao2NJelvv6i5o1SazVjkLqXi0RP5SD6ONvqntxzFsVF7ZSQ0GCM7nvZJ2Rk/Cw2Lj7lC9lq3J4MH/AMm5W+VXHPyxPSRF5s3UoqE8tI6UrEo5Za+wMbjVtHFp/Q3WqtPecbxqUfwrfyduW0+cs9ZQrByT7XcTzSRwg6NBc4dToPoVz9Xbh4Pdf0xpttcrX78I59BDmPRZaoZ9TPSznhmswsU2SRW/gFc9KXDETkaOemOYlsFleqSMds8G+G0YeS95IY33J/KE3hLLE6ah3T3PoYPk/KA0e/qb8VmdnOUjtwTisRMue47uJ6cPZBKbfYyNeOTUtQZCcWQtkcx7XsJDmuBBG4IWml+o5mrq3xxLpneeymKNrKdkrd/hePyvG4/X1XSjysnz/V0ui1wHYo7pm0yZNJMOB4K9qBbIDhQ5ItqAbPf6WOSvaUfPWFYmYn3OrToVzK7MPk+jzWR6a8NdmGrTvb6pjeHkbCG5YI8RxTMLN90u27ajTRpY9sBp6otOuoWeF/PI67RQsQzgma5bIXHntV4PzwhjTBoBdwaL+Z4D/OStzyFT4fGvC92V/FsRLyRcZQdhoPPzWW6Tl6TvVRhVHPuASPcWB7RcHw6cHDgRw01QOpvkW9ZiPpFklV1/dGqznWatt8sjFaB0ReU2JWujHnoLkb4Yi0eOV5t/RoLnoTf/AKlFGvhpg2alucZVrt9/I8pKgZZpCfCG923mS7wtA/4tJ9EqP90vodad0VtgvnLBYtUulctHU3JrIZhlI2WVjXuDWgknra2iTqpuupuPfRz/ABJTVLcOzHaGHvKgkO8LbNFtkegoapWffkyaLw+UK1KUuWDQDujdrtVpbVXPudSFKxh/ydH+yCnDpJZXausAE/SZeWzzX9T2YrjWujqy2nijBUIcD7c3dXzA8wB5ZQuXdHdYz6b4PiOihgVzDu224o8YRpzuYslegk+AmwjBcO+8SFpNmtaXOI3sCBYddUNcN7wY7rdiyOqjuYdGMbccxcn1K0YiuEiq4Sly2J62pEgILG2PIWPmEqVkU8Gl6dOOGa902OJgJvvYczu5x9wPQqWNcZAohGpbGRF99TYDhYBLfKy+jSmnyjUPCThNjFOJsUsayCXdPp4kYb8Mu32SYwYaruCf9ubS3KQDQ+oFvZbdPPEnE8543oVOnzo9x/wdwDVtPGYM2UJg9lV5K2oxlUyTafIplXLUT3buyWbstVNd/tu34deibB+zNMZ5jwS43hhjOZnw8RyS7qs8o103vpipkqxuJthcmSNktsqi3Hobui+x1hFaC0sdtmzE9LAfI/Va6rdywzFqavVvj8YE+OU3dSlvA6jlYqrI4kIVu5fcCwuqEbjaRoeT8D7hrgLEeLa978k1J4yjn13QhZKEnz7IkqMFD7lrsgcb2JY63MB2cXGquMkHZ4fKzO2WM/R5/gyzCoYub3c3EFno0aH1JVW3JLEex2m8Gph6rG39+P4J44AT3jzYWs3TWxFiWjy0HDXokJtLl9ml0xnNSgliPXwiGc+HKNG6kDrzPMoN+X9Bs60oNe5pQz62RJYkmVpNQn6GM48Pz2dJK2KPjY5pTrs1g19ToiUV+aTK1c7LH5Vab/x+5iu7ppHdFxbt47Zj/Npp/wCIZ4i8wZppdkYpW4z9AY67JWJT5HvnovP2VYnkqDG7QOGnmtmlk1LDPOf1FRvpUvg7QuieCPKEOOfaFh/d1pfwe0EeY0P6LDZHE2e98E1PmaPZ7oo+Jz3Pkk2PCOvHhC1z0gXKY37KVQZUWcS3OMuu1yQRfpp81opeJGS57oZXsS4420pCl0tpv0i3QyLgskVl5ZsfwB4rPZw5ZW28rX+pK1Y3HD1d+2bIJ6k6DgAAo45As1El6Yno6jqgcA69S12wr71caFCk0bfxW6OYs2uHNuNHDccCNvdGksZXYMrN/Idht2OZJfKQQQ69iCNbpqik9we2NkJRayWuPt7WsJMbszb65hmH9k1WS9mcy3wbSS4nHH2OyYPXd/BHLYtztDrEWIvwWuLysnhtRV5Vsq85w8BisSeUIfHbQsB66KbC4GPaQWggjYoWmaq4zi+C64TiXesyyDxDe/HqmKWVyakN5sFikj0A/UFYJ1TVmTDK62qzIol7M5RrdbVTFrODfDW7kJ5KIsvm1BNuX+HRZprZI26ezzW4fQKkp4pGBpft8JPxN6WvqOictslwVdS5cYwys4pgczXBzW5xzYb/AC3TYNKOGef1uhv85WQWfsYgmeNNv6tPqkShHJup1N6WHx9+BjFUMZqXCR3l4B6H4vXToh2pdI2RtT5tnn6Ijlr8xuTdA4SfLG/jIdLo0Mt9lFEF37ujWggc+UZAXHew4/2TVysGKHFqkngazsscuYOIuSRq25tcA8bW3S5Q3PadimfG58IVvnu5Uo4RknqN82TxSoGsco01Wse4Higie1xGxBBTYXfJNVpvOraR33BMQbPCyRpuCF1YSUllHzPV0SotcJB6IzFF+1qhvSd60eKNwv8A0k2P1+SzalYW47/9P6jZf5b6ZwwkuOlz81z2/dnr5WEd1BbLVSRtqqVrhYVNNZoP54xqwOHHYi/RZbLvItTfTOHqL3pLvV+Sf8MV4tVZn3Is4gXbyPELZa9+Gej09ihUkhXPU20B149OiGMOMirtWovZF8+5nu2y5Q42I2dy8+n7pkZ44YqyqF6TfaIK/DXjVozEfEBqfMDiPJNhy8Mya3R2RirK1n5wK7nXQ3HQ/NMxg5ClKWdqeQ2OTLFci13cf0+aVJZeDo1WOGn3S92OMKjaGB0ps1+ttMxaDYAcrm+vJqJRWcM10Tkob/k0xerADWt5fJDJ5eB+pt8qtJPljz7MaNlXWMincMoDn5TvJlt/t/O56Ao4VqUkczWeK21aZ7e3wn8f99j6KaLCw2W48UZUIeUIfIlJC46gXHPYe5XPzjk9xp6pz/Ki1UNQxjRnbc8hY/NW7YpfJ046OyX0DIa9j5GtEeW5tfMLjqeFkCuU5JJBWaN11uTl0P8ACKpuY2OrXZSCLHjY9QbIrJLa8HL1dctnXayPZGh7Hc9wsf4zYlJ9e5wa9S65lBxvwuLHcTp0K0zxNbkeh0upUJxs9vf7FfndyWWKwdu6xSScWehrXN2cmqUkJVqfZmStLvisfMBRykyeZD3QJIWb2H0UW4z2Ohc4RpDISbRsueTW3KNQZnWpSeIRX7DVtJKP4hyDiL3PsNFHW/dmyq2yT6JDUZWubGMod8RHxP6Ody/lFh57qOWFtQ2Gnhudj5f+PsRUzrH3+iqrhjp8xErHanzKOSOHCXqf3Co3JLRvrkPcEwWWo1YAG8XHYfurhp5WdDp66FK9XfwXHAe0rMPkMLXF0QALiTfxk65RsAtcGqntTOPrNDLXw81rEvb7fU65RVTZY2yMN2uAcCOIK2J5WTxNtcq5uElyuDXEKZskT2PF2uaQQeRCqaUotMlc5QkpR7R881mEmkrcg8TCSAeh4FcTVwxBxyewr1qup3e4nx+k7iZzDtuPI/4UdOZQTZpq1KnBMadiGvLpcoJBZa99L3uNOO3p6rNr4Ly1J+zOf4tX5umcs9fyDYpH4yL/ABD2tsnaW1bcSK8Gsnqq1FPEoLv6FenpnRu8Wt9Q4bEdFta4HqMoTal2SRSdClOJurtaXQVHX2FnbcL8PVVtyaoa3ZxIKZiQ/MfcqlO2JqWq07IMQq43i8hzWFhcm9uSkXa2ZtVZoXD14f0FxqDIemgsNAANAAnSW3s5VdvnNKPCIamQl3lorgsIVqbHK159uArA++M8X3YkT94zuy3cPvofK/omQ/MZrcOqSl0fW0YNhfU2Fz1Ww8ubKEPKEPlmE35ADYbAdAuK3l5Z9WoSjHCMPqgEO1sKerjHhGYKwX03R1xcJZBWqhatqCKaozuN3EOOoN9c3D9R6qNObf1IrI4xjr/A6w/tJJGMr/ENr/jA5dVitq3xcTn63wOnUPfDh/wb9pS17WytAcx/Hk62oPL+xTdBbJQ8qXa/kz+HaZQ3U3rlf4+UIIKpjPijD9Lam36JsoNv4Hz0Ua8uqbS+OxLMddFoiZbG88EJzcEfBnfmPpjGkwsWD5nFreDRq537IsIdXppN+tjEV2RuWJrY2826vI6uPFU5Y6N1VMV7Ar6hx0ufdKkzS5eyMZtEL6DzhGve21QwbTBlZ6WxTG/VaGuDgVz9TC43JWDoVzLHJPJEcjXOaG/CASB525opWTg8Lo6tVNUoLKTyFMqophaoBY/X/fjbcnpKzQO8xY+aj22fn4fz/sU6LaXuoeV/4v8A9P2/wdI+zPFI4oHQyTwlofeJ2cNJDt2lrrEEEX2/EtunTjHDeTyXjulstuVsK5Za9Sxnr3yiwdp8Qmaz/wCeF01xoWloZ5ucTt5K7d/9qycfR6euyzF09i/XP6I4/jFfOX5pJos43ZGcwBvtdoLSf+R2WCal7tfY95o9JpVDbCp7fmS7+vPOP0EuLTfeLOkGZzRa48LremnyQqSSzBDJ+GULiOV9hnhs8cDGAXFtT+b+6rUw30uPz8gWaNzqdaWeMEePMbcuBFhtbW+a1vqfZc3SuWMM8x/T8rNPq51Nff6YFLXtcMrxdt76btP5m/txXRha1w+j11+nhdyuzSpwKQtzQOEzeIbo9v8AUz9lojFNZRyroWReBJKXsNnNI6EEK9qMk7LIfmT/AGN6Om752UCx6HfoOqJKQMFXc8Yx9jeXBD+b0ISvxSTxg2T8AlLlTJaejcNAFTe/kOFK062vj6j7s32Dnq3ENAP5iDZjb/mcR8hqnxjJ8I59lmmo9V0sv4Xudq7Gdg4KEZwA+a3xkfDzDBw8zqtEK9vJwtZ4hK/0QW2Hx/t+5bU05x5Qh5Qh8mYhUmwNwBroNLLlwW4+hay9xjlMXie2vFN2HLWo24eeQ3D358xOw0v9bfJLsionQ0Nsrt0vjjJvDNaQW03+ikV7jK7ErsF2pKeGqiBNmSj8Q4n+cJsqoWLnh/Jo862mWVzF+3+hXVwzQNewi7Hb21Gn4hyKxS08ovJqdtNmJ+6EbrJkJP3EzUcmDS32TkmInSiWCLKdhdWMrqSRmocSbkqmwnDHRDmQSKTwYLtUuJJS5wZkforZc58YCKAxPBik8JPwyC5ynk4cWpdm+OJQWcdo5urtnFZi/ugKXBHtcAxzJAbatc0a8RZxB/da1JSXAmOivjzgiYwh2U6G9j0N7IJIdV+ZJlhqKguPiNyNBsFU7UuGehrrUVwCTypEpOf2LsltWF2DOfrbOL8gCUajhZMUrcyxvwTfe5MmUveWW2Djlt1beyL1tYyxclBPe0s/KwZp58pa42I3HI24II+h5NUbVJYb/U2mlAOZqFcSzEbKzZHPZo+oJ1Kj3TfIHnLaRuqLMde/C29uOhV+U8o8v41itq6Pb4B45ETidii1uKf0N21LmEOY4tcNiDYqR45Rdsty5J5e0cxFnZH9XN19xa60KTfZid8q+i1dmnNippKiRrO+e05BYDK22hHU73T01CDYChO+yO7hZ5wVYz+q5W3J6Dz8cYJgQG5ibcrbp0K8cslk4SWJrgtnZ/7SJaZjYmQwlg/qDnHi5xvv+y0x1W1Y2/yeev8AA6NRY5bms9dF47L/AGlR1U0cD4XRyyEhpBD2aAnU6EaA8FpqvjZ0cTxHwSWkjvUsr9mXxOOEeUIeUIfKb6EO0zAg358Rofey5lco7sZPpN2hlZHCawQswKwDnm/Ru1h1TJTxlIxV+Dt82vley/2SktDQG6W4LPzJ5Z0c111qEOMA1NHeQcgCT7fvZOg8Lk5uzdcsBlDXOjeS07k3HAoNzTyba5rLTG82POy6b22Oqb5qwMnXDsr9ZijnNyuDdDcECxStmZbjk2WuEmzMc3UHROxjg0afVqxEwkQs2xnkx3qBsvzEaucgbyU2QudqokIlPEkazSoksi7bsDHC2iNjpXnUiwb05rPbKUpKMPb3PLa7WOyeyI1oImkd5HcgC3/I728h9UenhPLcj1HhWonbQoz9hbieHPdWBkQuX5HDpfcn1BWpxy8CZtxtz+pJizHRSPY7QgrNbX63k7S1S8tSXuL8RqMl2sGw1J/E6+rh0smqK6OdqdVZWmo/9+WACV2Vzi45W7D90eFlRRgVlnlztk/SujXD6u7hl0O5vyHTZFOLisgaLVqyxRh+o2o6iN12vbrcfCcuu2YDbjsgaTWTqVWRlmPTRq38Qvca6+XFZmsSNdb3QaZpFqE6K44FQeUbzsJYQdtCFGsYZzfGaN+n3+8WL2uI0PkraT5Rn0msVkUbSzqKLZrt1K6Duz2HiV5fJ/CZuPzO4N8uaYlgVTCV0s+yHuJ1QeDbhv6cFJ8rB16IqPLK++pF+gWaFfySzVxzx0gKeqkedjZaFFe5ybdVfbLiLwSQTX0OhSpwwaKL2+JcMddnsS7iqhn4RvaT/TezvkSrp9E0M1tb1FUo/KPpyN4cARqCAQeh2XUPnrWHhmyhRglQpvB8jx1GU2J8lzXX7nvq9V5ctjf2Dm1BsiOjG9tEE7eKBxwZrY+6PU3hY53E6DyGv1t7KN4X3F0LG6b/AENI0DCgekKiJYwaQJiMdiz2R0wAkaHHwk2PS/FOi89nKvjKt74FhrMBmiubZmWuHDj0/wA5Jc5KLwO0vjEH6ZdiWSfVDtydB6qDfDJBJfZDsHPURS5ZLQ0Es8rYomFz3HQbIoJN4Rz79dXH1ZLzQ/ZDVu/iljfW59k3ybM+yOLqfEpWcREXaHszLTuMZDnAfiDTZZZxdcsHMUnnJP2ZhyxhvEPefeyfCe7k9z4S86RMs2XJaVoGdttenL/Oae+OUGkpScX7la7YVLJ3XGjue2o/yyTbJN5NVemap2Z+wonkzxCSwJjAbI38VtBm68EONyBdyUN0lnHa/wC/uAtga5rgxzCx34XOyOBvfQq+VyZ3VXZBwrknB+z4YTg+FlkrDlaGXs7xtIynQ6cdOCvc5PlgVaJ0NSrj+zPOwktlc9xEcea4v8ZaNdG8PVR4wMejs86Vi4XH7f8A6RCUEOdzuUiceUzZXbHy5SXwT4ZBnLRzIHuUTltg5Awe2ty+FkL7ZyZJMtrWyho28IF7/NI0WZ0qTecmCVkfwUcvLnllTrKkjVb64Z4PKwu8jO3s1pc0nQc/84q54ga9FVbqZ7n+/sW6l8MQY0GwHA8eqUezrqjXBRQDI8hrudlWSpyag8CuFptqVH9Dj0xltzJmtRO9rsvDhwFkyMeMi777a7fL9jJF/wAWqD3Ccd/O7knhlI0cgmsrg102yh6Zn0D9n3bKnlpoYnytbO1gYWv8N8ugLSdDoAuhCakvqeZ1/h18bJWRjmLeeC73RnIfALUT2TEhLZ8ty4QHsLmO1Avb62K52Guj31+mhJZAYS5uxzDlxVMGp219PKC2zBw5HkVT5Nsbo2LHTNXu2A2CTJ8k4xtRloVIOKPPao+CSQO8IkzLNGPvNgGuaHN8rO9HDVMSb6OZqIdtdl8wyt+8wMjicRqAc2ug3WJwnK3Y337HmrIqNjbKnX0OaVwba1zvpxTYS2rDYyNjjzkb4BghD/Ha3TVY9XqtixHsC3UyaxkaPw+SCZs0Ra0tII1t6JOm1MmlhM06bwvVXrODsWB9qoJwxucCQtuWk2142XpK7lNJg3eH6ilNzi8IbVNDHJ8TQ7qmuKfZjONdumx02Jd23wtdHG7oHEuH0AWKzEJ8HsvAbHLTOD+Q1tnMsTvxCcujVJNTyigY09zXljxqOPBw4OWO3PR0FbHaJW1ZZISPIjgRbUEcQiivSjmT1DjewgCN2wcw9DcfNDKRqhXRPlZi/obR9403a/8AQoVKP2GbL4flllfUhrat5BuD9UcUm8tmbVaq5wcdoFh8xLS3jcD3KbbHlHO0Gocq5QZfOy8LYpog8Akh2h11yk3Hksmrg50uC9zoeJSVeiks4b6+pTsbrO+me85nHU2GwbwHtZO08PLrUVwujzbvnOC+iwiFuAyEd5MC0HUM4+vJad+1YiadL4Q5+u7r4/2TsjtoNAFmknnk7tVahxFYSHFHVtY02uXddkSaxwbo+r3ApQTfqgzlksi3F4FfdEjqCj3YZxfJlOPHaZnEQXR3G4RVyxLDJ4hGVun3LtC6mn4FOnD3Rx9NqHjDGMMl9CkST7OzTapLbIPgdayra2zqVT2pI7D9l3a5z/8A5ZnXIF43E62H4Dz6LbTPPD7PPeP+GxUfxFX6r/2WzFqmxWtI8hk+ZYKp2YAcdFyk2j3EtS12ehcgY+p5JntBFyqyaJwjJZZrHyQyBqfOAtrNFajwbUuDV4VSRTRBIEKM9iA5wnRObesIfdka1zWFoNrPulWpq6Mkec1SW7JvUv8AET1KztcmFjjC6gxxmR++zBzPPySZ6aM+X0eg8E8H8+atmuBdNMXkucbkrVBpLC6PoUK4wjtiYaDfR2UjY3tbyPBHnPTBsgpLDXZeH/aVOxsLY2DK0NDydS624HJa/wARhcnk5f0ytze77Fc+06tE9WydurHwx2PIjNcHqlXPc8leHUS06lXLtNinDe0L4gGnxN5HlyS4zlE6zlGXf7jWv7mrYC02I/7MPIjiE1tSQKr3cZKbimGyRuJLbt/MNR/ZXHrBy9Xp7YT3YygaORC4g12tEhqEOwc9U0geSpKYqzHZq2H4K0MPeuF3H4G9fzH9FJyS4NXh9GH5tnv0vn6ly7MQOBmqHalsb7X4FzTqOXBZpz/5Yx/Uz+Myzqqq59dv9+jTAqFurpGgHlYXLW6jTzKla32Zb4j/AJNmKb7VOmPpisL7sjqZWvc476mxO2nIei0N8nWhBJLJrDI06OaC06HQe4VJhSimgDGMFfH4oxnj3BHDzVTj8GRy/wDH9hZHPzSWmuUNr1C6kaSAA5hsd0be5C5JQnvj0+zeSEZcw9kKDnUlW5xFTqAEktIAPBaPOaWGjgvw2M5OVcsJ+wT3IbluRpw4lD5m59G38OqlHL/+wmHVyNZzkfBuUyzdj6KaSqiMIPhe0k8GtB1J6WuirTcsofrJ1w08/NfGGdTx6o8Xqukj5hLvg47gGHRRkOlIcSbaDQDmuFqppQxE6mq1sprC4EtfEI5pGjYPdbyvp8kUJb4KR6LRXbq4yNXagqe50ZeqLRiM3seY+Y0VyXJVTziQ1gjNkxLg3ZIp2aoZIvsGkS8CZ4wBzt0TI9nOvj6Rh2c8Ac47cuau7rJ5fVySmWHC4Wua4zRDKPFmF2nU7fP5LPBL+4Pw/T/irVXgErqnO7TRo0aOQSrJZ4XR9M09MaYKCBy8BUnjhDnJLtmG1A6Jim17C/Og/cniqgOAsUyNueGim0+mZqWgi27TqByVz4KVcJ/mXIprKbILjUcb8PJRcnI1WklU96fp+AaKUg3BseivAiFjTyh3RY1INHWcOoUU2bYPzOwuOGCb4oWg/wAnhTExd2nj7mH9iozq2V9uRA+vFHk5z0tTfLZLT9joGEF+Z3Qu+egUyyLT0ReYrL+vRFXUEEerWuv53v7oNqNtN0a/Vt5HHYqTPDODxLtOmVlh7Arn6l7Lk/lHmPGrHLURm/gq9RXkzvc0+EeELTp4OEFns7HgiaqSZJRO3CaujujKNuysrJLHUvivlOnI6j2VqTQEoRn2L6ynjl1LcrjxG3so+RU61jkS1lG+P+ZvNVsMUt8OuUQQ1dvCdkMoP2Cp1iitkujMtO0i4NlUZyXaLt01M1mMsAGjTvmKfy/ocj01y73MaYUQbl50481a6OlpZ59TPobBKeKKlj7loaHMab2sTcXuV0IxSR47X6m222W9+4gxUlztEZgwcfp61rtL7Lz06pLkuXJFikNiH7g6HzCOiSa2/B6Dwi/MfLfsDxprR6OszANbciVb9iqOJbfqPqdvhTDXJg1Q3dVgLdwL3KYM85YI3RXBHFXhIx3TTgx7gGDu8JeP+P6rNZP9jxlknOX1DMcrh/DbsN7cTy9Ehycj3fgWgWlp8yf5pCxjDa5TY1fJ6COWsmkkbOPzKJ7Y9CpV1PmRG6nadvkkqcsgy01M16SARvHC4TWkzIq7oP5QTDPcWS5OWMZNtN+Vhkj2hwIOxQ1vElkfbFWQcRI8WNuRWxnl5LZLaH0SWlydGj8pZcOLRwTESzLHLZtNEeTLs55NHn3UL2ifE4i4qCrJL2LHhNCKaNv5i27ueY3v+gXL1vqnFHktZd51v0OX0V7m/M3810n0en8Jf/GhtDpqqR6BLI0pHXUFyQXUM0BV4Fp+wumjsoF2RX4cFaFygCVGDtftoVDJbTXPtAknZyW3hII80SMU9M8emRrSdnJCfGQPmUYiOmxzJnQ+xH2d944SStIiGvi3f0A5dU2urnLMeq8QjVBwr7/wdMxCwFgLACwHIBazzj5eWIRBclWUcNkwvKMzXBzTy0PqFzI2J8SWGFtZIx2mV2rT7hIlFbt0eGNonKqanE1EIBsT5HmnLEkeo0mtViyv2PNpHd4QNyLhRxNkbV5jYfG5zLBwIPy91DZGakYmNwoELWwOe4Nbx4nYDmhlJR7OZrdSql9RlTYc0OAGaR1+Gyyyvk/ynCnrbJZXsWbEqkQRCwtI4WA5cyktuTHeB6DzrvMl0irsiJ8R2WmuHuz3iWXyRVdQSLN3TH2Z7757dlfYLHTcXnMfPRVJv2MtelS5teX/AAGxuAGlvRB6u0dKEq4Lg3ZOClSlMdC6EiOoIGqqCb7F6hxj6kbX0uETjjkLdxuQuq2Xf5rRu4ycXU1p3DCmpw4eA+MC+U8edikym48tcC7L50Ycl6fle33GmHA6X3TkbnJNZQ6jOiIztErUSFTfsiegpW5u8ktYbA8SglJY5Z53xPxDb/xQ79wwVDpCSwX0IB6nY+65Mp77Hjo4kejmr6YNkkAdnAcbOsRfhfXrdddPcsnrvB5YqTD4GdOqo9CpjSmj0urSAlIledOisD3BZzbRUHEiigLtlCp2KIY3DjxRJGOdyYTDTEc/LmjSMls0dT7P9jYYQ18jQ+WwJv8AC08gOPmVqjFI8zqddZZwnhFgneALBNSOaxHXG6IhFSU2ihD5girnsN2n03B8wsEoKXDLTDBiTHWzNLTxybexS1U10NjP5C4pI3Dwu/7AhFtkvYOFu15jwMBBEC0ioJcBs0bdLpE1YlkZPW2ylnJaMHqI7+M30sCbW9VzLtTbnD6Blq7Z8Nh9fh7CzKxsZub3cPoU6i2c4YiFXrLof3v9wb/RYxC0OewvBPhbmALT+G/O9yneXx6nli56pyeW8hdExrAAxoaOJ4n1RS4jwKjJ2WKPyyoYtUZ5HOJvqQOgGyGqKbPqen01enpjGCxwAmo0I4LVL6A+bFJsXMnNzyQSWTmwvkpNkb68C5tfX5otmeBE/EVFOWMkEdaS6+h6dEe1RRlhrpzs3LH2DGvzXLfNJccHShZvy4sOZ42IcYTwdOGLquTajBLbckWzKyTTy9O1gE7Tn+X0/dCuInNu51GF7B1G/IWuOlnNuelxdWlmDRWrWK3F+6Y4gLmyObly3c4i/K/7EKq2nwhOjvhOmPPSSHEFr2vqilbCH5mVdq6q16mhpDQkjT90j8T5ixV+5wdZ4rlba/3E9fSvY6xvqsNsJQ/Mzz6TlLLG1ISyMW3WCV7/ACxGy4Kvj+H5HB42kcbi2ztz6LtaDUKyO33R3/BdRnNbBKcrcz00ZB7XWVBnnSmymRkYg8m6ottIKgCJGW2XIV32Ucz+qLJn2bizdgKBs1R3krm2isQwnVz+FuYbv52TqsN8nG8W1Hlw8uPv/g6fLMtSR5kXVEt0ZAXJcqiB9PBooQ+boeyYO7vmEjyweTd3Y3S4df2U2E3MZ0PZ9gbruiWA0xZjNK1myGeAxfQ4i4ODd7my511MZ8lM6Ph1OQwX4hZ4RVawhcnkIkprhXuANJIyGm29j72RN5Rs8PcVqYOXWUc9rMwjc4DQFrSerth8ijpXB9G8Q1irxBPl9AzxYAdE6bwjPF8YBq14a1VBZZn1s1VWsAbIc7XNG+4TE8STOdGnzq5QXfaA2wuDuVk1yi0c2NFsLMLjAwoXnVImkdjRTmnIcUnw3SG0lg9DpsqvJLgz9HeZT4r0mXTzb5fyaU9KS4u5nRBZHgdp6k7JWSHdRgIdE05gHB1yDtY9ea5sdYtzgjynjniO+/FT4Q67SUkLu7n724yAd2y183G7tx1RymkuH2ed/ESrjwxPhlSA8kDU8DqB5LPZFvgUrnLllyoJw1tztZdDTwVceCnLImxXE2vlDQs+tkpIfQsssGEUOcAu2XM0uhlfLnhDZpIeVGBQTQujc0XI8Lvyu4OC9Zp9JVVHEUVRdKqanE5fW4e6F7o3izmmx/cdClTjteD2Wk1UbYpogvZLOhFmx12Qjk8I3jYCUSRhuv28k7wBbqNBxRGeu9WPgmp4C42G/XYdSqbwssmo1MKoOUnx/n6DaOn7rbW3G+qwT8yUso8bqb5X2ObDabtRKCGMLnk7Ntm/8CbC/UxeI8ikh7h81Q9wMhAHEAaeQP4j125X3XQolfKWZ9FNr2H9OFtKGUKjKPm6lkmi43HIrjx1sodmmcEN4cZaRZ7bFbIa2ufYloFrcSH4bopTg+hYjrcQbJo75rPOUsBoP7JYO10uc7N1ss0rW+AZHQQEqTAJWtQ5IRV7gyNzi5rLA+J3wjkXdEW72HadxVkXJZWfY5rj/aCHuxTweO7s8kti0F9/wA8P0Wuuprl8HZWqldq1bPrpL4QHKQ5rXNOo3CKfKPTR5SkgPFoC5l2qqZYlyI8W07tp3QFVPPY2duFonDPKODp9RsajPtDCPI7W+qzvcuDsV+Rb6s8k0TmtG/qhe5s01Sqqi+RhC+7L7BA4YR1qbHKrPSN6F4a0laFxEy1JN8DaEDLfifkqXJWr1ChFwiSUNeHx2vzXGsoxafPZ9v7kLpQGnVTY8mGUeRXT1dpRrot0aspBRReKfFGZQPROykXgLpMKbI8PtosttPmMdU8DyatDbMbsmwmoNRQyUguCvsF1K55QvJT+3LiJGzgEtLQ1/nc2Pss+qbjJSXRt0mqlRLjoqcuINJ0uEjemet0+uosjzJGW1HAE3PAC5RR5Ds1FGe/5H2GYeTlzg/mt068kq+coYSXLOVrtfGC9HLY+GHd4AA0Mbbcix8gFdGltl6pHIr1Dre+Usv4CqbARxcB5A/4Vt/DN9mXUaiy+WZP9A9uCx8bu+QRrTxM+AulpGx6MY1t97DU+Z3KdGuMekWHQhGQOhdZQgZHMrBPnVmODiAQsFlUJewasfuFQ11PJoTlPXRYJ6Vf2sLKYU3CmnVpBCyzhbDoBo3m7NRvG1is34y2t8lYAIKJ9JIHBxyncLTDUq5fUF/Ba4a5rhcEJyrlJ8AMimxtrCBuVfkz6LinJ4Qs7VVwmh7sOtfWwNttsw468Eyipxm3Lk3w01tXM4tfocympy11iLFb0+A09skwmGWyTKJ6Km7DwTve5u2o5IUs8M1WWTp5jyvgzU0rJGh40KuM5QeC9Ro6NVUrY8MAFI4beLyTfMi/oclaO6L49X2CaTDnl136DkhlYsYibNL4ZfOalbwvgaVL8rbJb5O5fPyobUZhHgATXjAiqMlHga0MmZvd3s51w09SLA+hS6rMsy+MQ8unzEKKCmkibZ4sk34csnhY9AddUuB0ujrhF8sCSIMPjke/Yp72rgHhFko43GRrBuSkTWXhEOr0FJkjA6LdClJYCXQqmis9cy6r/AJFgrJOX8l0qIYRaJfu4kaWPALTuCtE4KSwwyh4/2VlicTG27CdLE6DrdcW2DqeJ9fI1TWOQLAIagTsMTfG08drbG9uG6Dzo14lHllPHZdqKsb3jx3rXSA+MhzSSfygD8I2tpstekTlJzn+b/vQLGbag810sg4D6eVTJeBhEVCiWysh7Opkowam3FWQw3ERzVgnzK09Vz2Wec9VgsmpMTlYfC8jpuPZRwRMlkwztJIbBwB67LNbRCS5JkKxmtc8ckqrSwUsi5iltS5uxXSjFLoDBoa12drjqQUPbHUz8uakvYLrYxfz191ksWHk+o0S82iMpfAuqILjU3/TyVqTSObqvDabO0KqhmU6LRF5Rx7K/LeEwqnkzNsUuawzo6ex2QxIIoYxct4FRPLNOmrSbh7MhfS5HeFx8lHPPDRnlpPIszCTDaYki5KFHTocmstkN7uudVcYmdy3TywvNoFLXiJrrlljDCIyX3BsW2O1+IWaEnF5Rk8Zw9NhhmLHvHNJ4tBsOZAK043LLPnFj2tpEdLhrL6i6ighe5jumw+MNNmhGoIJLKPYHRtbNm43QV8SyHBZLxUT+AacFvcuAmhM/V1ys8YqUssA2e21rcVsSwgkG0yIInqIBI3K7bobEdQUu2qNkdsiEMNKyJuWNtid3E3cenRZqdHCvkgskoItLRsFtrNAt5aJ8qa32gk2TxRhWlhYLGFOxWUMYQrISlWVkHmcrKFFdUEKIgjNe65RF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171" name="Picture 3" descr="E:\JADUGHORE KENO ZABO\go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71232"/>
            <a:ext cx="8378825" cy="535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447800" cy="12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74817" y="76200"/>
            <a:ext cx="4614863" cy="1241858"/>
            <a:chOff x="2450094" y="836612"/>
            <a:chExt cx="3628459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094" y="836612"/>
              <a:ext cx="3628459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580528" y="1228292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IN" sz="6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1389038" y="2098109"/>
            <a:ext cx="7297763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4" y="15115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58988" y="1384300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3" name="Picture 2" descr="C:\Users\success\Desktop\472037613-Motivational_-_Discip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2111965"/>
            <a:ext cx="2514600" cy="43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098108"/>
            <a:ext cx="63730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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Zzjbvg~jK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Yvewj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weivRgvb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weivRgvb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ixKi‡Yi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civgk©g~jK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mxgve×Zv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 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>
                <a:latin typeface="SutonnyMJ" pitchFamily="2" charset="0"/>
                <a:cs typeface="SutonnyMJ" pitchFamily="2" charset="0"/>
              </a:rPr>
            </a:br>
            <a:r>
              <a:rPr lang="en-US" sz="6000" b="1" dirty="0"/>
              <a:t>LEADERSHIP </a:t>
            </a:r>
            <a:endParaRPr lang="en-US" sz="6000" dirty="0"/>
          </a:p>
        </p:txBody>
      </p:sp>
      <p:pic>
        <p:nvPicPr>
          <p:cNvPr id="2052" name="Picture 4" descr="C:\Users\success\Downloads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28" y="2209800"/>
            <a:ext cx="602287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5791200" y="478292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304800"/>
            <a:ext cx="153173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80010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Z¡i</a:t>
            </a:r>
            <a:r>
              <a:rPr lang="en-US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+mj-lt"/>
                <a:cs typeface="SutonnyMJ" pitchFamily="2" charset="0"/>
              </a:rPr>
              <a:t>Concept of Leadership </a:t>
            </a:r>
            <a:endParaRPr lang="en-US" b="1" i="1" dirty="0" smtClean="0">
              <a:solidFill>
                <a:schemeClr val="tx1"/>
              </a:solidFill>
              <a:latin typeface="+mj-lt"/>
              <a:cs typeface="SutonnyMJ" pitchFamily="2" charset="0"/>
            </a:endParaRPr>
          </a:p>
          <a:p>
            <a:endParaRPr lang="en-US" b="1" i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…Z¡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K․kj‡K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whwb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…Z¡ ‡`b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K․kjB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…Z¡| 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1.Kg©x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¸Y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3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¸Y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w`K-wb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‡`b; </a:t>
            </a:r>
            <a:endParaRPr lang="en-US" sz="3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j¶¨ AR©‡bi c‡_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‡`q; </a:t>
            </a:r>
            <a:endParaRPr lang="en-US" sz="3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000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3000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Zù‚Z©fv‡e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endParaRPr lang="en-US" sz="3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‡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Abymvix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mym¤úK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 </a:t>
            </a:r>
            <a:endParaRPr lang="en-US" sz="3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¨‡K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RwUj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Aej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¯’iv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kv‡bb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‡h ‡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‡bb,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324600" y="533400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8"/>
            <a:ext cx="1380920" cy="96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848600" cy="6477000"/>
          </a:xfrm>
        </p:spPr>
        <p:txBody>
          <a:bodyPr>
            <a:normAutofit/>
          </a:bodyPr>
          <a:lstStyle/>
          <a:p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b="1" i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i="1" dirty="0">
                <a:latin typeface="+mj-lt"/>
                <a:cs typeface="SutonnyMJ" pitchFamily="2" charset="0"/>
              </a:rPr>
              <a:t>Types of leadership </a:t>
            </a:r>
            <a:endParaRPr lang="en-US" b="1" i="1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…Z¡ KZ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‡m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Kbbv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mf¨Zvi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ïiæ‡ZB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cwiPq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¶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gZvwfwËK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b="1" i="1" dirty="0"/>
              <a:t>(</a:t>
            </a:r>
            <a:r>
              <a:rPr lang="en-US" b="1" i="1" dirty="0" err="1"/>
              <a:t>Powerbased</a:t>
            </a:r>
            <a:r>
              <a:rPr lang="en-US" b="1" i="1" dirty="0"/>
              <a:t> leadership)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cÖlYvwfwËK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b="1" i="1" dirty="0"/>
              <a:t>(Motivating leadership)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M. 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AbyôvbwfwËK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b="1" i="1" dirty="0"/>
              <a:t>(Formalistic leadership)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N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cÖv‡qvwMK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i="1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b="1" i="1" dirty="0"/>
              <a:t>(Applicable leadership)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938" y="457200"/>
            <a:ext cx="7848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¶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gZvwfwËK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4000" dirty="0" err="1">
                <a:latin typeface="+mj-lt"/>
                <a:cs typeface="SutonnyMJ" pitchFamily="2" charset="0"/>
              </a:rPr>
              <a:t>Powerbased</a:t>
            </a:r>
            <a:r>
              <a:rPr lang="en-US" sz="4000" dirty="0">
                <a:latin typeface="+mj-lt"/>
                <a:cs typeface="SutonnyMJ" pitchFamily="2" charset="0"/>
              </a:rPr>
              <a:t> leadership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: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cv‡i|</a:t>
            </a:r>
            <a:r>
              <a:rPr lang="en-US" sz="2800" dirty="0" err="1" smtClean="0">
                <a:latin typeface="+mj-lt"/>
                <a:cs typeface="SutonnyMJ" pitchFamily="2" charset="0"/>
              </a:rPr>
              <a:t>J.L</a:t>
            </a:r>
            <a:r>
              <a:rPr lang="en-US" sz="2800" dirty="0">
                <a:latin typeface="+mj-lt"/>
                <a:cs typeface="SutonnyMJ" pitchFamily="2" charset="0"/>
              </a:rPr>
              <a:t>. Massie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…Z¡‡K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3600" dirty="0" smtClean="0">
                <a:latin typeface="SutonnyMJ" pitchFamily="2" charset="0"/>
                <a:cs typeface="SutonnyMJ" pitchFamily="2" charset="0"/>
              </a:rPr>
              <a:t>১</a:t>
            </a:r>
            <a:r>
              <a:rPr lang="bn-IN" sz="36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স্বৈর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Zvwš¿K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…Z¡ (</a:t>
            </a:r>
            <a:r>
              <a:rPr lang="en-US" sz="3600" dirty="0">
                <a:latin typeface="+mj-lt"/>
                <a:cs typeface="SutonnyMJ" pitchFamily="2" charset="0"/>
              </a:rPr>
              <a:t>Autocratic leadership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bn-IN" sz="3600" dirty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2000" dirty="0" smtClean="0">
                <a:latin typeface="SutonnyMJ" pitchFamily="2" charset="0"/>
                <a:cs typeface="SutonnyMJ" pitchFamily="2" charset="0"/>
              </a:rPr>
              <a:t>স্বৈর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Zvwš¿K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wKšÍz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Revew`wn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‡`b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mwUB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mwVKv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71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‡h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Revew`wn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Kej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>
                <a:latin typeface="SutonnyMJ" pitchFamily="2" charset="0"/>
                <a:cs typeface="SutonnyMJ" pitchFamily="2" charset="0"/>
              </a:rPr>
              <a:t>স্বৈর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Zvwš¿K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mvgwiK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K.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‡_©i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gv‡UB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M.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cvlY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N.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‡`b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b</a:t>
            </a:r>
            <a:endParaRPr lang="en-US" sz="3200" dirty="0"/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28600"/>
            <a:ext cx="1074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754986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3100</Words>
  <Application>Microsoft Office PowerPoint</Application>
  <PresentationFormat>On-screen Show (4:3)</PresentationFormat>
  <Paragraphs>188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12_Office Theme</vt:lpstr>
      <vt:lpstr>Metro</vt:lpstr>
      <vt:lpstr>24_Office Theme</vt:lpstr>
      <vt:lpstr>li</vt:lpstr>
      <vt:lpstr>PowerPoint Presentation</vt:lpstr>
      <vt:lpstr>PowerPoint Presentation</vt:lpstr>
      <vt:lpstr>PowerPoint Presentation</vt:lpstr>
      <vt:lpstr> †bZ…Z¡  LEADERSHIP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বিশ্লেষণ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Queries 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40</cp:revision>
  <dcterms:created xsi:type="dcterms:W3CDTF">2006-08-16T00:00:00Z</dcterms:created>
  <dcterms:modified xsi:type="dcterms:W3CDTF">2017-02-17T14:12:11Z</dcterms:modified>
</cp:coreProperties>
</file>