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9" r:id="rId6"/>
    <p:sldId id="270" r:id="rId7"/>
    <p:sldId id="271" r:id="rId8"/>
    <p:sldId id="288" r:id="rId9"/>
    <p:sldId id="289" r:id="rId10"/>
    <p:sldId id="272" r:id="rId11"/>
    <p:sldId id="290" r:id="rId12"/>
    <p:sldId id="287" r:id="rId13"/>
    <p:sldId id="291" r:id="rId14"/>
    <p:sldId id="292" r:id="rId15"/>
    <p:sldId id="273" r:id="rId16"/>
    <p:sldId id="286" r:id="rId17"/>
    <p:sldId id="294" r:id="rId18"/>
    <p:sldId id="296" r:id="rId19"/>
    <p:sldId id="293" r:id="rId20"/>
    <p:sldId id="295" r:id="rId21"/>
    <p:sldId id="298" r:id="rId22"/>
    <p:sldId id="274" r:id="rId23"/>
    <p:sldId id="275" r:id="rId24"/>
    <p:sldId id="285" r:id="rId25"/>
    <p:sldId id="301" r:id="rId26"/>
    <p:sldId id="300" r:id="rId27"/>
    <p:sldId id="276" r:id="rId28"/>
    <p:sldId id="299" r:id="rId29"/>
    <p:sldId id="284" r:id="rId30"/>
    <p:sldId id="277" r:id="rId31"/>
    <p:sldId id="278" r:id="rId32"/>
    <p:sldId id="302" r:id="rId33"/>
    <p:sldId id="303" r:id="rId34"/>
    <p:sldId id="304" r:id="rId35"/>
    <p:sldId id="306" r:id="rId36"/>
    <p:sldId id="305" r:id="rId37"/>
    <p:sldId id="307" r:id="rId38"/>
    <p:sldId id="279" r:id="rId39"/>
    <p:sldId id="280" r:id="rId40"/>
    <p:sldId id="261" r:id="rId41"/>
    <p:sldId id="281" r:id="rId42"/>
    <p:sldId id="282" r:id="rId43"/>
    <p:sldId id="264" r:id="rId44"/>
    <p:sldId id="265" r:id="rId45"/>
    <p:sldId id="266" r:id="rId46"/>
    <p:sldId id="30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4AFA-1EE6-4253-A094-035168A712B1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32FEA-5FBE-49BC-8181-C485A5ABF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B4096A-BB9A-44F7-BA37-E43D35D6A60E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953000"/>
            <a:ext cx="79248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Cantonment Public  School and College , </a:t>
            </a:r>
            <a:r>
              <a:rPr lang="en-US" sz="2400" dirty="0" err="1" smtClean="0">
                <a:solidFill>
                  <a:schemeClr val="tx1"/>
                </a:solidFill>
                <a:latin typeface="Algerian" pitchFamily="82" charset="0"/>
              </a:rPr>
              <a:t>Momenshahi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                           Dept. Of</a:t>
            </a:r>
            <a:r>
              <a:rPr lang="bn-IN" sz="24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114800"/>
            <a:ext cx="79248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success\Desktop\New folder (5)\1212 - Copy\au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n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43"/>
            <a:ext cx="15218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943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07" y="493168"/>
            <a:ext cx="7543800" cy="6629400"/>
          </a:xfrm>
        </p:spPr>
        <p:txBody>
          <a:bodyPr>
            <a:normAutofit fontScale="55000" lnSpcReduction="20000"/>
          </a:bodyPr>
          <a:lstStyle/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>
                <a:cs typeface="SutonnyMJ" pitchFamily="2" charset="0"/>
              </a:rPr>
              <a:t>(External method) 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msMÖ‡ni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†¶‡Î †h me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5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sz="51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5100" b="1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weÁvcb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(Advertisement</a:t>
            </a:r>
            <a:r>
              <a:rPr lang="en-US" sz="5100" b="1" i="1" dirty="0" smtClean="0"/>
              <a:t>)</a:t>
            </a:r>
          </a:p>
          <a:p>
            <a:pPr marL="0" indent="0">
              <a:buNone/>
            </a:pPr>
            <a:r>
              <a:rPr lang="en-US" sz="5100" b="1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(Educational institute</a:t>
            </a:r>
            <a:r>
              <a:rPr lang="en-US" sz="5100" b="1" i="1" dirty="0" smtClean="0"/>
              <a:t>)</a:t>
            </a:r>
          </a:p>
          <a:p>
            <a:pPr marL="0" indent="0">
              <a:buNone/>
            </a:pPr>
            <a:r>
              <a:rPr lang="en-US" sz="5100" b="1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mÜvbx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(Searcher of employment</a:t>
            </a:r>
            <a:r>
              <a:rPr lang="en-US" sz="5100" b="1" i="1" dirty="0" smtClean="0"/>
              <a:t>)</a:t>
            </a:r>
            <a:endParaRPr lang="en-US" sz="5100" dirty="0"/>
          </a:p>
          <a:p>
            <a:pPr marL="0" indent="0">
              <a:buNone/>
            </a:pPr>
            <a:r>
              <a:rPr lang="en-US" sz="5100" b="1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Kg©ms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Kwgkb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(Employment commission</a:t>
            </a:r>
            <a:r>
              <a:rPr lang="en-US" sz="5100" b="1" i="1" dirty="0" smtClean="0"/>
              <a:t>)</a:t>
            </a:r>
          </a:p>
          <a:p>
            <a:pPr marL="0" indent="0">
              <a:buNone/>
            </a:pPr>
            <a:r>
              <a:rPr lang="en-US" sz="5100" b="1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e„wËg~jK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(Vocational institute) </a:t>
            </a:r>
            <a:r>
              <a:rPr lang="en-US" sz="5100" dirty="0"/>
              <a:t>:</a:t>
            </a:r>
            <a:endParaRPr lang="en-US" sz="51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5100" b="1" dirty="0" smtClean="0">
                <a:latin typeface="SutonnyMJ" pitchFamily="2" charset="0"/>
                <a:cs typeface="SutonnyMJ" pitchFamily="2" charset="0"/>
              </a:rPr>
              <a:t>6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M‡elYvg~jK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(Research institute</a:t>
            </a:r>
            <a:r>
              <a:rPr lang="en-US" sz="5100" b="1" i="1" dirty="0" smtClean="0"/>
              <a:t>)</a:t>
            </a:r>
          </a:p>
          <a:p>
            <a:pPr marL="0" indent="0">
              <a:buNone/>
            </a:pPr>
            <a:r>
              <a:rPr lang="en-US" sz="5100" b="1" dirty="0" smtClean="0">
                <a:latin typeface="SutonnyMJ" pitchFamily="2" charset="0"/>
                <a:cs typeface="SutonnyMJ" pitchFamily="2" charset="0"/>
              </a:rPr>
              <a:t>7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cÖ`vbKvix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msN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(Certified union</a:t>
            </a:r>
            <a:r>
              <a:rPr lang="en-US" sz="5100" b="1" i="1" dirty="0" smtClean="0"/>
              <a:t>)</a:t>
            </a:r>
          </a:p>
          <a:p>
            <a:pPr marL="0" indent="0">
              <a:buNone/>
            </a:pPr>
            <a:r>
              <a:rPr lang="fr-FR" sz="5100" b="1" dirty="0" smtClean="0">
                <a:latin typeface="SutonnyMJ" pitchFamily="2" charset="0"/>
                <a:cs typeface="SutonnyMJ" pitchFamily="2" charset="0"/>
              </a:rPr>
              <a:t>8</a:t>
            </a:r>
            <a:r>
              <a:rPr lang="fr-FR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fr-FR" sz="5100" b="1" i="1" dirty="0" err="1">
                <a:latin typeface="SutonnyMJ" pitchFamily="2" charset="0"/>
                <a:cs typeface="SutonnyMJ" pitchFamily="2" charset="0"/>
              </a:rPr>
              <a:t>wek</a:t>
            </a:r>
            <a:r>
              <a:rPr lang="fr-FR" sz="5100" b="1" i="1" dirty="0">
                <a:latin typeface="SutonnyMJ" pitchFamily="2" charset="0"/>
                <a:cs typeface="SutonnyMJ" pitchFamily="2" charset="0"/>
              </a:rPr>
              <a:t>¦¯Í </a:t>
            </a:r>
            <a:r>
              <a:rPr lang="fr-FR" sz="5100" b="1" i="1" dirty="0" err="1">
                <a:latin typeface="SutonnyMJ" pitchFamily="2" charset="0"/>
                <a:cs typeface="SutonnyMJ" pitchFamily="2" charset="0"/>
              </a:rPr>
              <a:t>m~Î</a:t>
            </a:r>
            <a:r>
              <a:rPr lang="fr-FR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sz="5100" b="1" i="1" dirty="0"/>
              <a:t>(</a:t>
            </a:r>
            <a:r>
              <a:rPr lang="fr-FR" sz="5100" b="1" i="1" dirty="0" err="1"/>
              <a:t>Reliable</a:t>
            </a:r>
            <a:r>
              <a:rPr lang="fr-FR" sz="5100" b="1" i="1" dirty="0"/>
              <a:t> source</a:t>
            </a:r>
            <a:r>
              <a:rPr lang="fr-FR" sz="5100" b="1" i="1" dirty="0" smtClean="0"/>
              <a:t>)</a:t>
            </a:r>
          </a:p>
          <a:p>
            <a:pPr marL="0" indent="0">
              <a:buNone/>
            </a:pPr>
            <a:r>
              <a:rPr lang="en-US" sz="5100" b="1" dirty="0" smtClean="0">
                <a:latin typeface="SutonnyMJ" pitchFamily="2" charset="0"/>
                <a:cs typeface="SutonnyMJ" pitchFamily="2" charset="0"/>
              </a:rPr>
              <a:t>9</a:t>
            </a:r>
            <a:r>
              <a:rPr lang="en-US" sz="51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`¨</a:t>
            </a:r>
            <a:r>
              <a:rPr lang="en-US" sz="5100" b="1" i="1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51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100" b="1" i="1" dirty="0"/>
              <a:t>(University)</a:t>
            </a:r>
            <a:endParaRPr lang="en-US" sz="51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51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609599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5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53526"/>
            <a:ext cx="7924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7.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mycvifvBRi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Recruitment through supervisor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mycvifvBRi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mivmwi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Pv‡L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eZ©gv‡b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xZ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c‡`i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L.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evwn¨K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>
                <a:latin typeface="+mj-lt"/>
                <a:cs typeface="SutonnyAMJ" pitchFamily="2" charset="0"/>
              </a:rPr>
              <a:t>External method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</a:t>
            </a:r>
            <a:r>
              <a:rPr lang="en-US" sz="5400" dirty="0">
                <a:latin typeface="SutonnyAMJ" pitchFamily="2" charset="0"/>
                <a:cs typeface="SutonnyAMJ" pitchFamily="2" charset="0"/>
              </a:rPr>
              <a:t>: </a:t>
            </a:r>
            <a:endParaRPr lang="en-US" sz="5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Af¨šÍixY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evwn¨K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c‡o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evwn¨K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msMÖ‡ni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†¶‡Î †h me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;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weÁvcb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cs typeface="SutonnyAMJ" pitchFamily="2" charset="0"/>
              </a:rPr>
              <a:t>Advertisement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weÁvcb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evB‡ii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msMÖ‡ni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cÖavb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we‡ewPZ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÷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AvKl©Yxq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weÁvcb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weÁvc‡bi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497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0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908" y="685800"/>
            <a:ext cx="7848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AMJ" pitchFamily="2" charset="0"/>
                <a:cs typeface="SutonnyAMJ" pitchFamily="2" charset="0"/>
              </a:rPr>
              <a:t>gva¨g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-†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bvwUk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msev`cÎ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iwWI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Uwjwfkb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mvgwqKx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weÁvcbx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mvBb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`|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wk¶v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cs typeface="SutonnyAMJ" pitchFamily="2" charset="0"/>
              </a:rPr>
              <a:t>(Educational institute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wk¶viZ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A_ev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QvÎ-QvÎx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G‡¶‡Î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K‡jR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`ª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vmv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wek¦we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`¨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vjq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KZ©„c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‡¶i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NvlYv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bvwUk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weÁwß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†`qv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3.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PvKwi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mÜvbx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Searcher of </a:t>
            </a:r>
            <a:r>
              <a:rPr lang="en-US" sz="2800" dirty="0">
                <a:cs typeface="SutonnyAMJ" pitchFamily="2" charset="0"/>
              </a:rPr>
              <a:t>employment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eZ©gv‡b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we‡k¦i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 †`‡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wKQy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Ayb‡gvw`Z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PvKwi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mÜvbx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i‡q‡Q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PvKwi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x‡`i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ZvwjKv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iv‡L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†h †KD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Gme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Kg©ms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Kwgkb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cs typeface="SutonnyAMJ" pitchFamily="2" charset="0"/>
              </a:rPr>
              <a:t>Employment commission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Gme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`¶ 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evQvB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iv‡L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-163764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685799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354" y="10668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5.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e„wËg~jK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Vocational institute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e„wËg~jK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KvwiMwi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wel‡q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e¨envwiK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Gme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KvwiMwi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Ávbm¤úbœ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6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M‡elYvg~jK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BorakMJ" pitchFamily="2" charset="0"/>
                <a:cs typeface="BorakMJ" pitchFamily="2" charset="0"/>
              </a:rPr>
              <a:t>(</a:t>
            </a:r>
            <a:r>
              <a:rPr lang="en-US" sz="2800" dirty="0">
                <a:latin typeface="+mj-lt"/>
                <a:cs typeface="BorakMJ" pitchFamily="2" charset="0"/>
              </a:rPr>
              <a:t>Research institute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DbœZ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¦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M‡elYvg~jK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i‡q‡Q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Gme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gavm¤úbœ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7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cÖ`vbKvix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cs typeface="SutonnyAMJ" pitchFamily="2" charset="0"/>
              </a:rPr>
              <a:t>Certified union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ckvwfwËK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cÖ`vbKvix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hLvb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†_‡K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ckvwfwËK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Kg©Rxeb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Aby‡gv`bKvix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ckvwfwËK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85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5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09111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8.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¦¯Í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m~Î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Reliable source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evB‡i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¦¯Í e¨w³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vK‡Z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m~Î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n‡ZI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9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wek¦we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`¨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vjq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University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wek¦we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`¨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vj‡q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wel‡q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D‛P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wk¶v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Abyhvqx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`©ó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wel‡q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D‛P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wk¶v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MÖnYKvix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e¨w³‡K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wbe©vP‡bi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D‡Ï‡k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¨¶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c‡iv¶fv‡e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wek¦we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`¨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vj‡qi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 </a:t>
            </a:r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endParaRPr lang="en-US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AvaywbK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Z_¨ cÖhyw³i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hy‡M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mgm¨vB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e¨‡qi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welqwU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gv_vq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i‡L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myweavgZ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wbe©vPb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01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53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917" y="481445"/>
            <a:ext cx="7696200" cy="678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4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/>
              <a:t>Staff </a:t>
            </a:r>
            <a:r>
              <a:rPr lang="en-US" sz="4400" b="1" i="1" dirty="0" smtClean="0"/>
              <a:t>selection</a:t>
            </a:r>
            <a:endParaRPr lang="en-US" sz="4400" i="1" dirty="0" smtClean="0"/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m‡e©vËg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evQvB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ক্রি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me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cÖwZôvbB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I `¶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m‡e©vËg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evQvB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h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প্রক্রিয়ায়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msM„nxZ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m‡e©vËg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evQvB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3281" y="4343400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c~e©eZx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e¨w³‡K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evQvB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71465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2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09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utonnyAMJ" pitchFamily="2" charset="0"/>
                <a:cs typeface="SutonnyAMJ" pitchFamily="2" charset="0"/>
              </a:rPr>
              <a:t>|</a:t>
            </a:r>
            <a:endParaRPr lang="en-US" sz="32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527" y="1981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wefv‡M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k~b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_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_‡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KZ©„c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¶‡K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AewnZ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AewnZ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KZ©„c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G †¶‡Î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wKšÍz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weÁvcb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AvMÖnx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7486"/>
            <a:ext cx="1143000" cy="99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Flowchart: Punched Tape 6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67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7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c`‡¶c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Av‡e`bcÎ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evQvB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smtClean="0">
                <a:cs typeface="SutonnyMJ" pitchFamily="2" charset="0"/>
              </a:rPr>
              <a:t>Receiving applications </a:t>
            </a:r>
            <a:r>
              <a:rPr lang="en-US" sz="3200" dirty="0">
                <a:cs typeface="SutonnyMJ" pitchFamily="2" charset="0"/>
              </a:rPr>
              <a:t>and sorting out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_©MY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h_vh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KZ©„c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ci,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Av‡e`bcÎ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mh‡Zœ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Av‡e`bcÎ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fvjfv‡e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e¶Y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Am¤ú~Y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cÖZ¨vL¨vb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(</a:t>
            </a:r>
            <a:r>
              <a:rPr lang="en-US" sz="3200" dirty="0">
                <a:latin typeface="+mj-lt"/>
                <a:cs typeface="SutonnyMJ" pitchFamily="2" charset="0"/>
              </a:rPr>
              <a:t>Making written selection tests)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_©xi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`¶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hvPvB‡qi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Gme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DËxY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AbyËxY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cÖZ¨vL¨vb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848"/>
            <a:ext cx="799727" cy="71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2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gb¯ÍvwZ¡K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Awf¶v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latin typeface="+mj-lt"/>
                <a:cs typeface="SutonnyMJ" pitchFamily="2" charset="0"/>
              </a:rPr>
              <a:t>Psychological tests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MÖnY‡hvM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D‡j­L‡hvM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eyw×gËv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latin typeface="+mj-lt"/>
                <a:cs typeface="SutonnyMJ" pitchFamily="2" charset="0"/>
              </a:rPr>
              <a:t>Intelligence tests)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 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_©xi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kw³,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evSvi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Zx¶èeyw×i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MfxiZv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hme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c‡`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eyw×gËv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mme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latin typeface="+mj-lt"/>
                <a:cs typeface="SutonnyMJ" pitchFamily="2" charset="0"/>
              </a:rPr>
              <a:t>Aptitude tests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xZ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mwZ¨Kvi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wba©vi‡Yi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8"/>
            <a:ext cx="762000" cy="6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30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ccess\Desktop\New folder (2)\q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7723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443805"/>
            <a:ext cx="7772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M.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Efficiency tests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c`gh©v`vi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03"/>
            <a:ext cx="772287" cy="6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83266"/>
            <a:ext cx="2895600" cy="518187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877" y="329586"/>
            <a:ext cx="7313613" cy="11387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e¨emvq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msMVb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I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¯’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vcbv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২য়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cÎ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ক্লাসে সবাইকে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43"/>
            <a:ext cx="15218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863" y="1688842"/>
            <a:ext cx="838199" cy="50167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uccess\Desktop\New folder (5)\1212 - Copy\HR-Management-Key-Skills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7239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77877" y="915902"/>
            <a:ext cx="6651722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cÂg</a:t>
            </a:r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Aa¨vq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[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Kg©xms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¯</a:t>
            </a:r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’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vb</a:t>
            </a:r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]</a:t>
            </a:r>
            <a:endParaRPr lang="bn-IN" sz="32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9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756" y="11430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N. e¨w³Z¡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Personality tests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_©xi e¨w³MZ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iæwP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Af¨vm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O)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e„wËg~jK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Vocational tests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DËxY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g․wLK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KvwiMwi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4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gŠwLK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mv¶vrKvi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Viva-voice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c~e©eZx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cix¶vmg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~‡n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DËxY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g․wLK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mv¶vrKvi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g․wLK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m‡šÍvlRK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cÖZ¨vL¨vb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108"/>
            <a:ext cx="741218" cy="66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08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873" y="990600"/>
            <a:ext cx="8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5. e¨w³MZ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Enquiry of personal history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g․wLK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DËxY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_©xi e¨w³MZ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cvwievwiK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i¶vKvix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KZ©„c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‡¶i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mn‡hvwMZvI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6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Wv³vwi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Medical tests)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my¯’¨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hvPvB‡qi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Wv³vwi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7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P~ovšÍ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evQvB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Final selection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c~‡e©v³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cix¶vq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DËxY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c¨v‡bj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bvwUk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†kl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hvM`vbK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55109"/>
            <a:ext cx="703360" cy="63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14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696200" cy="6172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IN" sz="1800" dirty="0"/>
              <a:t> </a:t>
            </a:r>
            <a:r>
              <a:rPr lang="en-US" sz="4800" b="1" i="1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4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4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smtClean="0"/>
              <a:t>Staff Training 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 `¶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200" dirty="0" smtClean="0">
                <a:latin typeface="SutonnyMJ" pitchFamily="2" charset="0"/>
                <a:cs typeface="SutonnyMJ" pitchFamily="2" charset="0"/>
              </a:rPr>
              <a:t>উন্নয়ন </a:t>
            </a:r>
            <a:r>
              <a:rPr lang="bn-IN" sz="2200" dirty="0" smtClean="0"/>
              <a:t>প্রক্রিয়া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e¨vcKfv‡e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bn-IN" sz="2600" dirty="0" smtClean="0">
                <a:latin typeface="SutonnyMJ" pitchFamily="2" charset="0"/>
                <a:cs typeface="SutonnyMJ" pitchFamily="2" charset="0"/>
              </a:rPr>
              <a:t>ক্রি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`¶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bn-IN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200" dirty="0">
                <a:latin typeface="SutonnyMJ" pitchFamily="2" charset="0"/>
                <a:cs typeface="SutonnyMJ" pitchFamily="2" charset="0"/>
              </a:rPr>
              <a:t>উন্নয়ন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NUv‡bv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gvbem¤ú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Dboeq‡bi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600" dirty="0" smtClean="0">
                <a:latin typeface="SutonnyMJ" pitchFamily="2" charset="0"/>
                <a:cs typeface="SutonnyMJ" pitchFamily="2" charset="0"/>
              </a:rPr>
              <a:t>প্রক্রিয়া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G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200" dirty="0" smtClean="0"/>
              <a:t>প্রক্রিয়ায় </a:t>
            </a:r>
            <a:r>
              <a:rPr lang="bn-IN" dirty="0" smtClean="0"/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eZ©gvb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</a:t>
            </a:r>
            <a:r>
              <a:rPr lang="el-GR" dirty="0">
                <a:latin typeface="SutonnyMJ" pitchFamily="2" charset="0"/>
                <a:cs typeface="SutonnyMJ" pitchFamily="2" charset="0"/>
              </a:rPr>
              <a:t>μ‡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AwaKZi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Dboeq‡bi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c`‡¶c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;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gav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`¶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N‡U ;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gvbwmKfv‡e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Kvh©mšÍzwó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;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Kvh©c×wZ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;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52400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655095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5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848600" cy="6553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i="1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30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i="1" dirty="0">
                <a:latin typeface="+mj-lt"/>
                <a:cs typeface="SutonnyMJ" pitchFamily="2" charset="0"/>
              </a:rPr>
              <a:t>Methods of training </a:t>
            </a:r>
            <a:endParaRPr lang="en-US" sz="3000" b="1" i="1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N‡U|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qv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vb‡f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yÕfv‡M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wef³;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K.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L.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cÖwk¶Y`v‡bi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Af¨šÍ‡i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wk¶vbwek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(Apprenticeship training</a:t>
            </a:r>
            <a:r>
              <a:rPr lang="en-US" sz="2800" b="1" i="1" dirty="0" smtClean="0"/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c`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(Job </a:t>
            </a:r>
            <a:r>
              <a:rPr lang="en-US" sz="2800" b="1" i="1" dirty="0" smtClean="0"/>
              <a:t>rotation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KvwPs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(Coaching</a:t>
            </a:r>
            <a:r>
              <a:rPr lang="en-US" sz="2800" b="1" i="1" dirty="0" smtClean="0"/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e¶Y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(Understudy method</a:t>
            </a:r>
            <a:r>
              <a:rPr lang="en-US" sz="2800" b="1" i="1" dirty="0" smtClean="0"/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©`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</a:t>
            </a:r>
            <a:r>
              <a:rPr lang="en-US" sz="2800" b="1" i="1" dirty="0" err="1"/>
              <a:t>Conselling</a:t>
            </a:r>
            <a:r>
              <a:rPr lang="en-US" sz="2800" b="1" i="1" dirty="0" smtClean="0"/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6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e³…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(Lecture method</a:t>
            </a:r>
            <a:r>
              <a:rPr lang="en-US" sz="2800" b="1" i="1" dirty="0" smtClean="0"/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7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(Incident method</a:t>
            </a:r>
            <a:r>
              <a:rPr lang="en-US" sz="2800" b="1" i="1" dirty="0" smtClean="0"/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8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cÖ‡ekbv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B›Uvb©wkc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/>
              <a:t>(Internship)</a:t>
            </a:r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000" dirty="0"/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636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86600" y="0"/>
            <a:ext cx="1828800" cy="714650"/>
            <a:chOff x="2696094" y="480777"/>
            <a:chExt cx="2518247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2696094" y="480777"/>
              <a:ext cx="2518247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2696094" y="501704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255" y="533400"/>
            <a:ext cx="7391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cÖwk¶Y`v‡bi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Af¨šÍ‡i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wk¶vbwek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>
                <a:cs typeface="SutonnyMJ" pitchFamily="2" charset="0"/>
              </a:rPr>
              <a:t>Apprenticeship training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`©ó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mycvifvBR‡ii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ZvwË¡K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wk¶vYwek-Kvjxb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¯^í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ZKvh©Zvi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DËxY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c‡`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vwqZ¡vc©Y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Pzw³wfwËK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ZË¡veavq‡Ki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b~¨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PvKwiiZ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109"/>
            <a:ext cx="788340" cy="7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00800" y="1"/>
            <a:ext cx="27432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002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3048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2. c`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Job rotation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wkw¶Z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KvwPs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Coaching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wk¶vYwek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Kg©xMY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ZË¡veavqK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Kv‡Pi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Understudy method)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÷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©‡e¶‡Yi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†`b|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gvKvwejv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fwel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4987636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>
                <a:latin typeface="+mj-lt"/>
                <a:cs typeface="SutonnyMJ" pitchFamily="2" charset="0"/>
              </a:rPr>
              <a:t>Conselling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wbe©vnxMY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ga¨Kvi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ye©jZv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KvwU‡q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DV‡Z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óv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685800" cy="6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29400" y="-290112"/>
            <a:ext cx="2667000" cy="614946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2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848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6. e³…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Lecture method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K¬vmiæ‡g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msKzjvb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e³…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ZvwË¡K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Incident method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¯^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©‡qi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cÖwk¶YcÖv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B‡Zvg‡a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N‡U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wm×v‡šÍi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Zzjbvc~e©K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Î‚wUwePy¨wZ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8.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cÖ‡ekbv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B›Uvb©wkc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Internship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we‡kl‡Ái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nv‡Z-Kj‡g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ZvwË¡K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wk¶v‡K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djcÖm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~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j¶¨|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¶‡Y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kªwYi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55108"/>
            <a:ext cx="808892" cy="7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83569" y="-381000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473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616" y="768927"/>
            <a:ext cx="79248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†h me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†`qv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None/>
            </a:pP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cÖ‡Kvô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/†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fw÷weDj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/>
              <a:t>(Vestibule</a:t>
            </a:r>
            <a:r>
              <a:rPr lang="en-US" sz="4000" b="1" i="1" dirty="0" smtClean="0"/>
              <a:t>)</a:t>
            </a:r>
          </a:p>
          <a:p>
            <a:pPr marL="0" indent="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Pjw”PÎ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wUwf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/>
              <a:t>(Films and TV</a:t>
            </a:r>
            <a:r>
              <a:rPr lang="en-US" sz="4000" b="1" i="1" dirty="0" smtClean="0"/>
              <a:t>)</a:t>
            </a:r>
          </a:p>
          <a:p>
            <a:pPr marL="0" indent="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Awfbq</a:t>
            </a:r>
            <a:r>
              <a:rPr lang="en-US" sz="4000" b="1" i="1" dirty="0"/>
              <a:t> (Role playing</a:t>
            </a:r>
            <a:r>
              <a:rPr lang="en-US" sz="4000" b="1" i="1" dirty="0" smtClean="0"/>
              <a:t>)</a:t>
            </a:r>
          </a:p>
          <a:p>
            <a:pPr marL="0" indent="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mwgbvi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/>
              <a:t>(Seminar</a:t>
            </a:r>
            <a:r>
              <a:rPr lang="en-US" sz="4000" b="1" i="1" dirty="0" smtClean="0"/>
              <a:t>)</a:t>
            </a:r>
          </a:p>
          <a:p>
            <a:pPr marL="0" indent="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Uv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¯‹‡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dvm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i="1" dirty="0"/>
              <a:t>(Task force)</a:t>
            </a:r>
            <a:endParaRPr lang="en-US" sz="4000" b="1" i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228600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2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772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cÖ‡Kvô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/†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fw÷weDj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Vestibule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ûeû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mßvn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fwel¨Z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Pjw”PÎ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wUwf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Films and TV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eûmsL¨K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ZvwË¡K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`~‡ii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msL¨K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Pjw‛PÎ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wUwfi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Awfbq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(Role playing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f‚wgKvq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Awfbq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kLv‡bv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4979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00800" y="-281809"/>
            <a:ext cx="2895600" cy="764824"/>
            <a:chOff x="1725058" y="67249"/>
            <a:chExt cx="3147809" cy="1157072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725058" y="67249"/>
              <a:ext cx="3147809" cy="76964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15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696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4.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mwgbvi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latin typeface="+mj-lt"/>
                <a:cs typeface="SutonnyMJ" pitchFamily="2" charset="0"/>
              </a:rPr>
              <a:t>Seminar)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cÖ‡Z¨KwU‡Z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welqwfwËK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cÖeÜ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cÖe‡Üi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cÖwk¶Yv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me‡k‡l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mfvi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mfvcwZ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me e³‡e¨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mvigg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Dc¯’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¯‹‡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(</a:t>
            </a:r>
            <a:r>
              <a:rPr lang="en-US" sz="3200" dirty="0">
                <a:latin typeface="+mj-lt"/>
                <a:cs typeface="SutonnyMJ" pitchFamily="2" charset="0"/>
              </a:rPr>
              <a:t>Task force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Riæwi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KwgwU‡K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¯‥‡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KwgwUi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xMY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wb‡RivI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,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ey‡S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m‡e©vc‡hvMx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mwUB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35169"/>
            <a:ext cx="725596" cy="6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66934" y="-457200"/>
            <a:ext cx="2456378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5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562100" y="-304800"/>
            <a:ext cx="6959600" cy="2057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33400" y="1524000"/>
            <a:ext cx="8153400" cy="5319857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endParaRPr lang="en-US" sz="56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  <a:p>
            <a:pPr algn="ctr">
              <a:defRPr/>
            </a:pPr>
            <a:endParaRPr lang="en-US" sz="5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  <a:p>
            <a:pPr algn="ctr">
              <a:defRPr/>
            </a:pPr>
            <a:endParaRPr lang="en-US" sz="56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  <a:p>
            <a:pPr algn="ctr">
              <a:defRPr/>
            </a:pPr>
            <a:r>
              <a:rPr lang="en-US" sz="56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cÂg</a:t>
            </a:r>
            <a:r>
              <a:rPr lang="en-US" sz="5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6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5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IN" sz="5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[</a:t>
            </a:r>
            <a:r>
              <a:rPr lang="en-US" sz="56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Kg©xms</a:t>
            </a:r>
            <a:r>
              <a:rPr lang="en-US" sz="5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¯</a:t>
            </a:r>
            <a:r>
              <a:rPr lang="en-US" sz="5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’</a:t>
            </a:r>
            <a:r>
              <a:rPr lang="en-US" sz="56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vb</a:t>
            </a:r>
            <a:r>
              <a:rPr lang="bn-IN" sz="5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]</a:t>
            </a:r>
            <a:r>
              <a:rPr lang="en-US" sz="5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itka Display" pitchFamily="2" charset="0"/>
              </a:rPr>
              <a:t>STAFFING </a:t>
            </a:r>
            <a:endParaRPr lang="en-US" sz="3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itka Display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bn-IN" sz="1100" b="1" dirty="0" smtClean="0">
                <a:solidFill>
                  <a:srgbClr val="7030A0"/>
                </a:solidFill>
                <a:latin typeface="SutonnyMJ" pitchFamily="2" charset="0"/>
              </a:rPr>
              <a:t>    </a:t>
            </a:r>
            <a:r>
              <a:rPr lang="bn-IN" sz="2800" dirty="0" smtClean="0">
                <a:solidFill>
                  <a:prstClr val="black"/>
                </a:solidFill>
              </a:rPr>
              <a:t>মোট  </a:t>
            </a:r>
            <a:r>
              <a:rPr lang="en-US" sz="2800" dirty="0">
                <a:solidFill>
                  <a:prstClr val="black"/>
                </a:solidFill>
              </a:rPr>
              <a:t>৫</a:t>
            </a:r>
            <a:r>
              <a:rPr lang="bn-IN" sz="2800" dirty="0">
                <a:solidFill>
                  <a:prstClr val="black"/>
                </a:solidFill>
              </a:rPr>
              <a:t>দিন ক্লাসে অধ্যায়টি পড়ানো হবে।     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আজকের </a:t>
            </a:r>
            <a:r>
              <a:rPr lang="bn-IN" sz="32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পাঠঃ</a:t>
            </a: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       </a:t>
            </a:r>
            <a:r>
              <a:rPr lang="bn-IN" sz="2400" b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bn-IN" sz="28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 </a:t>
            </a:r>
            <a:endParaRPr lang="bn-IN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bn-IN" sz="2800" dirty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                       </a:t>
            </a:r>
            <a:r>
              <a:rPr lang="en-US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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Kg©xms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gvbem¤ú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e¨vL¨v</a:t>
            </a:r>
            <a:endParaRPr lang="en-US" sz="2800" dirty="0" smtClean="0">
              <a:solidFill>
                <a:prstClr val="black"/>
              </a:solidFill>
              <a:latin typeface="SutonnyAMJ" pitchFamily="2" charset="0"/>
              <a:cs typeface="SutonnyAMJ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                     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Kg©xms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gvbem¤ú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m¤ú‡K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e¨vL¨v</a:t>
            </a:r>
            <a:endParaRPr lang="en-US" sz="2800" dirty="0" smtClean="0">
              <a:solidFill>
                <a:prstClr val="black"/>
              </a:solidFill>
              <a:latin typeface="SutonnyAMJ" pitchFamily="2" charset="0"/>
              <a:cs typeface="SutonnyAMJ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                     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msMÖ‡ni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Dcvq</a:t>
            </a:r>
            <a:endParaRPr lang="en-US" sz="2800" dirty="0" smtClean="0">
              <a:solidFill>
                <a:prstClr val="black"/>
              </a:solidFill>
              <a:latin typeface="SutonnyAMJ" pitchFamily="2" charset="0"/>
              <a:cs typeface="SutonnyAMJ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                      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wbe©vP‡bi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e¨vL¨v</a:t>
            </a:r>
            <a:endParaRPr lang="en-US" sz="2800" dirty="0" smtClean="0">
              <a:solidFill>
                <a:prstClr val="black"/>
              </a:solidFill>
              <a:latin typeface="SutonnyAMJ" pitchFamily="2" charset="0"/>
              <a:cs typeface="SutonnyAMJ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                      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wbe©vP‡bi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cv_©K</a:t>
            </a:r>
            <a:r>
              <a:rPr lang="en-US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¨</a:t>
            </a: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                      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wb‡qv‡Mi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Dcvq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cÖwk</a:t>
            </a:r>
            <a:r>
              <a:rPr lang="en-US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¶‡Yi ¸</a:t>
            </a:r>
            <a:r>
              <a:rPr lang="en-US" sz="2800" dirty="0" err="1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iæZ</a:t>
            </a:r>
            <a:endParaRPr lang="bn-IN" sz="2800" dirty="0">
              <a:solidFill>
                <a:prstClr val="black"/>
              </a:solidFill>
              <a:latin typeface="SutonnyAMJ" pitchFamily="2" charset="0"/>
              <a:cs typeface="SutonnyAMJ" pitchFamily="2" charset="0"/>
            </a:endParaRPr>
          </a:p>
          <a:p>
            <a:pPr>
              <a:defRPr/>
            </a:pPr>
            <a:r>
              <a:rPr lang="bn-IN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  <a:sym typeface="Wingdings 2"/>
              </a:rPr>
              <a:t>  </a:t>
            </a:r>
          </a:p>
          <a:p>
            <a:pPr algn="ctr">
              <a:defRPr/>
            </a:pPr>
            <a:r>
              <a:rPr lang="bn-IN" sz="20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</a:t>
            </a:r>
            <a:r>
              <a:rPr lang="bn-IN" sz="3200" dirty="0">
                <a:solidFill>
                  <a:prstClr val="black"/>
                </a:solidFill>
              </a:rPr>
              <a:t>                          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/>
            </a:r>
            <a:b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</a:b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76450"/>
            <a:ext cx="1028700" cy="129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uccess\Desktop\AAEAAQAAAAAAAAM8AAAAJGMwNzg1MGNkLWZiY2MtNGI3Zi1iMzM2LTZhNjI3OTA2M2Q2Nw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" y="2923021"/>
            <a:ext cx="2064326" cy="39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317" y="228600"/>
            <a:ext cx="7543800" cy="5638800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bn-IN" sz="14400" b="1" i="1" dirty="0" smtClean="0">
                <a:latin typeface="Agency FB" pitchFamily="34" charset="0"/>
                <a:cs typeface="SutonnyAMJ" pitchFamily="2" charset="0"/>
              </a:rPr>
              <a:t>পদোন্নতি </a:t>
            </a:r>
            <a:r>
              <a:rPr lang="en-US" sz="14400" b="1" i="1" dirty="0" smtClean="0">
                <a:latin typeface="Agency FB" pitchFamily="34" charset="0"/>
                <a:cs typeface="SutonnyAMJ" pitchFamily="2" charset="0"/>
              </a:rPr>
              <a:t>Promotion </a:t>
            </a:r>
          </a:p>
          <a:p>
            <a:pPr marL="0" indent="0">
              <a:buNone/>
            </a:pP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A‡c¶vK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…Z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D‛PZi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c‡`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Avmxb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 smtClean="0">
                <a:latin typeface="SutonnyAMJ" pitchFamily="2" charset="0"/>
                <a:cs typeface="SutonnyAMJ" pitchFamily="2" charset="0"/>
              </a:rPr>
              <a:t>প্রক্রিয়াকে</a:t>
            </a:r>
            <a:r>
              <a:rPr lang="bn-IN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 smtClean="0">
                <a:latin typeface="SutonnyAMJ" pitchFamily="2" charset="0"/>
                <a:cs typeface="SutonnyAMJ" pitchFamily="2" charset="0"/>
              </a:rPr>
              <a:t>পদোন্নতি</a:t>
            </a:r>
            <a:r>
              <a:rPr lang="bn-IN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পদোন্নতি</a:t>
            </a:r>
            <a:r>
              <a:rPr lang="bn-IN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Ggb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 smtClean="0">
                <a:latin typeface="SutonnyAMJ" pitchFamily="2" charset="0"/>
                <a:cs typeface="SutonnyAMJ" pitchFamily="2" charset="0"/>
              </a:rPr>
              <a:t>প্রক্রিয়া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hvi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eZ©gvb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c`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D‛PZi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c‡`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উন্নীত</a:t>
            </a:r>
            <a:r>
              <a:rPr lang="bn-IN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| `¶ I †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hvM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GKB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gh©v`vq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xN©w`b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GKB c‡`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Drmvn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cvb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| †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Kbbv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cÖ‡Z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¨‡KB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Pvq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gh©v`v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my‡hvM-myweav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A‡c¶vK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…Z †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ewk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gh©v`v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my‡hvM-myweav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e„w×i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j‡¶¨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A‡c¶vK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…Z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Ic‡ii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c‡` </a:t>
            </a:r>
            <a:r>
              <a:rPr lang="bn-IN" sz="9600" dirty="0" smtClean="0">
                <a:latin typeface="SutonnyAMJ" pitchFamily="2" charset="0"/>
                <a:cs typeface="SutonnyAMJ" pitchFamily="2" charset="0"/>
              </a:rPr>
              <a:t>উন্নীত</a:t>
            </a:r>
            <a:r>
              <a:rPr lang="bn-IN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Kiv‡K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পদোন্নতি</a:t>
            </a:r>
            <a:r>
              <a:rPr lang="bn-IN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pPr marL="0" indent="0">
              <a:buNone/>
            </a:pP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1.</a:t>
            </a:r>
            <a:r>
              <a:rPr lang="bn-IN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পদোন্নতি</a:t>
            </a:r>
            <a:r>
              <a:rPr lang="en-US" sz="9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Kg©xms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v‡bi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AšÍfy©³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প্রক্রিয়া</a:t>
            </a:r>
            <a:endParaRPr lang="en-US" sz="9600" dirty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r>
              <a:rPr lang="en-US" sz="12800" dirty="0">
                <a:latin typeface="SutonnyAMJ" pitchFamily="2" charset="0"/>
                <a:cs typeface="SutonnyAMJ" pitchFamily="2" charset="0"/>
              </a:rPr>
              <a:t>2. G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প্রক্রিয়া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fZ‡i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A‡c¶vK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…Z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D‛Pc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‡`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উন্নীত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;</a:t>
            </a:r>
            <a:r>
              <a:rPr lang="bn-IN" sz="12800" dirty="0">
                <a:latin typeface="SutonnyAMJ" pitchFamily="2" charset="0"/>
                <a:cs typeface="SutonnyAMJ" pitchFamily="2" charset="0"/>
              </a:rPr>
              <a:t> </a:t>
            </a:r>
            <a:endParaRPr lang="bn-IN" sz="12800" dirty="0" smtClean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3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gh©v`v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12800" dirty="0" err="1" smtClean="0">
                <a:latin typeface="SutonnyAMJ" pitchFamily="2" charset="0"/>
                <a:cs typeface="SutonnyAMJ" pitchFamily="2" charset="0"/>
              </a:rPr>
              <a:t>my‡hvM-myweavi</a:t>
            </a:r>
            <a:r>
              <a:rPr lang="bn-IN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 smtClean="0">
                <a:latin typeface="SutonnyAMJ" pitchFamily="2" charset="0"/>
                <a:cs typeface="SutonnyAMJ" pitchFamily="2" charset="0"/>
              </a:rPr>
              <a:t>উন্নয়ন</a:t>
            </a:r>
            <a:r>
              <a:rPr lang="bn-IN" sz="12800" dirty="0" smtClean="0">
                <a:latin typeface="SutonnyAMJ" pitchFamily="2" charset="0"/>
                <a:cs typeface="SutonnyAMJ" pitchFamily="2" charset="0"/>
              </a:rPr>
              <a:t>।</a:t>
            </a:r>
            <a:endParaRPr lang="en-US" sz="12800" dirty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r>
              <a:rPr lang="en-US" sz="12800" dirty="0">
                <a:latin typeface="SutonnyAMJ" pitchFamily="2" charset="0"/>
                <a:cs typeface="SutonnyAMJ" pitchFamily="2" charset="0"/>
              </a:rPr>
              <a:t>4. ‡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Kej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gh©v`vB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bs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bn-IN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9600" dirty="0">
                <a:latin typeface="SutonnyAMJ" pitchFamily="2" charset="0"/>
                <a:cs typeface="SutonnyAMJ" pitchFamily="2" charset="0"/>
              </a:rPr>
              <a:t>পদোন্নতি</a:t>
            </a:r>
            <a:r>
              <a:rPr lang="en-US" sz="1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¡, KZ©‡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e¨i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cwiwaI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128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12800" dirty="0">
                <a:latin typeface="SutonnyAMJ" pitchFamily="2" charset="0"/>
                <a:cs typeface="SutonnyAMJ" pitchFamily="2" charset="0"/>
              </a:rPr>
              <a:t>`| </a:t>
            </a:r>
          </a:p>
          <a:p>
            <a:pPr marL="0" indent="0">
              <a:buNone/>
            </a:pPr>
            <a:endParaRPr lang="en-US" sz="1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51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705600" y="-152856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6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40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bn-IN" sz="4000" dirty="0">
                <a:latin typeface="SutonnyMJ" pitchFamily="2" charset="0"/>
                <a:cs typeface="SutonnyMJ" pitchFamily="2" charset="0"/>
              </a:rPr>
              <a:t>পদোন্নতির</a:t>
            </a:r>
            <a:r>
              <a:rPr lang="bn-IN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200" b="1" i="1" dirty="0" err="1" smtClean="0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52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>
                <a:latin typeface="+mj-lt"/>
                <a:cs typeface="SutonnyMJ" pitchFamily="2" charset="0"/>
              </a:rPr>
              <a:t>Basis of Promotion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পদোন্নতির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eZ©gvb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DboeZ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c‡`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পদোন্নতি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†`qv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mwZ¨B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KwVb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পদোন্নতির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wfwË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Riæwi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পদোন্নতির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¶‡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Î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we‡eP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G‡¶‡Î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wfwËB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AbymiY‡hvM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¨;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: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¡;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¡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90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5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K.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¡ (</a:t>
            </a:r>
            <a:r>
              <a:rPr lang="en-US" sz="4400" dirty="0">
                <a:cs typeface="SutonnyMJ" pitchFamily="2" charset="0"/>
              </a:rPr>
              <a:t>Seniority)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PvKwi‡Z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hvM`v‡bi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e‡qv‡R¨ô‡K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vbœwZi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AMÖvwaKvi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R¨ôZv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R¨ôZ¡wfwËK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1.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weavq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mgm¨vq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Kvh©mšÍzwó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©‡`i GKB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xN©w`b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D‛P¯Í‡i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Rbkw³i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m‡e©v‛P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†UªW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BDwbq‡bi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mg_©b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6.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Av¯’v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’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vcK‡i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7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Ø›Ø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kÎ‚Zv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`~i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483013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620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: </a:t>
            </a:r>
            <a:endParaRPr lang="bn-IN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G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gavi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gavi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;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gavi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m„wókxj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cÖwZfvai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cÖwZm&amp;Vvb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3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gavex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; 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we‡klvqb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we‡klÁZv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;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m„wóagx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Kgx©iv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g‡bvwb‡ek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Ajm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KvUvq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`|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8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520" y="914400"/>
            <a:ext cx="7772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L.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dirty="0">
                <a:cs typeface="SutonnyMJ" pitchFamily="2" charset="0"/>
              </a:rPr>
              <a:t>Merit)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hvM¨ZvwfwËK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AR©‡b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M‡elYvagx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DØy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 </a:t>
            </a:r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Rbkw³i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m‡e©vËg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me©vwaK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cÖwZ‡hvMx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Kgx©MY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m‡e©v‛P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PóK‡i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6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N~Y©vqgvbZv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n«v‡m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igvbwmKfv‡e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979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4" y="381000"/>
            <a:ext cx="7924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 A‡_©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wecv‡K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†UªW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BDwbqb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cÖfvweZ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; 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nZvkv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Am‡šÍvl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`¶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Kgx©iv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g~j¨vwqZ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R¨ô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Am‡šÍvl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k„“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webó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`| 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5" y="1"/>
            <a:ext cx="76481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2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M.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R¨ô¨Z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¡ I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dirty="0">
                <a:latin typeface="+mj-lt"/>
                <a:cs typeface="SutonnyMJ" pitchFamily="2" charset="0"/>
              </a:rPr>
              <a:t>Seniority and Merit)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c‡`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vbœwZi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I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GKB mv‡_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I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hvM¨ZvwfwËK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</a:t>
            </a:r>
            <a:endParaRPr lang="bn-IN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©‡`i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I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g~j¨vwqZ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Kg©¯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ú„nv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myô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„“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R¨ôZvi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mv‡_ mv‡_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AR©‡bi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R¨ôZvi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mv‡_ mv‡_ `¶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N‡U;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620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772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:</a:t>
            </a:r>
            <a:endParaRPr lang="bn-IN" sz="4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1.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A‡c¶vK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RwUj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Kgx©iv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;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wbi‡c¶Zv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zYœ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;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3.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GwM‡q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AwfÁ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Kgx©MY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k„“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webó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`| </a:t>
            </a:r>
          </a:p>
          <a:p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c‡`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vbœwZi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Av‡jvwPZ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bxwZgvjvi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R¨ôZ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g½jRbK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mvgÄm¨c~Y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199292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8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7644"/>
            <a:ext cx="7848600" cy="6224156"/>
          </a:xfrm>
        </p:spPr>
        <p:txBody>
          <a:bodyPr>
            <a:normAutofit/>
          </a:bodyPr>
          <a:lstStyle/>
          <a:p>
            <a:r>
              <a:rPr lang="bn-IN" dirty="0" smtClean="0"/>
              <a:t>শ   শৃজনশীল প্রশ্ন ও তার সমাধানঃ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*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U·UvBj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wg‡ji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c‡`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q‡Qb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‘ `¶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vKvq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ekwKQz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my`¶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DfqB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cvIqvq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wZMÖ¯Í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wPwšÍZ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Dboeq‡bi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mgvav‡bi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. ‡Kb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c‡`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vboewZ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4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U·UvBj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evov‡Z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wm×v‡šÍi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†h․w³KZv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199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77000" y="1"/>
            <a:ext cx="2667000" cy="71465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0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8426"/>
            <a:ext cx="7772400" cy="6324600"/>
          </a:xfrm>
        </p:spPr>
        <p:txBody>
          <a:bodyPr>
            <a:noAutofit/>
          </a:bodyPr>
          <a:lstStyle/>
          <a:p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SutonnyAMJ" pitchFamily="2" charset="0"/>
                <a:cs typeface="SutonnyAMJ" pitchFamily="2" charset="0"/>
              </a:rPr>
              <a:t>K.</a:t>
            </a:r>
            <a:r>
              <a:rPr lang="en-US" sz="2800" b="1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b="1" dirty="0" err="1" smtClean="0">
                <a:latin typeface="SutonnyAMJ" pitchFamily="2" charset="0"/>
                <a:cs typeface="SutonnyAMJ" pitchFamily="2" charset="0"/>
              </a:rPr>
              <a:t>Ávb</a:t>
            </a:r>
            <a:r>
              <a:rPr lang="en-US" sz="2800" b="1" dirty="0" smtClean="0">
                <a:latin typeface="SutonnyAMJ" pitchFamily="2" charset="0"/>
                <a:cs typeface="SutonnyAMJ" pitchFamily="2" charset="0"/>
              </a:rPr>
              <a:t> :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 †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h 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cÖ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ক্রি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qvq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m¤¢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	</a:t>
            </a:r>
          </a:p>
          <a:p>
            <a:pPr marL="0" indent="0">
              <a:buNone/>
            </a:pPr>
            <a:endParaRPr lang="en-US" sz="2800" b="1" dirty="0" smtClean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SutonnyAMJ" pitchFamily="2" charset="0"/>
                <a:cs typeface="SutonnyAMJ" pitchFamily="2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SutonnyAMJ" pitchFamily="2" charset="0"/>
                <a:cs typeface="SutonnyAMJ" pitchFamily="2" charset="0"/>
              </a:rPr>
              <a:t>.</a:t>
            </a:r>
            <a:r>
              <a:rPr lang="en-US" sz="2800" b="1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b="1" dirty="0" err="1" smtClean="0">
                <a:latin typeface="SutonnyAMJ" pitchFamily="2" charset="0"/>
                <a:cs typeface="SutonnyAMJ" pitchFamily="2" charset="0"/>
              </a:rPr>
              <a:t>Ávb</a:t>
            </a:r>
            <a:r>
              <a:rPr lang="en-US" sz="2800" b="1" dirty="0" smtClean="0">
                <a:latin typeface="SutonnyAMJ" pitchFamily="2" charset="0"/>
                <a:cs typeface="SutonnyAMJ" pitchFamily="2" charset="0"/>
              </a:rPr>
              <a:t> :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e„w×i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পদোন্নতি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†`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qv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</a:t>
            </a:r>
            <a:r>
              <a:rPr lang="bn-IN" sz="2400" dirty="0">
                <a:latin typeface="SutonnyAMJ" pitchFamily="2" charset="0"/>
                <a:cs typeface="SutonnyAMJ" pitchFamily="2" charset="0"/>
              </a:rPr>
              <a:t>ক্রি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D‛P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c‡` 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উন্নিত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পদোন্নতি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	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SutonnyAMJ" pitchFamily="2" charset="0"/>
                <a:cs typeface="SutonnyAMJ" pitchFamily="2" charset="0"/>
              </a:rPr>
              <a:t>Abyaveb</a:t>
            </a:r>
            <a:r>
              <a:rPr lang="en-US" sz="2800" b="1" dirty="0" smtClean="0">
                <a:latin typeface="SutonnyAMJ" pitchFamily="2" charset="0"/>
                <a:cs typeface="SutonnyAMJ" pitchFamily="2" charset="0"/>
              </a:rPr>
              <a:t> :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†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</a:t>
            </a:r>
            <a:r>
              <a:rPr lang="bn-IN" sz="2400" dirty="0">
                <a:latin typeface="SutonnyAMJ" pitchFamily="2" charset="0"/>
                <a:cs typeface="SutonnyAMJ" pitchFamily="2" charset="0"/>
              </a:rPr>
              <a:t>ক্রি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wbgoe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D‛P c‡`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Avmxb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1800" dirty="0">
                <a:latin typeface="SutonnyAMJ" pitchFamily="2" charset="0"/>
                <a:cs typeface="SutonnyAMJ" pitchFamily="2" charset="0"/>
              </a:rPr>
              <a:t>পদোন্নতি</a:t>
            </a:r>
            <a:r>
              <a:rPr lang="bn-IN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e</a:t>
            </a:r>
            <a:r>
              <a:rPr lang="bn-IN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c‡`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v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ন্নতির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mš‘wó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Drmvn`v‡bi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mš‘ó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ivLv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myôz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cwi‡ek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c‡`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vboewZi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g~j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¨| c‡`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vboewZi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QvovI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Kvh©mš‘wó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mvgvwRK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gh©v`v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	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  <a:latin typeface="SutonnyAMJ" pitchFamily="2" charset="0"/>
              <a:cs typeface="SutonnyAMJ" pitchFamily="2" charset="0"/>
            </a:endParaRPr>
          </a:p>
          <a:p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199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7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43200" y="332365"/>
            <a:ext cx="5451475" cy="1609725"/>
            <a:chOff x="2270356" y="968952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356" y="968952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5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4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685637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068" y="2381455"/>
            <a:ext cx="785633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gvbem¤ú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gvbem¤ú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msMÖ‡ni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¶‡Yi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6934200" y="-30075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 smtClean="0">
                <a:solidFill>
                  <a:srgbClr val="0070C0"/>
                </a:solidFill>
                <a:latin typeface="Constantia"/>
              </a:rPr>
              <a:t>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bn-IN" sz="2400" b="1" dirty="0" smtClean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  <a:t/>
            </a:r>
            <a:br>
              <a:rPr lang="bn-IN" sz="2400" b="1" dirty="0" smtClean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bn-IN" sz="2400" b="1" dirty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  <a:t/>
            </a:r>
            <a:br>
              <a:rPr lang="bn-IN" sz="2400" b="1" dirty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bn-IN" sz="2400" b="1" dirty="0" smtClean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  <a:t/>
            </a:r>
            <a:br>
              <a:rPr lang="bn-IN" sz="2400" b="1" dirty="0" smtClean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bn-IN" sz="2400" b="1" dirty="0" smtClean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  <a:t/>
            </a:r>
            <a:br>
              <a:rPr lang="bn-IN" sz="2400" b="1" dirty="0" smtClean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SutonnyAMJ" pitchFamily="2" charset="0"/>
                <a:ea typeface="+mn-ea"/>
                <a:cs typeface="SutonnyAMJ" pitchFamily="2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Ávb</a:t>
            </a:r>
            <a:r>
              <a:rPr lang="en-US" sz="2800" b="1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</a:t>
            </a:r>
            <a:r>
              <a:rPr lang="en-US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ms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¯’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vb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bn-IN" sz="20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প্রক্রিয়ায় </a:t>
            </a:r>
            <a:r>
              <a:rPr lang="en-US" sz="2400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Aew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¯’Z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¶‡Yi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Afv‡e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†h </a:t>
            </a:r>
            <a:r>
              <a:rPr lang="bn-IN" sz="20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প্রক্রিয়ায়</a:t>
            </a:r>
            <a:r>
              <a:rPr lang="en-US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I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hvM¨Zv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×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Zv‡K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cÖwk¶Y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e‡j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	</a:t>
            </a:r>
            <a:b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bn-IN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/>
            </a:r>
            <a:br>
              <a:rPr lang="bn-IN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bn-IN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/>
            </a:r>
            <a:br>
              <a:rPr lang="bn-IN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en-US" sz="2800" b="1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Abyaveb</a:t>
            </a:r>
            <a:r>
              <a:rPr lang="en-US" sz="2800" b="1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¶‡Yi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Afv‡e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‡`i 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e„w×i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e¨e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¯’v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bv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_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vKvq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wKQz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Ab¨Î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P‡j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hvq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e‡j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wgw_jv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miKv‡ii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U·UvBj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wg‡j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Drcv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`‡bi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cwigvY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gvb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DfB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cÖwk¶Y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ej‡Z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I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hvM¨Zv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e„w×i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Dcvq‡K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evSvq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¶‡Yi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gva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¨‡g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×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d‡j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‡`i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Kv‡Ri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gvb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DboeZ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nq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Ges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Drcv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`‡bi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cwigvYI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×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†gavkw³i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weKvk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I 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×‡Z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¶‡Yi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weKí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bB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DÏxcK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hvM¨Zg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wb‡qvM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Kivi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ciI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wgw_jv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miKv‡ii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U·UvBj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wg‡j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¶‡Yi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Zgb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e¨e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¯’v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bv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_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vKvq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Drcv`b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gvb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cwigvY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cvIqvi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cQ‡b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‡`i A`¶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`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vqx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	</a:t>
            </a:r>
            <a:b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bn-IN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/>
            </a:r>
            <a:br>
              <a:rPr lang="bn-IN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</a:br>
            <a:r>
              <a:rPr lang="en-US" sz="3200" b="1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cÖ‡qvM</a:t>
            </a:r>
            <a:r>
              <a:rPr lang="en-US" sz="3200" b="1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:</a:t>
            </a:r>
            <a:r>
              <a:rPr lang="en-US" sz="2400" b="1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ms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¯’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vb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প্রক্রিয়ায়</a:t>
            </a:r>
            <a:r>
              <a:rPr lang="en-US" sz="20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Aew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¯</a:t>
            </a:r>
            <a:r>
              <a:rPr lang="en-US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’Z </a:t>
            </a:r>
            <a:r>
              <a:rPr lang="en-US" sz="2400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¶‡Yi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Afv‡e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`¶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n«vm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†h </a:t>
            </a:r>
            <a:r>
              <a:rPr lang="bn-IN" sz="24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প্রক্রিয়ায়</a:t>
            </a:r>
            <a:r>
              <a:rPr lang="en-US" sz="20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Kg©xi</a:t>
            </a:r>
            <a:r>
              <a:rPr lang="en-US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`¶</a:t>
            </a:r>
            <a:r>
              <a:rPr lang="en-US" sz="2400" dirty="0" err="1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</a:t>
            </a:r>
            <a:r>
              <a:rPr lang="en-US" sz="2400" dirty="0" smtClean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I †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hvM¨Zv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e„w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×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cvq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Zv‡K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cÖwk¶Y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e‡j</a:t>
            </a:r>
            <a:r>
              <a:rPr lang="en-US" sz="2400" dirty="0">
                <a:solidFill>
                  <a:prstClr val="black"/>
                </a:solidFill>
                <a:latin typeface="SutonnyAMJ" pitchFamily="2" charset="0"/>
                <a:ea typeface="+mn-ea"/>
                <a:cs typeface="SutonnyAMJ" pitchFamily="2" charset="0"/>
              </a:rPr>
              <a:t>| 	</a:t>
            </a:r>
          </a:p>
        </p:txBody>
      </p:sp>
      <p:sp>
        <p:nvSpPr>
          <p:cNvPr id="2" name="Rectangle 1"/>
          <p:cNvSpPr/>
          <p:nvPr/>
        </p:nvSpPr>
        <p:spPr>
          <a:xfrm>
            <a:off x="6629400" y="124191"/>
            <a:ext cx="1181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kern="0" dirty="0" smtClean="0">
                <a:solidFill>
                  <a:srgbClr val="0070C0"/>
                </a:solidFill>
                <a:latin typeface="Constantia"/>
              </a:rPr>
              <a:t>পাঠ </a:t>
            </a:r>
            <a:endParaRPr lang="en-US" dirty="0"/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199"/>
            <a:ext cx="705674" cy="6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7848600" cy="6553200"/>
          </a:xfrm>
        </p:spPr>
        <p:txBody>
          <a:bodyPr>
            <a:normAutofit fontScale="92500"/>
          </a:bodyPr>
          <a:lstStyle/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Dboeq‡bi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bn-IN" sz="2200" dirty="0" smtClean="0">
                <a:latin typeface="SutonnyMJ" pitchFamily="2" charset="0"/>
                <a:cs typeface="SutonnyMJ" pitchFamily="2" charset="0"/>
              </a:rPr>
              <a:t>সংক্রান্ত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hyw³m½Z|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Kj‡g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gbbkxjZv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	</a:t>
            </a:r>
          </a:p>
          <a:p>
            <a:pPr marL="0" indent="0">
              <a:buNone/>
            </a:pP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Dboeq‡bi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bn-IN" sz="2800" dirty="0" smtClean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bn-IN" sz="22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প্রক্রিয়ায়</a:t>
            </a:r>
            <a:r>
              <a:rPr lang="bn-IN" sz="2800" dirty="0">
                <a:solidFill>
                  <a:prstClr val="black"/>
                </a:solidFill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hyw³m½Z|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†h․w³K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welqwfwËK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ye©jZv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†K‡U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DV‡Z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m¶g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mg‡qvc‡hvMx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	</a:t>
            </a:r>
          </a:p>
          <a:p>
            <a:pPr marL="0" indent="0">
              <a:buNone/>
            </a:pP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1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62000" cy="6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683274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848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Dboeq‡bi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l-GR" sz="28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hyw³m½Z|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Kj‡g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gbbkxjZv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	</a:t>
            </a:r>
          </a:p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`¶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Dboeq‡bi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l-GR" sz="28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hyw³m½Z|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†h․w³K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welqwfwËK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ye©jZv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†K‡U DV‡Z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m¶g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wgw_jv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mg‡qvc‡hvMx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	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45225"/>
            <a:ext cx="762000" cy="6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94845" y="-446850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" y="-110139"/>
            <a:ext cx="817945" cy="7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9950" y="465138"/>
            <a:ext cx="6400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wb‡æi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Dbœqb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?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K.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wbe©vPb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L.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cÖwk¶Y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N. c‡`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vbœwZ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2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Kg©xms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Kvb&amp;wU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?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K.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wbe©vPb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L.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N. </a:t>
            </a:r>
            <a:r>
              <a:rPr lang="bn-IN" sz="28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cÖwk¶Y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3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wbe©vPb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?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K.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msM„nxZ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L.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wb‡qvMcÖvß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evQvBK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…Z N.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cÖwkw¶Z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evSvq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-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K.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†`qv L.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c`vqb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N.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5. c‡`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vbœwZ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ej‡Z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evSvqÑ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 K.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D‛PZi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c‡`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DbœxZ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 L. AwZwi³ `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¡ †`qv    M. `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vwqZ¡vc©Y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 N.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D‛PZi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cÖwk¶Y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‡`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qv  </a:t>
            </a:r>
            <a:endParaRPr lang="en-US" sz="3200" dirty="0">
              <a:latin typeface="SutonnyAMJ" pitchFamily="2" charset="0"/>
              <a:cs typeface="Sutonny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946"/>
            <a:ext cx="1081542" cy="9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524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66838"/>
            <a:ext cx="76200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8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61413"/>
            <a:ext cx="4191000" cy="132343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4" name="AutoShape 2" descr="data:image/jpeg;base64,/9j/4AAQSkZJRgABAQAAAQABAAD/2wCEAAkGBxQTEhUUEhQVFRQXFxQYGBcVFRQUFBcUGBcWGBgUFRcYHCggGBolHBQVITEhJSkrLi4uFx8zODMsNygtLisBCgoKDg0OGxAQGywkICQsLCwsLCwsLCwsLCwsLCwsLCwsLCwsLCwsLCwsLCwsLCwsLCwsLCwsLCwsLCwsLCwsLP/AABEIALUBFgMBEQACEQEDEQH/xAAcAAACAgMBAQAAAAAAAAAAAAAEBQMGAQIHAAj/xAA7EAABAwIEAwYDBgUFAQEAAAABAAIDBBEFEiExQVFhBhMicYGRMqGxBxRCUsHRM2Jy4fAVI4KS8SRT/8QAGwEAAgMBAQEAAAAAAAAAAAAAAgMAAQQFBgf/xAAzEQACAgEEAAUCBQQCAgMAAAAAAQIDEQQSITEFEyJBUWFxFDKBkaEGQrHRI/BSwRXh8f/aAAwDAQACEQMRAD8A5xhMuysaizUxuFQZLkUKN2MVlB1KoRDWnVBDOnKhGMIJFYtoKY9WLJ2uVopmwKso2UIbKEMgISGwChZuAoQ3DVRDayhD1lCGCoQjcrIaFqhQLVVbIxdxAQSmo9mmjSWXPEUUbtF2te67YTYX+IbrFdqG4+k9p4b4HXXiVq5+Cvs7T1TT/Fcfb9lljqJ/J1Z+H6XrYhnR9uqppBu1wHAttf1CatRY+jNLwPSTXCaLz2U7eMqZBFI3u3kaXIyk8QCtFWo3vDWDzniXgktNHfB5RemlaTz7NJAFCwWRUWDuchIRPKFsgJKUplgsjktojBnlKaAyfO+DyrrFRLhhz1Q1DEtULwbBQrBLC7VQgzp5FRYwglUIMqdysBhsasWwpisEkAV5BM2UyQzdQhkFUWSMCohKAoWSNjUwVkk7lTBMkboyFRMmllZDR+mpUbwHCuU3iJWsb7Xww3a3xO5D9Ss1l6XCPRaHwC2zEp8I57ieLvmcS46cG30/ukbkz2Wm0ddEcRQHC9oNyLoYuMXnBpkm1hMw1rS43Fh0UUYSeWimmkZkaPwn0KOUUuYlpv3QyoKgNtmy34EHW/NF9zFdW5cDWm7e1MDrEh7OR0dbzSpXSg0cy3wTT2Rz0y+dme2sNX4R4ZBu07+nNaarlM8vrvDbNM89r5H0jk45gK9yBlohc5AwgaUoGQClelsFgkkqBoU2fOtA6zl0wkW/Dp9lQ5DoPuFQRsHKFG2ZQgbTyqFjGCRQsZ00isBoZQPVimiHFMabCLXBfyJ0H9SVO1R4R2NB4PO71WcRKfiXayYBw7299gwAW633WZ3v3Z6OPg+mi1LZ0Fdn+2jhZs/iHPiP3RV3sDXeBVXLdXwy64fiUU38N4J5bH2WqNsZHkdX4bfpuZrj5Cw4XtcInJGeOnskspBMYVZyDKuce0FxRIsCmwyKmUKJxAFWSYZh9OFZQHNT2VMOCcnhHOu23aO14ozrxI+iyWTPbeDeFpJTmjnbnX1WJy3cnrUscGWpkeimYejSFSmQmSyzyTT4K8zBG6oQPcwJajBmjqfFfcBMg1DmQmFrtbSPVUpcblLctzyMteFghgkexwdGS1w2I0KNGOyresNcHcuyNdNLTtMws6w8yulU248nh/EKoVXNQ6GUjkTMSIy9AWDTvQMoXTPS2C2AyyIWJbOEx4e/L3lrD6rfuRsWnnt3YLBh0Jy3Q7ss0vSuMNzG1PJoiM2SZrlCyW6hCaB6soZwPVBDAziNneSHK3mdyeTRuSgnZGCyzXp9DdqZbYIBqu1rLZY84/mIF/ross9XB8I9Jo/APJ9U8NlanjkmJcH5hzN2D3dp81nalPmL/wDR204wSi+PtyQCgPBzCeQe26V5cn7r9xu+K7T++CGaBzHEOBa4bgix9kGZReGFHbNbovIxwHFTBKx+tm30G5B3C1U28psz6vSrUVOt+4Zj2MyPmzNeQLAtsSNDz6qWWPzANFoq66tjibYT2pnhcCXF7eIP6FHG0rU+F0XRxjDLxSfaNDpdrgfJao35R5q3+mrM8YLBgvbGKd4YAbnbRFG1SZzdX4NZRDf7ItKacYwVYLK723xX7vTOcPiOg8ylWyxE63g+k8+9R9vc4RV1BcSSbkrmW2f2o+lQgoRwiIIUsIZkwXo4sXKWDR708zOQPJIkywKlMBnlUjE5193sg6hFmpFryzqaGO2sLbSucM1rNHE6D+6ZXDjLGWSTeF2WjslT0dw6aVoeNg4WHuVog4P8zOH4itak1VHK+h0enrYbhjJGEnYBwufJa1KPSZ5G2i5ZlZFr9AhzVTM5DI1AQCqCVYLYslJJ2KHaA2QuiPJRwFMpsVOyWmEbQLgD35q4vMT399Ed+PYiwqh8OQ8LhVBg6qhOGEb/AOmd2dTpwTt5w14c8njEOCpTyVdonCOTLQmHPaN426qZJGLb4D3VvctOVt32BJPwxjgP6jyWe23HR6XwzwtNKdvb6RX6utfM7NI424cfQBc6c3ZzJ8Hqaao1LbWiIztbazRf+bxfLQKKUfj9w55X5pftwRPqy74rn526AcFN79yoShHpGonaeKJyXwFG6D6Yykg7yIOzEva25af/AM7usQenLlZXZDfHd7pfwIhao2NJelvv6i5o1SazVjkLqXi0RP5SD6ONvqntxzFsVF7ZSQ0GCM7nvZJ2Rk/Cw2Lj7lC9lq3J4MH/AMm5W+VXHPyxPSRF5s3UoqE8tI6UrEo5Za+wMbjVtHFp/Q3WqtPecbxqUfwrfyduW0+cs9ZQrByT7XcTzSRwg6NBc4dToPoVz9Xbh4Pdf0xpttcrX78I59BDmPRZaoZ9TPSznhmswsU2SRW/gFc9KXDETkaOemOYlsFleqSMds8G+G0YeS95IY33J/KE3hLLE6ah3T3PoYPk/KA0e/qb8VmdnOUjtwTisRMue47uJ6cPZBKbfYyNeOTUtQZCcWQtkcx7XsJDmuBBG4IWml+o5mrq3xxLpneeymKNrKdkrd/hePyvG4/X1XSjysnz/V0ui1wHYo7pm0yZNJMOB4K9qBbIDhQ5ItqAbPf6WOSvaUfPWFYmYn3OrToVzK7MPk+jzWR6a8NdmGrTvb6pjeHkbCG5YI8RxTMLN90u27ajTRpY9sBp6otOuoWeF/PI67RQsQzgma5bIXHntV4PzwhjTBoBdwaL+Z4D/OStzyFT4fGvC92V/FsRLyRcZQdhoPPzWW6Tl6TvVRhVHPuASPcWB7RcHw6cHDgRw01QOpvkW9ZiPpFklV1/dGqznWatt8sjFaB0ReU2JWujHnoLkb4Yi0eOV5t/RoLnoTf/AKlFGvhpg2alucZVrt9/I8pKgZZpCfCG923mS7wtA/4tJ9EqP90vodad0VtgvnLBYtUulctHU3JrIZhlI2WVjXuDWgknra2iTqpuupuPfRz/ABJTVLcOzHaGHvKgkO8LbNFtkegoapWffkyaLw+UK1KUuWDQDujdrtVpbVXPudSFKxh/ydH+yCnDpJZXausAE/SZeWzzX9T2YrjWujqy2nijBUIcD7c3dXzA8wB5ZQuXdHdYz6b4PiOihgVzDu224o8YRpzuYslegk+AmwjBcO+8SFpNmtaXOI3sCBYddUNcN7wY7rdiyOqjuYdGMbccxcn1K0YiuEiq4Sly2J62pEgILG2PIWPmEqVkU8Gl6dOOGa902OJgJvvYczu5x9wPQqWNcZAohGpbGRF99TYDhYBLfKy+jSmnyjUPCThNjFOJsUsayCXdPp4kYb8Mu32SYwYaruCf9ubS3KQDQ+oFvZbdPPEnE8543oVOnzo9x/wdwDVtPGYM2UJg9lV5K2oxlUyTafIplXLUT3buyWbstVNd/tu34deibB+zNMZ5jwS43hhjOZnw8RyS7qs8o103vpipkqxuJthcmSNktsqi3Hobui+x1hFaC0sdtmzE9LAfI/Va6rdywzFqavVvj8YE+OU3dSlvA6jlYqrI4kIVu5fcCwuqEbjaRoeT8D7hrgLEeLa978k1J4yjn13QhZKEnz7IkqMFD7lrsgcb2JY63MB2cXGquMkHZ4fKzO2WM/R5/gyzCoYub3c3EFno0aH1JVW3JLEex2m8Gph6rG39+P4J44AT3jzYWs3TWxFiWjy0HDXokJtLl9ml0xnNSgliPXwiGc+HKNG6kDrzPMoN+X9Bs60oNe5pQz62RJYkmVpNQn6GM48Pz2dJK2KPjY5pTrs1g19ToiUV+aTK1c7LH5Vab/x+5iu7ppHdFxbt47Zj/Npp/wCIZ4i8wZppdkYpW4z9AY67JWJT5HvnovP2VYnkqDG7QOGnmtmlk1LDPOf1FRvpUvg7QuieCPKEOOfaFh/d1pfwe0EeY0P6LDZHE2e98E1PmaPZ7oo+Jz3Pkk2PCOvHhC1z0gXKY37KVQZUWcS3OMuu1yQRfpp81opeJGS57oZXsS4420pCl0tpv0i3QyLgskVl5ZsfwB4rPZw5ZW28rX+pK1Y3HD1d+2bIJ6k6DgAAo45As1El6Yno6jqgcA69S12wr71caFCk0bfxW6OYs2uHNuNHDccCNvdGksZXYMrN/Idht2OZJfKQQQ69iCNbpqik9we2NkJRayWuPt7WsJMbszb65hmH9k1WS9mcy3wbSS4nHH2OyYPXd/BHLYtztDrEWIvwWuLysnhtRV5Vsq85w8BisSeUIfHbQsB66KbC4GPaQWggjYoWmaq4zi+C64TiXesyyDxDe/HqmKWVyakN5sFikj0A/UFYJ1TVmTDK62qzIol7M5RrdbVTFrODfDW7kJ5KIsvm1BNuX+HRZprZI26ezzW4fQKkp4pGBpft8JPxN6WvqOictslwVdS5cYwys4pgczXBzW5xzYb/AC3TYNKOGef1uhv85WQWfsYgmeNNv6tPqkShHJup1N6WHx9+BjFUMZqXCR3l4B6H4vXToh2pdI2RtT5tnn6Ijlr8xuTdA4SfLG/jIdLo0Mt9lFEF37ujWggc+UZAXHew4/2TVysGKHFqkngazsscuYOIuSRq25tcA8bW3S5Q3PadimfG58IVvnu5Uo4RknqN82TxSoGsco01Wse4Higie1xGxBBTYXfJNVpvOraR33BMQbPCyRpuCF1YSUllHzPV0SotcJB6IzFF+1qhvSd60eKNwv8A0k2P1+SzalYW47/9P6jZf5b6ZwwkuOlz81z2/dnr5WEd1BbLVSRtqqVrhYVNNZoP54xqwOHHYi/RZbLvItTfTOHqL3pLvV+Sf8MV4tVZn3Is4gXbyPELZa9+Gej09ihUkhXPU20B149OiGMOMirtWovZF8+5nu2y5Q42I2dy8+n7pkZ44YqyqF6TfaIK/DXjVozEfEBqfMDiPJNhy8Mya3R2RirK1n5wK7nXQ3HQ/NMxg5ClKWdqeQ2OTLFci13cf0+aVJZeDo1WOGn3S92OMKjaGB0ps1+ttMxaDYAcrm+vJqJRWcM10Tkob/k0xerADWt5fJDJ5eB+pt8qtJPljz7MaNlXWMincMoDn5TvJlt/t/O56Ao4VqUkczWeK21aZ7e3wn8f99j6KaLCw2W48UZUIeUIfIlJC46gXHPYe5XPzjk9xp6pz/Ki1UNQxjRnbc8hY/NW7YpfJ046OyX0DIa9j5GtEeW5tfMLjqeFkCuU5JJBWaN11uTl0P8ACKpuY2OrXZSCLHjY9QbIrJLa8HL1dctnXayPZGh7Hc9wsf4zYlJ9e5wa9S65lBxvwuLHcTp0K0zxNbkeh0upUJxs9vf7FfndyWWKwdu6xSScWehrXN2cmqUkJVqfZmStLvisfMBRykyeZD3QJIWb2H0UW4z2Ohc4RpDISbRsueTW3KNQZnWpSeIRX7DVtJKP4hyDiL3PsNFHW/dmyq2yT6JDUZWubGMod8RHxP6Ody/lFh57qOWFtQ2Gnhudj5f+PsRUzrH3+iqrhjp8xErHanzKOSOHCXqf3Co3JLRvrkPcEwWWo1YAG8XHYfurhp5WdDp66FK9XfwXHAe0rMPkMLXF0QALiTfxk65RsAtcGqntTOPrNDLXw81rEvb7fU65RVTZY2yMN2uAcCOIK2J5WTxNtcq5uElyuDXEKZskT2PF2uaQQeRCqaUotMlc5QkpR7R881mEmkrcg8TCSAeh4FcTVwxBxyewr1qup3e4nx+k7iZzDtuPI/4UdOZQTZpq1KnBMadiGvLpcoJBZa99L3uNOO3p6rNr4Ly1J+zOf4tX5umcs9fyDYpH4yL/ABD2tsnaW1bcSK8Gsnqq1FPEoLv6FenpnRu8Wt9Q4bEdFta4HqMoTal2SRSdClOJurtaXQVHX2FnbcL8PVVtyaoa3ZxIKZiQ/MfcqlO2JqWq07IMQq43i8hzWFhcm9uSkXa2ZtVZoXD14f0FxqDIemgsNAANAAnSW3s5VdvnNKPCIamQl3lorgsIVqbHK159uArA++M8X3YkT94zuy3cPvofK/omQ/MZrcOqSl0fW0YNhfU2Fz1Ww8ubKEPKEPlmE35ADYbAdAuK3l5Z9WoSjHCMPqgEO1sKerjHhGYKwX03R1xcJZBWqhatqCKaozuN3EOOoN9c3D9R6qNObf1IrI4xjr/A6w/tJJGMr/ENr/jA5dVitq3xcTn63wOnUPfDh/wb9pS17WytAcx/Hk62oPL+xTdBbJQ8qXa/kz+HaZQ3U3rlf4+UIIKpjPijD9Lam36JsoNv4Hz0Ua8uqbS+OxLMddFoiZbG88EJzcEfBnfmPpjGkwsWD5nFreDRq537IsIdXppN+tjEV2RuWJrY2826vI6uPFU5Y6N1VMV7Ar6hx0ufdKkzS5eyMZtEL6DzhGve21QwbTBlZ6WxTG/VaGuDgVz9TC43JWDoVzLHJPJEcjXOaG/CASB525opWTg8Lo6tVNUoLKTyFMqophaoBY/X/fjbcnpKzQO8xY+aj22fn4fz/sU6LaXuoeV/4v8A9P2/wdI+zPFI4oHQyTwlofeJ2cNJDt2lrrEEEX2/EtunTjHDeTyXjulstuVsK5Za9Sxnr3yiwdp8Qmaz/wCeF01xoWloZ5ucTt5K7d/9qycfR6euyzF09i/XP6I4/jFfOX5pJos43ZGcwBvtdoLSf+R2WCal7tfY95o9JpVDbCp7fmS7+vPOP0EuLTfeLOkGZzRa48LremnyQqSSzBDJ+GULiOV9hnhs8cDGAXFtT+b+6rUw30uPz8gWaNzqdaWeMEePMbcuBFhtbW+a1vqfZc3SuWMM8x/T8rNPq51Nff6YFLXtcMrxdt76btP5m/txXRha1w+j11+nhdyuzSpwKQtzQOEzeIbo9v8AUz9lojFNZRyroWReBJKXsNnNI6EEK9qMk7LIfmT/AGN6Om752UCx6HfoOqJKQMFXc8Yx9jeXBD+b0ISvxSTxg2T8AlLlTJaejcNAFTe/kOFK062vj6j7s32Dnq3ENAP5iDZjb/mcR8hqnxjJ8I59lmmo9V0sv4Xudq7Gdg4KEZwA+a3xkfDzDBw8zqtEK9vJwtZ4hK/0QW2Hx/t+5bU05x5Qh5Qh8mYhUmwNwBroNLLlwW4+hay9xjlMXie2vFN2HLWo24eeQ3D358xOw0v9bfJLsionQ0Nsrt0vjjJvDNaQW03+ikV7jK7ErsF2pKeGqiBNmSj8Q4n+cJsqoWLnh/Jo862mWVzF+3+hXVwzQNewi7Hb21Gn4hyKxS08ovJqdtNmJ+6EbrJkJP3EzUcmDS32TkmInSiWCLKdhdWMrqSRmocSbkqmwnDHRDmQSKTwYLtUuJJS5wZkforZc58YCKAxPBik8JPwyC5ynk4cWpdm+OJQWcdo5urtnFZi/ugKXBHtcAxzJAbatc0a8RZxB/da1JSXAmOivjzgiYwh2U6G9j0N7IJIdV+ZJlhqKguPiNyNBsFU7UuGehrrUVwCTypEpOf2LsltWF2DOfrbOL8gCUajhZMUrcyxvwTfe5MmUveWW2Djlt1beyL1tYyxclBPe0s/KwZp58pa42I3HI24II+h5NUbVJYb/U2mlAOZqFcSzEbKzZHPZo+oJ1Kj3TfIHnLaRuqLMde/C29uOhV+U8o8v41itq6Pb4B45ETidii1uKf0N21LmEOY4tcNiDYqR45Rdsty5J5e0cxFnZH9XN19xa60KTfZid8q+i1dmnNippKiRrO+e05BYDK22hHU73T01CDYChO+yO7hZ5wVYz+q5W3J6Dz8cYJgQG5ibcrbp0K8cslk4SWJrgtnZ/7SJaZjYmQwlg/qDnHi5xvv+y0x1W1Y2/yeev8AA6NRY5bms9dF47L/AGlR1U0cD4XRyyEhpBD2aAnU6EaA8FpqvjZ0cTxHwSWkjvUsr9mXxOOEeUIeUIfKb6EO0zAg358Rofey5lco7sZPpN2hlZHCawQswKwDnm/Ru1h1TJTxlIxV+Dt82vley/2SktDQG6W4LPzJ5Z0c111qEOMA1NHeQcgCT7fvZOg8Lk5uzdcsBlDXOjeS07k3HAoNzTyba5rLTG82POy6b22Oqb5qwMnXDsr9ZijnNyuDdDcECxStmZbjk2WuEmzMc3UHROxjg0afVqxEwkQs2xnkx3qBsvzEaucgbyU2QudqokIlPEkazSoksi7bsDHC2iNjpXnUiwb05rPbKUpKMPb3PLa7WOyeyI1oImkd5HcgC3/I728h9UenhPLcj1HhWonbQoz9hbieHPdWBkQuX5HDpfcn1BWpxy8CZtxtz+pJizHRSPY7QgrNbX63k7S1S8tSXuL8RqMl2sGw1J/E6+rh0smqK6OdqdVZWmo/9+WACV2Vzi45W7D90eFlRRgVlnlztk/SujXD6u7hl0O5vyHTZFOLisgaLVqyxRh+o2o6iN12vbrcfCcuu2YDbjsgaTWTqVWRlmPTRq38Qvca6+XFZmsSNdb3QaZpFqE6K44FQeUbzsJYQdtCFGsYZzfGaN+n3+8WL2uI0PkraT5Rn0msVkUbSzqKLZrt1K6Duz2HiV5fJ/CZuPzO4N8uaYlgVTCV0s+yHuJ1QeDbhv6cFJ8rB16IqPLK++pF+gWaFfySzVxzx0gKeqkedjZaFFe5ybdVfbLiLwSQTX0OhSpwwaKL2+JcMddnsS7iqhn4RvaT/TezvkSrp9E0M1tb1FUo/KPpyN4cARqCAQeh2XUPnrWHhmyhRglQpvB8jx1GU2J8lzXX7nvq9V5ctjf2Dm1BsiOjG9tEE7eKBxwZrY+6PU3hY53E6DyGv1t7KN4X3F0LG6b/AENI0DCgekKiJYwaQJiMdiz2R0wAkaHHwk2PS/FOi89nKvjKt74FhrMBmiubZmWuHDj0/wA5Jc5KLwO0vjEH6ZdiWSfVDtydB6qDfDJBJfZDsHPURS5ZLQ0Es8rYomFz3HQbIoJN4Rz79dXH1ZLzQ/ZDVu/iljfW59k3ybM+yOLqfEpWcREXaHszLTuMZDnAfiDTZZZxdcsHMUnnJP2ZhyxhvEPefeyfCe7k9z4S86RMs2XJaVoGdttenL/Oae+OUGkpScX7la7YVLJ3XGjue2o/yyTbJN5NVemap2Z+wonkzxCSwJjAbI38VtBm68EONyBdyUN0lnHa/wC/uAtga5rgxzCx34XOyOBvfQq+VyZ3VXZBwrknB+z4YTg+FlkrDlaGXs7xtIynQ6cdOCvc5PlgVaJ0NSrj+zPOwktlc9xEcea4v8ZaNdG8PVR4wMejs86Vi4XH7f8A6RCUEOdzuUiceUzZXbHy5SXwT4ZBnLRzIHuUTltg5Awe2ty+FkL7ZyZJMtrWyho28IF7/NI0WZ0qTecmCVkfwUcvLnllTrKkjVb64Z4PKwu8jO3s1pc0nQc/84q54ga9FVbqZ7n+/sW6l8MQY0GwHA8eqUezrqjXBRQDI8hrudlWSpyag8CuFptqVH9Dj0xltzJmtRO9rsvDhwFkyMeMi777a7fL9jJF/wAWqD3Ccd/O7knhlI0cgmsrg102yh6Zn0D9n3bKnlpoYnytbO1gYWv8N8ugLSdDoAuhCakvqeZ1/h18bJWRjmLeeC73RnIfALUT2TEhLZ8ty4QHsLmO1Avb62K52Guj31+mhJZAYS5uxzDlxVMGp219PKC2zBw5HkVT5Nsbo2LHTNXu2A2CTJ8k4xtRloVIOKPPao+CSQO8IkzLNGPvNgGuaHN8rO9HDVMSb6OZqIdtdl8wyt+8wMjicRqAc2ug3WJwnK3Y337HmrIqNjbKnX0OaVwba1zvpxTYS2rDYyNjjzkb4BghD/Ha3TVY9XqtixHsC3UyaxkaPw+SCZs0Ra0tII1t6JOm1MmlhM06bwvVXrODsWB9qoJwxucCQtuWk2142XpK7lNJg3eH6ilNzi8IbVNDHJ8TQ7qmuKfZjONdumx02Jd23wtdHG7oHEuH0AWKzEJ8HsvAbHLTOD+Q1tnMsTvxCcujVJNTyigY09zXljxqOPBw4OWO3PR0FbHaJW1ZZISPIjgRbUEcQiivSjmT1DjewgCN2wcw9DcfNDKRqhXRPlZi/obR9403a/8AQoVKP2GbL4flllfUhrat5BuD9UcUm8tmbVaq5wcdoFh8xLS3jcD3KbbHlHO0Gocq5QZfOy8LYpog8Akh2h11yk3Hksmrg50uC9zoeJSVeiks4b6+pTsbrO+me85nHU2GwbwHtZO08PLrUVwujzbvnOC+iwiFuAyEd5MC0HUM4+vJad+1YiadL4Q5+u7r4/2TsjtoNAFmknnk7tVahxFYSHFHVtY02uXddkSaxwbo+r3ApQTfqgzlksi3F4FfdEjqCj3YZxfJlOPHaZnEQXR3G4RVyxLDJ4hGVun3LtC6mn4FOnD3Rx9NqHjDGMMl9CkST7OzTapLbIPgdayra2zqVT2pI7D9l3a5z/8A5ZnXIF43E62H4Dz6LbTPPD7PPeP+GxUfxFX6r/2WzFqmxWtI8hk+ZYKp2YAcdFyk2j3EtS12ehcgY+p5JntBFyqyaJwjJZZrHyQyBqfOAtrNFajwbUuDV4VSRTRBIEKM9iA5wnRObesIfdka1zWFoNrPulWpq6Mkec1SW7JvUv8AET1KztcmFjjC6gxxmR++zBzPPySZ6aM+X0eg8E8H8+atmuBdNMXkucbkrVBpLC6PoUK4wjtiYaDfR2UjY3tbyPBHnPTBsgpLDXZeH/aVOxsLY2DK0NDydS624HJa/wARhcnk5f0ytze77Fc+06tE9WydurHwx2PIjNcHqlXPc8leHUS06lXLtNinDe0L4gGnxN5HlyS4zlE6zlGXf7jWv7mrYC02I/7MPIjiE1tSQKr3cZKbimGyRuJLbt/MNR/ZXHrBy9Xp7YT3YygaORC4g12tEhqEOwc9U0geSpKYqzHZq2H4K0MPeuF3H4G9fzH9FJyS4NXh9GH5tnv0vn6ly7MQOBmqHalsb7X4FzTqOXBZpz/5Yx/Uz+Myzqqq59dv9+jTAqFurpGgHlYXLW6jTzKla32Zb4j/AJNmKb7VOmPpisL7sjqZWvc476mxO2nIei0N8nWhBJLJrDI06OaC06HQe4VJhSimgDGMFfH4oxnj3BHDzVTj8GRy/wDH9hZHPzSWmuUNr1C6kaSAA5hsd0be5C5JQnvj0+zeSEZcw9kKDnUlW5xFTqAEktIAPBaPOaWGjgvw2M5OVcsJ+wT3IbluRpw4lD5m59G38OqlHL/+wmHVyNZzkfBuUyzdj6KaSqiMIPhe0k8GtB1J6WuirTcsofrJ1w08/NfGGdTx6o8Xqukj5hLvg47gGHRRkOlIcSbaDQDmuFqppQxE6mq1sprC4EtfEI5pGjYPdbyvp8kUJb4KR6LRXbq4yNXagqe50ZeqLRiM3seY+Y0VyXJVTziQ1gjNkxLg3ZIp2aoZIvsGkS8CZ4wBzt0TI9nOvj6Rh2c8Ac47cuau7rJ5fVySmWHC4Wua4zRDKPFmF2nU7fP5LPBL+4Pw/T/irVXgErqnO7TRo0aOQSrJZ4XR9M09MaYKCBy8BUnjhDnJLtmG1A6Jim17C/Og/cniqgOAsUyNueGim0+mZqWgi27TqByVz4KVcJ/mXIprKbILjUcb8PJRcnI1WklU96fp+AaKUg3BseivAiFjTyh3RY1INHWcOoUU2bYPzOwuOGCb4oWg/wAnhTExd2nj7mH9iozq2V9uRA+vFHk5z0tTfLZLT9joGEF+Z3Qu+egUyyLT0ReYrL+vRFXUEEerWuv53v7oNqNtN0a/Vt5HHYqTPDODxLtOmVlh7Arn6l7Lk/lHmPGrHLURm/gq9RXkzvc0+EeELTp4OEFns7HgiaqSZJRO3CaujujKNuysrJLHUvivlOnI6j2VqTQEoRn2L6ynjl1LcrjxG3so+RU61jkS1lG+P+ZvNVsMUt8OuUQQ1dvCdkMoP2Cp1iitkujMtO0i4NlUZyXaLt01M1mMsAGjTvmKfy/ocj01y73MaYUQbl50481a6OlpZ59TPobBKeKKlj7loaHMab2sTcXuV0IxSR47X6m222W9+4gxUlztEZgwcfp61rtL7Lz06pLkuXJFikNiH7g6HzCOiSa2/B6Dwi/MfLfsDxprR6OszANbciVb9iqOJbfqPqdvhTDXJg1Q3dVgLdwL3KYM85YI3RXBHFXhIx3TTgx7gGDu8JeP+P6rNZP9jxlknOX1DMcrh/DbsN7cTy9Ehycj3fgWgWlp8yf5pCxjDa5TY1fJ6COWsmkkbOPzKJ7Y9CpV1PmRG6nadvkkqcsgy01M16SARvHC4TWkzIq7oP5QTDPcWS5OWMZNtN+Vhkj2hwIOxQ1vElkfbFWQcRI8WNuRWxnl5LZLaH0SWlydGj8pZcOLRwTESzLHLZtNEeTLs55NHn3UL2ifE4i4qCrJL2LHhNCKaNv5i27ueY3v+gXL1vqnFHktZd51v0OX0V7m/M3810n0en8Jf/GhtDpqqR6BLI0pHXUFyQXUM0BV4Fp+wumjsoF2RX4cFaFygCVGDtftoVDJbTXPtAknZyW3hII80SMU9M8emRrSdnJCfGQPmUYiOmxzJnQ+xH2d944SStIiGvi3f0A5dU2urnLMeq8QjVBwr7/wdMxCwFgLACwHIBazzj5eWIRBclWUcNkwvKMzXBzTy0PqFzI2J8SWGFtZIx2mV2rT7hIlFbt0eGNonKqanE1EIBsT5HmnLEkeo0mtViyv2PNpHd4QNyLhRxNkbV5jYfG5zLBwIPy91DZGakYmNwoELWwOe4Nbx4nYDmhlJR7OZrdSql9RlTYc0OAGaR1+Gyyyvk/ynCnrbJZXsWbEqkQRCwtI4WA5cyktuTHeB6DzrvMl0irsiJ8R2WmuHuz3iWXyRVdQSLN3TH2Z7757dlfYLHTcXnMfPRVJv2MtelS5teX/AAGxuAGlvRB6u0dKEq4Lg3ZOClSlMdC6EiOoIGqqCb7F6hxj6kbX0uETjjkLdxuQuq2Xf5rRu4ycXU1p3DCmpw4eA+MC+U8edikym48tcC7L50Ycl6fle33GmHA6X3TkbnJNZQ6jOiIztErUSFTfsiegpW5u8ktYbA8SglJY5Z53xPxDb/xQ79wwVDpCSwX0IB6nY+65Mp77Hjo4kejmr6YNkkAdnAcbOsRfhfXrdddPcsnrvB5YqTD4GdOqo9CpjSmj0urSAlIledOisD3BZzbRUHEiigLtlCp2KIY3DjxRJGOdyYTDTEc/LmjSMls0dT7P9jYYQ18jQ+WwJv8AC08gOPmVqjFI8zqddZZwnhFgneALBNSOaxHXG6IhFSU2ihD5girnsN2n03B8wsEoKXDLTDBiTHWzNLTxybexS1U10NjP5C4pI3Dwu/7AhFtkvYOFu15jwMBBEC0ioJcBs0bdLpE1YlkZPW2ylnJaMHqI7+M30sCbW9VzLtTbnD6Blq7Z8Nh9fh7CzKxsZub3cPoU6i2c4YiFXrLof3v9wb/RYxC0OewvBPhbmALT+G/O9yneXx6nli56pyeW8hdExrAAxoaOJ4n1RS4jwKjJ2WKPyyoYtUZ5HOJvqQOgGyGqKbPqen01enpjGCxwAmo0I4LVL6A+bFJsXMnNzyQSWTmwvkpNkb68C5tfX5otmeBE/EVFOWMkEdaS6+h6dEe1RRlhrpzs3LH2DGvzXLfNJccHShZvy4sOZ42IcYTwdOGLquTajBLbckWzKyTTy9O1gE7Tn+X0/dCuInNu51GF7B1G/IWuOlnNuelxdWlmDRWrWK3F+6Y4gLmyObly3c4i/K/7EKq2nwhOjvhOmPPSSHEFr2vqilbCH5mVdq6q16mhpDQkjT90j8T5ixV+5wdZ4rlba/3E9fSvY6xvqsNsJQ/Mzz6TlLLG1ISyMW3WCV7/ACxGy4Kvj+H5HB42kcbi2ztz6LtaDUKyO33R3/BdRnNbBKcrcz00ZB7XWVBnnSmymRkYg8m6ottIKgCJGW2XIV32Ucz+qLJn2bizdgKBs1R3krm2isQwnVz+FuYbv52TqsN8nG8W1Hlw8uPv/g6fLMtSR5kXVEt0ZAXJcqiB9PBooQ+boeyYO7vmEjyweTd3Y3S4df2U2E3MZ0PZ9gbruiWA0xZjNK1myGeAxfQ4i4ODd7my511MZ8lM6Ph1OQwX4hZ4RVawhcnkIkprhXuANJIyGm29j72RN5Rs8PcVqYOXWUc9rMwjc4DQFrSerth8ijpXB9G8Q1irxBPl9AzxYAdE6bwjPF8YBq14a1VBZZn1s1VWsAbIc7XNG+4TE8STOdGnzq5QXfaA2wuDuVk1yi0c2NFsLMLjAwoXnVImkdjRTmnIcUnw3SG0lg9DpsqvJLgz9HeZT4r0mXTzb5fyaU9KS4u5nRBZHgdp6k7JWSHdRgIdE05gHB1yDtY9ea5sdYtzgjynjniO+/FT4Q67SUkLu7n724yAd2y183G7tx1RymkuH2ed/ESrjwxPhlSA8kDU8DqB5LPZFvgUrnLllyoJw1tztZdDTwVceCnLImxXE2vlDQs+tkpIfQsssGEUOcAu2XM0uhlfLnhDZpIeVGBQTQujc0XI8Lvyu4OC9Zp9JVVHEUVRdKqanE5fW4e6F7o3izmmx/cdClTjteD2Wk1UbYpogvZLOhFmx12Qjk8I3jYCUSRhuv28k7wBbqNBxRGeu9WPgmp4C42G/XYdSqbwssmo1MKoOUnx/n6DaOn7rbW3G+qwT8yUso8bqb5X2ObDabtRKCGMLnk7Ntm/8CbC/UxeI8ikh7h81Q9wMhAHEAaeQP4j125X3XQolfKWZ9FNr2H9OFtKGUKjKPm6lkmi43HIrjx1sodmmcEN4cZaRZ7bFbIa2ufYloFrcSH4bopTg+hYjrcQbJo75rPOUsBoP7JYO10uc7N1ss0rW+AZHQQEqTAJWtQ5IRV7gyNzi5rLA+J3wjkXdEW72HadxVkXJZWfY5rj/aCHuxTweO7s8kti0F9/wA8P0Wuuprl8HZWqldq1bPrpL4QHKQ5rXNOo3CKfKPTR5SkgPFoC5l2qqZYlyI8W07tp3QFVPPY2duFonDPKODp9RsajPtDCPI7W+qzvcuDsV+Rb6s8k0TmtG/qhe5s01Sqqi+RhC+7L7BA4YR1qbHKrPSN6F4a0laFxEy1JN8DaEDLfifkqXJWr1ChFwiSUNeHx2vzXGsoxafPZ9v7kLpQGnVTY8mGUeRXT1dpRrot0aspBRReKfFGZQPROykXgLpMKbI8PtosttPmMdU8DyatDbMbsmwmoNRQyUguCvsF1K55QvJT+3LiJGzgEtLQ1/nc2Pss+qbjJSXRt0mqlRLjoqcuINJ0uEjemet0+uosjzJGW1HAE3PAC5RR5Ds1FGe/5H2GYeTlzg/mt068kq+coYSXLOVrtfGC9HLY+GHd4AA0Mbbcix8gFdGltl6pHIr1Dre+Usv4CqbARxcB5A/4Vt/DN9mXUaiy+WZP9A9uCx8bu+QRrTxM+AulpGx6MY1t97DU+Z3KdGuMekWHQhGQOhdZQgZHMrBPnVmODiAQsFlUJewasfuFQ11PJoTlPXRYJ6Vf2sLKYU3CmnVpBCyzhbDoBo3m7NRvG1is34y2t8lYAIKJ9JIHBxyncLTDUq5fUF/Ba4a5rhcEJyrlJ8AMimxtrCBuVfkz6LinJ4Qs7VVwmh7sOtfWwNttsw468Eyipxm3Lk3w01tXM4tfocympy11iLFb0+A09skwmGWyTKJ6Km7DwTve5u2o5IUs8M1WWTp5jyvgzU0rJGh40KuM5QeC9Ro6NVUrY8MAFI4beLyTfMi/oclaO6L49X2CaTDnl136DkhlYsYibNL4ZfOalbwvgaVL8rbJb5O5fPyobUZhHgATXjAiqMlHga0MmZvd3s51w09SLA+hS6rMsy+MQ8unzEKKCmkibZ4sk34csnhY9AddUuB0ujrhF8sCSIMPjke/Yp72rgHhFko43GRrBuSkTWXhEOr0FJkjA6LdClJYCXQqmis9cy6r/AJFgrJOX8l0qIYRaJfu4kaWPALTuCtE4KSwwyh4/2VlicTG27CdLE6DrdcW2DqeJ9fI1TWOQLAIagTsMTfG08drbG9uG6Dzo14lHllPHZdqKsb3jx3rXSA+MhzSSfygD8I2tpstekTlJzn+b/vQLGbag810sg4D6eVTJeBhEVCiWysh7Opkowam3FWQw3ERzVgnzK09Vz2Wec9VgsmpMTlYfC8jpuPZRwRMlkwztJIbBwB67LNbRCS5JkKxmtc8ckqrSwUsi5iltS5uxXSjFLoDBoa12drjqQUPbHUz8uakvYLrYxfz191ksWHk+o0S82iMpfAuqILjU3/TyVqTSObqvDabO0KqhmU6LRF5Rx7K/LeEwqnkzNsUuawzo6ex2QxIIoYxct4FRPLNOmrSbh7MhfS5HeFx8lHPPDRnlpPIszCTDaYki5KFHTocmstkN7uudVcYmdy3TywvNoFLXiJrrlljDCIyX3BsW2O1+IWaEnF5Rk8Zw9NhhmLHvHNJ4tBsOZAK043LLPnFj2tpEdLhrL6i6ighe5jumw+MNNmhGoIJLKPYHRtbNm43QV8SyHBZLxUT+AacFvcuAmhM/V1ys8YqUssA2e21rcVsSwgkG0yIInqIBI3K7bobEdQUu2qNkdsiEMNKyJuWNtid3E3cenRZqdHCvkgskoItLRsFtrNAt5aJ8qa32gk2TxRhWlhYLGFOxWUMYQrISlWVkHmcrKFFdUEKIgjNe65RF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171" name="Picture 3" descr="E:\JADUGHORE KENO ZABO\go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4" y="1532233"/>
            <a:ext cx="7352505" cy="48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95400" cy="11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r>
              <a:rPr lang="bn-IN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 smtClean="0">
                <a:latin typeface="SutonnyMJ" pitchFamily="2" charset="0"/>
                <a:cs typeface="SutonnyMJ" pitchFamily="2" charset="0"/>
              </a:rPr>
            </a:br>
            <a:r>
              <a:rPr lang="bn-IN" sz="2400" dirty="0"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>
                <a:latin typeface="SutonnyMJ" pitchFamily="2" charset="0"/>
                <a:cs typeface="SutonnyMJ" pitchFamily="2" charset="0"/>
              </a:rPr>
            </a:br>
            <a:r>
              <a:rPr lang="bn-IN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b="1" i="1" dirty="0" err="1" smtClean="0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gvbem¤ú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>
                <a:cs typeface="SutonnyMJ" pitchFamily="2" charset="0"/>
              </a:rPr>
              <a:t>Concept of Staffing &amp; Human Resources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bn-IN" sz="1800" dirty="0" smtClean="0">
                <a:latin typeface="SutonnyMJ" pitchFamily="2" charset="0"/>
                <a:cs typeface="SutonnyMJ" pitchFamily="2" charset="0"/>
              </a:rPr>
              <a:t>ক্র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všÍ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MÖnY‡K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gvbem¤ú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h_v¯’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h‡_vchy³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vR©b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hvMvo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wKšÍz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hvMvo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eis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c‡`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vboewZ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e`wj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c`vebwZ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Kvh©vewj‡KI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¤§Z I `¶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RbmsL¨v‡K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A_©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RbmsL¨vi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†h Ask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Dboeq‡b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f~wgKv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Drmvn`vb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k„“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i¶vi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c`‡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boevwZ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`¶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Kg©xMY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98"/>
            <a:ext cx="1066800" cy="9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3175"/>
            <a:ext cx="2667000" cy="911225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9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6200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5400" dirty="0">
                <a:latin typeface="+mj-lt"/>
                <a:cs typeface="SutonnyMJ" pitchFamily="2" charset="0"/>
              </a:rPr>
              <a:t> </a:t>
            </a:r>
            <a:r>
              <a:rPr lang="en-US" sz="5400" b="1" i="1" dirty="0">
                <a:latin typeface="+mj-lt"/>
                <a:cs typeface="SutonnyMJ" pitchFamily="2" charset="0"/>
              </a:rPr>
              <a:t>Recruitment </a:t>
            </a:r>
            <a:endParaRPr lang="en-US" sz="5400" b="1" i="1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¤¢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Avmvi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4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hvM¨Zvm¤úboe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e¨w³‡`i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n‡ZB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wKšÍz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cÖZ¨vkx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m¤úboe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jvKRb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GK¯’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PvKwii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m¤¢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Avmvi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Gme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K․kjB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c`‡¶c ;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m¤¢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;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xMY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gvbwmKfv‡e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;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msMÖ‡ni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;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3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7591"/>
            <a:ext cx="8121496" cy="63511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n-IN" sz="4000" b="1" i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000" b="1" i="1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40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msMÖ‡ni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4000" b="1" i="1" dirty="0">
                <a:cs typeface="SutonnyMJ" pitchFamily="2" charset="0"/>
              </a:rPr>
              <a:t> Way of Recruitment </a:t>
            </a:r>
            <a:endParaRPr lang="en-US" sz="4000" b="1" i="1" dirty="0" smtClean="0"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4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evQvB‡qi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yÕ†Uv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..</a:t>
            </a:r>
          </a:p>
          <a:p>
            <a:pPr marL="0" indent="0">
              <a:buNone/>
            </a:pPr>
            <a:endParaRPr lang="en-US" sz="18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K.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>
                <a:cs typeface="SutonnyMJ" pitchFamily="2" charset="0"/>
              </a:rPr>
              <a:t>(Internal method)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fZi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Af¨šÍixYfv‡e</a:t>
            </a:r>
            <a:r>
              <a:rPr lang="bn-IN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Kg©xmsMÖ‡n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†h me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†m¸‡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: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bn-IN" sz="1700" b="1" dirty="0" smtClean="0">
                <a:latin typeface="SutonnyMJ" pitchFamily="2" charset="0"/>
                <a:cs typeface="SutonnyMJ" pitchFamily="2" charset="0"/>
              </a:rPr>
              <a:t>পদোন্নতি</a:t>
            </a:r>
            <a:r>
              <a:rPr lang="en-US" sz="2400" b="1" i="1" dirty="0" smtClean="0"/>
              <a:t>(Promotion</a:t>
            </a:r>
            <a:r>
              <a:rPr lang="en-US" sz="2400" b="1" i="1" dirty="0"/>
              <a:t>) 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/>
              <a:t>(Recruitment through principal manager) 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wefvMxq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b="1" i="1" dirty="0"/>
              <a:t> (Recruitment through divisional manager) 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kªgmsN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/>
              <a:t>(Recruitment through trade union) </a:t>
            </a:r>
          </a:p>
          <a:p>
            <a:pPr marL="0" indent="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/>
              <a:t>(Recruitment through principal executive) 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6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/>
              <a:t>(Recruitment through manager) 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7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mycvifvBRi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/>
              <a:t>(Recruitment through supervisor) </a:t>
            </a:r>
            <a:endParaRPr lang="en-US" sz="2400" dirty="0"/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96580" cy="8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65985" y="120227"/>
            <a:ext cx="2895600" cy="352556"/>
            <a:chOff x="1559384" y="387428"/>
            <a:chExt cx="3147809" cy="1068839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96553" y="387428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7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848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K.Af¨šÍixY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>
                <a:latin typeface="+mj-lt"/>
                <a:cs typeface="SutonnyAMJ" pitchFamily="2" charset="0"/>
              </a:rPr>
              <a:t>Internal method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):</a:t>
            </a: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fZi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†_‡K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Af¨šÍixYfv‡e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msMÖ‡n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†h me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†m¸‡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: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vbœwZ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400" dirty="0">
                <a:cs typeface="SutonnyAMJ" pitchFamily="2" charset="0"/>
              </a:rPr>
              <a:t>Promotion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):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c‡`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vbœwZ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w`‡q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A‡c¶vK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…Z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D‛PZi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k~b¨c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c~iY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c‡`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vbœwZ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ej‡Z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D‛P c‡`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c`vqb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evSvq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cÖavb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+mj-lt"/>
                <a:cs typeface="SutonnyAMJ" pitchFamily="2" charset="0"/>
              </a:rPr>
              <a:t>(Recruitment through principal manager) :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cÖavb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Pv‡L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eZ©gv‡b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Kg©iZ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k~b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c‡`i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we‡ewPZ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wbe©vP‡bi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wefvMxq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400" dirty="0">
                <a:latin typeface="+mj-lt"/>
                <a:cs typeface="SutonnyAMJ" pitchFamily="2" charset="0"/>
              </a:rPr>
              <a:t>Recruitment through divisional manager) :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wefvMxq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wefv‡Mi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mv‡_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¨¶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fv‡e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G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mycvwik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µ‡g D³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Øviv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k~b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c~iY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91440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9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769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kªgmsN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+mj-lt"/>
                <a:cs typeface="SutonnyAMJ" pitchFamily="2" charset="0"/>
              </a:rPr>
              <a:t>(Recruitment through trade union) :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kªg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vK‡j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mycvwik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µ‡g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Øviv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k~b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c~iY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5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cÖavb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Recruitment through principal executive)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cÖavb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KZ…©K m¤¢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_©x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hvMvo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A_©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wZwb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wbe©vP‡bi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D‡Ï‡k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G‡¶‡Î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msM„nxZ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_©x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wbe©vP‡bi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wb‡qv‡Mi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we‡ewPZ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6.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cs typeface="SutonnyAMJ" pitchFamily="2" charset="0"/>
              </a:rPr>
              <a:t>Recruitment through manager)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vc‡Ki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Pv‡L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eZ©gv‡b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k~b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c‡`i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we‡ewPZ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wbe©vP‡bi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D‡Ï‡k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"/>
            <a:ext cx="2895600" cy="714650"/>
            <a:chOff x="1559384" y="394483"/>
            <a:chExt cx="3147809" cy="1061784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1559384" y="394483"/>
              <a:ext cx="3147809" cy="1061784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64692" y="686376"/>
              <a:ext cx="2305307" cy="53794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0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4814</Words>
  <Application>Microsoft Office PowerPoint</Application>
  <PresentationFormat>On-screen Show (4:3)</PresentationFormat>
  <Paragraphs>328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12_Office Theme</vt:lpstr>
      <vt:lpstr>li</vt:lpstr>
      <vt:lpstr>PowerPoint Presentation</vt:lpstr>
      <vt:lpstr>PowerPoint Presentation</vt:lpstr>
      <vt:lpstr>PowerPoint Presentation</vt:lpstr>
      <vt:lpstr>    Kg©xms¯’vb I gvbem¤ú‡`i aviYv Concept of Staffing &amp; Human Resources  mvaviYZ Kg©x msক্রvšÍ wm×všÍ MÖnY‡K Kg©xms¯’vb ejv nq| cÖwZôv‡bi Kvh©vewj my›`ifv‡e m¤úv`b Ki‡Z n‡j cÖ‡qvRbxq Kg©x ev gvbem¤ú` cÖ‡qvRb nq| h_v¯’v‡b h‡_vchy³ Kg©x e¨ZxZ j¶¨vR©b m¤¢e bq| Kg©xms¯’vb ej‡Z mvaviY A‡_© Kg©x †hvMvo Kiv‡K †evSvq| wKšÍz Kg©xms¯’vb Øviv †Kej Kg©x †hvMvo ev msMÖnB †evSvq bv, eis msM„nxZ Kg©x wbe©vPb, wb‡qvM, cÖwk¶Y, c‡`vboewZ, e`wj, c`vebwZ cÖf…wZ Kvh©vewj‡KI †evSvq| Avi gvbe m¤ú` ej‡Z gvbm¤§Z I `¶ RbmsL¨v‡K ‡evSvq| A_©vr RbmsL¨vi †h Ask Drcv`b ev Dboeq‡b mnvqK f~wgKv cvjb K‡i Zv‡K Rbm¤ú` e‡j| Kg©xms¯’v‡bi cÖv_wgK ch©v‡q Kg©x msMÖn I wbe©vPb Kiv nq| wbe©vwPZ Kg©x‡`i `¶Zv e„w×i j‡¶¨ cÖwk¶Y †`Iqv nq Ges Drmvn`vb I cÖvwZôvwbK k„“Ljv i¶vi Rb¨ c`‡boevwZ †`Iqv nq| `¶Zv AR©‡bi d‡j cÖwZôv‡b wb‡qvwRZ Kg©xMY Rbm¤ú‡` cwiYZ nq|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M. Ávb : Kg©x ms¯’vb প্রক্রিয়ায় Aew¯’Z cÖwk¶‡Yi Afv‡e `¶Zv n«vm cvq| †h প্রক্রিয়ায় Kg©xi `¶Zv I †hvM¨Zv e„w× cvq Zv‡K cÖwk¶Y e‡j|     Abyaveb : cÖwk¶‡Yi Afv‡e Kg©x‡`i `¶Zv e„w×i e¨e¯’v bv _vKvq †ek wKQz Kg©x Ab¨Î P‡j hvq e‡j wgw_jv miKv‡ii †U·UvBj wg‡j Drcv`‡bi cwigvY I gvb DfB n«vm cvq| cÖwk¶Y ej‡Z Kg©xi `¶Zv I †hvM¨Zv e„w×i Dcvq‡K †evSvq| cÖwk¶‡Yi gva¨‡g Kg©xi `¶Zv e„w× cvq| d‡j Zv‡`i Kv‡Ri gvb DboeZ nq Ges Drcv`‡bi cwigvYI e„w× cvq| Kg©xi †gavkw³i weKvk I `¶Zv e„w×‡Z cÖwk¶‡Yi weKí †bB| DÏxcK †hvM¨Zg Kg©x wb‡qvM Kivi ciI wgw_jv miKv‡ii †U·UvBj wg‡j cÖwk¶‡Yi †Zgb e¨e¯’v bv _vKvq Drcv`b gvb I cwigvY n«vm cvIqvi †cQ‡b Kg©x‡`i A`¶Zv `vqx|    cÖ‡qvM: Kg©x ms¯’vb  প্রক্রিয়ায় Aew¯’Z cÖwk¶‡Yi Afv‡e `¶Zv n«vm cvq| †h  প্রক্রিয়ায় Kg©xi `¶Zv I †hvM¨Zv e„w× cvq Zv‡K cÖwk¶Y e‡j|  </vt:lpstr>
      <vt:lpstr>PowerPoint Presentation</vt:lpstr>
      <vt:lpstr>PowerPoint Presentation</vt:lpstr>
      <vt:lpstr>PowerPoint Presentation</vt:lpstr>
      <vt:lpstr>Any  Queries 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94</cp:revision>
  <dcterms:created xsi:type="dcterms:W3CDTF">2006-08-16T00:00:00Z</dcterms:created>
  <dcterms:modified xsi:type="dcterms:W3CDTF">2017-02-18T02:51:58Z</dcterms:modified>
</cp:coreProperties>
</file>