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3"/>
  </p:notesMasterIdLst>
  <p:sldIdLst>
    <p:sldId id="256" r:id="rId3"/>
    <p:sldId id="306" r:id="rId4"/>
    <p:sldId id="258" r:id="rId5"/>
    <p:sldId id="260" r:id="rId6"/>
    <p:sldId id="268" r:id="rId7"/>
    <p:sldId id="276" r:id="rId8"/>
    <p:sldId id="269" r:id="rId9"/>
    <p:sldId id="277" r:id="rId10"/>
    <p:sldId id="270" r:id="rId11"/>
    <p:sldId id="271" r:id="rId12"/>
    <p:sldId id="279" r:id="rId13"/>
    <p:sldId id="280" r:id="rId14"/>
    <p:sldId id="307" r:id="rId15"/>
    <p:sldId id="281" r:id="rId16"/>
    <p:sldId id="283" r:id="rId17"/>
    <p:sldId id="308" r:id="rId18"/>
    <p:sldId id="282" r:id="rId19"/>
    <p:sldId id="284" r:id="rId20"/>
    <p:sldId id="278" r:id="rId21"/>
    <p:sldId id="285" r:id="rId22"/>
    <p:sldId id="287" r:id="rId23"/>
    <p:sldId id="289" r:id="rId24"/>
    <p:sldId id="288" r:id="rId25"/>
    <p:sldId id="309" r:id="rId26"/>
    <p:sldId id="290" r:id="rId27"/>
    <p:sldId id="293" r:id="rId28"/>
    <p:sldId id="291" r:id="rId29"/>
    <p:sldId id="292" r:id="rId30"/>
    <p:sldId id="294" r:id="rId31"/>
    <p:sldId id="272" r:id="rId32"/>
    <p:sldId id="295" r:id="rId33"/>
    <p:sldId id="301" r:id="rId34"/>
    <p:sldId id="313" r:id="rId35"/>
    <p:sldId id="300" r:id="rId36"/>
    <p:sldId id="310" r:id="rId37"/>
    <p:sldId id="302" r:id="rId38"/>
    <p:sldId id="296" r:id="rId39"/>
    <p:sldId id="303" r:id="rId40"/>
    <p:sldId id="304" r:id="rId41"/>
    <p:sldId id="311" r:id="rId42"/>
    <p:sldId id="305" r:id="rId43"/>
    <p:sldId id="274" r:id="rId44"/>
    <p:sldId id="297" r:id="rId45"/>
    <p:sldId id="312" r:id="rId46"/>
    <p:sldId id="299" r:id="rId47"/>
    <p:sldId id="264" r:id="rId48"/>
    <p:sldId id="263" r:id="rId49"/>
    <p:sldId id="265" r:id="rId50"/>
    <p:sldId id="266" r:id="rId51"/>
    <p:sldId id="26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6E760-8C71-443C-A7C9-5FB0AFBE4093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7A25C-AEB9-47F7-8190-B592641F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1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20D128-A414-4565-BA17-0D22EFCA5E84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3746079-42EB-4113-A2FB-A5A68A58A5D9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3965629-C743-4723-BBFF-6383F747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1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1FF2AA0-31EF-4E13-9E68-CD662FB748AF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AF91F89-ACD8-4635-82E1-C58C43440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4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052DB14-6543-41A6-8A43-9B3AF2376738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5A20351-0FFE-4E05-AECB-0ADCB355A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2C736B2-4513-4DF0-B5FB-3E553DAB185E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0F7E1BF-81E9-4781-9F8C-E42EBAAB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4FEB20F-D1AC-438D-B43E-EB8A4F527A8D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4C11DC0-3E43-4DAF-BFAC-78018FB30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43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B34B688-5A33-4AE0-8F9B-AD24FCDBABDD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7250E5A-BAA2-4545-8FD1-620FABB65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6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63B12AA-612E-49AC-A436-B485519C4008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D208056-CC0E-48CA-A5D5-7FEE52F0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2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E85DD90-F93A-4379-B870-62C1FCEDF2E8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E9724FE-BEE3-4017-AE91-7155D750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5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9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464FACA-27AC-481D-A0FE-DC150059DE28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9960A30-B982-4AF8-81E0-48BED92A3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1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69C3939-F3FF-4A3F-8D01-6B54CBD06033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1D5F273-611C-4DC8-B139-3BC798A56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7B6F64C-7B00-4AAD-8023-166280212A93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4577F63-DC17-4069-A5CA-B78F1FD3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0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BD3EC43-03A7-4C62-9DBE-13E18BBA7855}" type="datetimeFigureOut">
              <a:rPr lang="en-US"/>
              <a:pPr>
                <a:defRPr/>
              </a:pPr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259F862-0E3D-4A7E-AB20-48BC16A63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696200" cy="1524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u="sng" dirty="0" smtClean="0">
                <a:solidFill>
                  <a:schemeClr val="tx1"/>
                </a:solidFill>
              </a:rPr>
              <a:t>PREPARED BY 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Dept. Of</a:t>
            </a:r>
            <a:r>
              <a:rPr lang="bn-IN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Management</a:t>
            </a:r>
          </a:p>
        </p:txBody>
      </p:sp>
      <p:pic>
        <p:nvPicPr>
          <p:cNvPr id="5" name="Picture 4" descr="G:\cropped-concrete3d-copy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85800"/>
            <a:ext cx="7543800" cy="3124200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5800" y="4114800"/>
            <a:ext cx="769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           w e l c o m e </a:t>
            </a:r>
            <a:endParaRPr lang="en-US" sz="5400" b="1" cap="all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49433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924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b="1" i="1" u="sng" dirty="0" err="1"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b="1" i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u="sng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b="1" i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u="sng" dirty="0">
                <a:latin typeface="+mj-lt"/>
                <a:cs typeface="SutonnyMJ" pitchFamily="2" charset="0"/>
              </a:rPr>
              <a:t>(Formal organization</a:t>
            </a:r>
            <a:r>
              <a:rPr lang="en-US" u="sng" dirty="0">
                <a:latin typeface="+mj-lt"/>
                <a:cs typeface="SutonnyMJ" pitchFamily="2" charset="0"/>
              </a:rPr>
              <a:t>) </a:t>
            </a:r>
            <a:r>
              <a:rPr lang="en-US" dirty="0">
                <a:latin typeface="+mj-lt"/>
                <a:cs typeface="SutonnyMJ" pitchFamily="2" charset="0"/>
              </a:rPr>
              <a:t>: </a:t>
            </a:r>
            <a:endParaRPr lang="en-US" dirty="0" smtClean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ixwZ-bxwZ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AvbyôvwbKZv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1.mij‣iwLK </a:t>
            </a:r>
            <a:r>
              <a:rPr lang="en-US" sz="2400" b="1" i="1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/>
              <a:t>(Line organization</a:t>
            </a:r>
            <a:r>
              <a:rPr lang="en-US" sz="2400" b="1" i="1" dirty="0" smtClean="0"/>
              <a:t>)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KvVv‡gv‡Z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KZ©„Z¡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D‛P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mij‡iLvi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mij‣iwLK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Revew`wnZv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wbæ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GKBfv‡e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D‛P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mvgwiK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evwnbx‡Z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D‛P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wbe©vnxi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uccess\Desktop\New folder (2)\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7772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723" y="1346772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AMJ" pitchFamily="2" charset="0"/>
                <a:cs typeface="SutonnyAMJ" pitchFamily="2" charset="0"/>
              </a:rPr>
              <a:t>msÁv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†h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1.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cÖkvmwbK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„›`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;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2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KZ…©Z¡¡ D‛P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†_‡K µ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gvb¦q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wb‡Pi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w`‡K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cÖevwnZ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;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3.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Revew`wnZv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µ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¦‡q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wbæ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D‛P ¯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Í‡i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†cu․‡Q;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4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EaŸ©Zb-Aat¯Íb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m¤ú‡K©i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†h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†`L‡Z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mij‡iLvi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;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5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Av‡`‡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HK¨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ByZ¨vw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`|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wbKUZg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Ac©‡Yi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cÖeZ©Y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†h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GKB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PBb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Kgv‡Ûi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wfwË‡Z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cÖkvmwbK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©µg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cwiPvwjZ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mLv‡b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AwaK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Dc‡hvMx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189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172200" y="551779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647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982" y="152400"/>
            <a:ext cx="792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              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সরলরৈখিক 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 </a:t>
            </a:r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+mj-lt"/>
                <a:cs typeface="SutonnyAMJ" pitchFamily="2" charset="0"/>
              </a:rPr>
              <a:t>                   Advantages </a:t>
            </a:r>
            <a:r>
              <a:rPr lang="en-US" sz="2400" dirty="0">
                <a:latin typeface="+mj-lt"/>
                <a:cs typeface="SutonnyAMJ" pitchFamily="2" charset="0"/>
              </a:rPr>
              <a:t>of Line </a:t>
            </a:r>
            <a:r>
              <a:rPr lang="en-US" sz="2400" dirty="0" smtClean="0">
                <a:latin typeface="+mj-lt"/>
                <a:cs typeface="SutonnyAMJ" pitchFamily="2" charset="0"/>
              </a:rPr>
              <a:t>Organization</a:t>
            </a:r>
          </a:p>
          <a:p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mnR‡eva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mn‡R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wbqš¿Y‡hvM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gvSvwi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QvU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AvKv‡ii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†¶‡Î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AZ¨šÍ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1.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+mj-lt"/>
                <a:cs typeface="SutonnyAMJ" pitchFamily="2" charset="0"/>
              </a:rPr>
              <a:t>(</a:t>
            </a:r>
            <a:r>
              <a:rPr lang="en-US" sz="2800" dirty="0" err="1">
                <a:latin typeface="+mj-lt"/>
                <a:cs typeface="SutonnyAMJ" pitchFamily="2" charset="0"/>
              </a:rPr>
              <a:t>SimplIcity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AZ¨šÍ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mnR-mij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nIqvq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evS‡Z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2. k„„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Establishing order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): 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Revew`wnZv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AZ¨šÍ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K‡Vvi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weavq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k„“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3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`ª“Z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Quick decision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`ª‚Z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`ª‚Z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Kihvq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15240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499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5" y="11430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wgZe¨wqZv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AR©b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600" dirty="0">
                <a:cs typeface="SutonnyAMJ" pitchFamily="2" charset="0"/>
              </a:rPr>
              <a:t>Achieving economy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wbe©vnxM‡Yi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¨¶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ZË¡veav‡b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cwiPvwjZ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cÖ‡Z¨K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Kv‡R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wgZe¨wqZv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AwR©Z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</a:t>
            </a:r>
            <a:endParaRPr lang="bn-IN" sz="36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 5.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600" dirty="0">
                <a:cs typeface="SutonnyAMJ" pitchFamily="2" charset="0"/>
              </a:rPr>
              <a:t>Easy control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): ¶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Revew`wnZv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wba©vwiZ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Q‡K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cwiPvwjZ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nIqvq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</a:t>
            </a:r>
            <a:endParaRPr lang="bn-IN" sz="36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 6. `¶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3600" dirty="0">
                <a:cs typeface="SutonnyAMJ" pitchFamily="2" charset="0"/>
              </a:rPr>
              <a:t>Increasing </a:t>
            </a:r>
            <a:r>
              <a:rPr lang="en-US" sz="3600" dirty="0" err="1">
                <a:cs typeface="SutonnyAMJ" pitchFamily="2" charset="0"/>
              </a:rPr>
              <a:t>effIciency</a:t>
            </a:r>
            <a:r>
              <a:rPr lang="en-US" sz="3600" dirty="0">
                <a:cs typeface="SutonnyAMJ" pitchFamily="2" charset="0"/>
              </a:rPr>
              <a:t>)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wbe©vnxi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¨¶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ZË¡veav‡b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mwVK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kbvq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‡`i `¶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</a:t>
            </a:r>
            <a:endParaRPr lang="bn-IN" sz="36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70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655" y="595745"/>
            <a:ext cx="7848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7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m¤ú‡K©vbœqb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>
                <a:latin typeface="+mj-lt"/>
                <a:cs typeface="SutonnyAMJ" pitchFamily="2" charset="0"/>
              </a:rPr>
              <a:t>Developing relationship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EaŸ©Zb-Aat¯Íb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cvi¯úwiK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hvMmvR‡m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m¤ú‡K©i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Dbœqb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N‡U| 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8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mgb¦q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>
                <a:latin typeface="+mj-lt"/>
                <a:cs typeface="SutonnyAMJ" pitchFamily="2" charset="0"/>
              </a:rPr>
              <a:t>Easy co-ordination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me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cvi¯úwiK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i¶v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mn‡R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mgb¦q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j¶¨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AR©b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mnRZi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gvSvwi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AvKv‡ii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LyeB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Dc‡hvMx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2755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597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924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mxgve×Zv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   </a:t>
            </a:r>
            <a:endParaRPr lang="en-US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+mj-lt"/>
                <a:cs typeface="SutonnyAMJ" pitchFamily="2" charset="0"/>
              </a:rPr>
              <a:t>Limitations </a:t>
            </a:r>
            <a:r>
              <a:rPr lang="en-US" sz="3600" dirty="0">
                <a:latin typeface="+mj-lt"/>
                <a:cs typeface="SutonnyAMJ" pitchFamily="2" charset="0"/>
              </a:rPr>
              <a:t>of Line Organization </a:t>
            </a:r>
            <a:endParaRPr lang="bn-IN" sz="3600" dirty="0" smtClean="0">
              <a:latin typeface="+mj-lt"/>
              <a:cs typeface="SutonnyAMJ" pitchFamily="2" charset="0"/>
            </a:endParaRPr>
          </a:p>
          <a:p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KZ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©„Z¡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Revew`wnZv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i‡q‡Q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KwZcq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1. 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স্বৈর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Zvwš¿K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(</a:t>
            </a:r>
            <a:r>
              <a:rPr lang="en-US" sz="2800" dirty="0">
                <a:latin typeface="+mj-lt"/>
                <a:cs typeface="SutonnyAMJ" pitchFamily="2" charset="0"/>
              </a:rPr>
              <a:t>Autocratic system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nv‡Z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m¤ú~Y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KZ…©Z¡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eRvq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Aat¯Íb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eva¨Zvg~jKfv‡e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Revew`wnZv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•¯^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iZvwš¿K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Pvjy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2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we‡klvq‡Yi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Lack of specialization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cÖavbZ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GKK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gvwjK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Askx`vi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c`¯’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vKvq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we‡klvq‡Yi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e¨vcK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23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624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180" y="741799"/>
            <a:ext cx="7543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3.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bgbxqZvi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Lack of flexibility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gvwjKMY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m¤ú~Y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KZ…©Z¡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fvM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wYK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wbe©vnxi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cvjb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cwieZ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©‡bi mv‡_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cy‡ivcywi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Lvc-LvB‡Z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A_P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mg‡qi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cwieZ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©‡bi mv‡_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cÖvqB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KvVv‡gv‡Z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cwieZ©b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Avbq‡bi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cÖ‡qvRb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c‡o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0490" y="3810000"/>
            <a:ext cx="7793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we‡klÁZvi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600" dirty="0">
                <a:cs typeface="SutonnyAMJ" pitchFamily="2" charset="0"/>
              </a:rPr>
              <a:t>Lack of expertness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gvwjK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c¶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Z_v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we‡kl‡Ái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cvjb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ev¯Í‡e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Dc‡`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óv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wb‡qv‡Mi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wbqg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vKvq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…Z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we‡klÁZvi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†`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Lv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</a:t>
            </a:r>
            <a:endParaRPr lang="bn-IN" sz="36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2755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858000" y="3505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636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745" y="457200"/>
            <a:ext cx="81534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5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mgb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¦‡qi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>
                <a:latin typeface="+mj-lt"/>
                <a:cs typeface="SutonnyAMJ" pitchFamily="2" charset="0"/>
              </a:rPr>
              <a:t>Lack of co-ordination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GKB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wbe©vnxi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Ici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GKvwaK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Dcwefv‡Mi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¡ _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vK‡Z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†m‡¶‡Î GKK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mwVK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mgb¦q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mva‡b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e¨_©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6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Kvh©fvi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4000" dirty="0">
                <a:latin typeface="+mj-lt"/>
                <a:cs typeface="SutonnyAMJ" pitchFamily="2" charset="0"/>
              </a:rPr>
              <a:t>Increasing workload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GKK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GK‡Î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cvjb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Kvh©fvi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endParaRPr lang="bn-IN" sz="4000" dirty="0" smtClean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0" y="425536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809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791" y="44958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¶z`ª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gvSvwi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AvKv‡ii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Dchy³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n‡jI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e„n`vqZb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†¶‡Î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Dc‡hvMx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cwieZ©bkxjZvi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Lvc-LvIqv‡Z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cvi‡j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e„n`vqZb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4291" y="2433697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8. ¯^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RbcÖxwZ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gvmv‡nwe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Nepotism and flattering) :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AvbyMZ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cvevi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Avkvq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¯^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RbcÖxwZ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evo‡Z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AbyMÖn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cvevi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Avkvq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gvmv‡nwe‡Z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Rwo‡Z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c‡o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6636" y="640066"/>
            <a:ext cx="7571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7.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Am‡šÍvl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3600" dirty="0">
                <a:cs typeface="SutonnyAMJ" pitchFamily="2" charset="0"/>
              </a:rPr>
              <a:t>Increasing dissatisfaction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bn-IN" sz="2800" dirty="0">
                <a:latin typeface="SutonnyAMJ" pitchFamily="2" charset="0"/>
                <a:cs typeface="SutonnyAMJ" pitchFamily="2" charset="0"/>
              </a:rPr>
              <a:t>স্বৈর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Zvwš¿K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cÖPwjZ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vKvq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 µ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gvMZ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Am‡šÍvl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</a:t>
            </a:r>
            <a:endParaRPr lang="bn-IN" sz="36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-7620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6858000" y="85389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872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8154" y="582209"/>
            <a:ext cx="7192108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5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mij‣iwLK</a:t>
            </a:r>
            <a:r>
              <a:rPr lang="en-US" sz="2800" b="1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Dc‡`</a:t>
            </a:r>
            <a:r>
              <a:rPr lang="en-US" sz="2800" b="1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óv</a:t>
            </a:r>
            <a:r>
              <a:rPr lang="en-US" sz="2800" b="1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800" b="1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c`¯’</a:t>
            </a:r>
            <a:r>
              <a:rPr lang="en-US" sz="2800" b="1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b="1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800" b="1" i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i="1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2400" b="1" i="1" dirty="0" smtClean="0">
                <a:solidFill>
                  <a:prstClr val="black"/>
                </a:solidFill>
              </a:rPr>
              <a:t>        (</a:t>
            </a:r>
            <a:r>
              <a:rPr lang="en-US" sz="2400" b="1" i="1" dirty="0">
                <a:solidFill>
                  <a:prstClr val="black"/>
                </a:solidFill>
              </a:rPr>
              <a:t>Line and staff organization) 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582341"/>
            <a:ext cx="7772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KvVv‡gv‡Z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wb‡qvM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†h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Dc‡`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óv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we‡klvqb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`¶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e„w×i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j‡¶¨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3200" dirty="0" err="1">
                <a:latin typeface="SutonnyAMJ" pitchFamily="2" charset="0"/>
                <a:cs typeface="SutonnyAMJ" pitchFamily="2" charset="0"/>
              </a:rPr>
              <a:t>Ávb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D‡Ï‡k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Dc‡`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óv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wb‡qvM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cvkvcvwk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¦‡q </a:t>
            </a:r>
          </a:p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†h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c`¯’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`¯’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6" name="Picture 5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887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7086600" y="113887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046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" y="0"/>
            <a:ext cx="91548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75733"/>
            <a:ext cx="265569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1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546" y="499408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c`¯’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m¤ú‡K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†h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¥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: </a:t>
            </a:r>
          </a:p>
          <a:p>
            <a:r>
              <a:rPr lang="en-US" sz="2400" dirty="0">
                <a:latin typeface="SutonnyAMJ" pitchFamily="2" charset="0"/>
                <a:cs typeface="SutonnyAMJ" pitchFamily="2" charset="0"/>
              </a:rPr>
              <a:t>1.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Kg©KZ©vi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cvkvcvwk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we‡klÁKg©x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en-US" sz="2400" dirty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Revew`wnZv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vK‡jI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c`¯’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Revew`wnZv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; </a:t>
            </a:r>
          </a:p>
          <a:p>
            <a:r>
              <a:rPr lang="en-US" sz="2400" dirty="0">
                <a:latin typeface="SutonnyAMJ" pitchFamily="2" charset="0"/>
                <a:cs typeface="SutonnyAMJ" pitchFamily="2" charset="0"/>
              </a:rPr>
              <a:t>3. c`¯’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we‡klvwqZ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Áv‡bi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AwaKvix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; </a:t>
            </a:r>
          </a:p>
          <a:p>
            <a:r>
              <a:rPr lang="en-US" sz="24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vcbvi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g~j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vwq‡Z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; </a:t>
            </a:r>
          </a:p>
          <a:p>
            <a:r>
              <a:rPr lang="en-US" sz="2400" dirty="0">
                <a:latin typeface="SutonnyAMJ" pitchFamily="2" charset="0"/>
                <a:cs typeface="SutonnyAMJ" pitchFamily="2" charset="0"/>
              </a:rPr>
              <a:t>5.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e„n`vqZb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e¨eüZ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BZ¨vw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`| </a:t>
            </a:r>
          </a:p>
        </p:txBody>
      </p:sp>
      <p:pic>
        <p:nvPicPr>
          <p:cNvPr id="3074" name="Picture 2" descr="C:\Users\success\Desktop\New folder (2)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6" y="3177064"/>
            <a:ext cx="73152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-52755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7010400" y="-2918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439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I c`¯’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+mj-lt"/>
                <a:cs typeface="SutonnyAMJ" pitchFamily="2" charset="0"/>
              </a:rPr>
              <a:t> Advantages of Line and Staff Organization </a:t>
            </a:r>
            <a:endParaRPr lang="bn-IN" sz="3600" dirty="0" smtClean="0">
              <a:latin typeface="+mj-lt"/>
              <a:cs typeface="SutonnyAMJ" pitchFamily="2" charset="0"/>
            </a:endParaRPr>
          </a:p>
          <a:p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I c`¯’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yÕai‡bi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mgv‡ek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N‡U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c`¯’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myweavmg~n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: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1.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দ্বৈ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AR©b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Achieving double advantage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Dfq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myweavmg~n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`~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ixKi‡Y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mnvqZv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-52756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934200" y="108833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056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fvimvg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Avbqb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400" dirty="0">
                <a:latin typeface="+mj-lt"/>
                <a:cs typeface="SutonnyAMJ" pitchFamily="2" charset="0"/>
              </a:rPr>
              <a:t>Providing balance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Kg©©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x‡`i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mycvwik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gvZv‡eK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weavq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©‡¶‡Î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fvimvg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Avbqb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wb‡R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‡`i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Lqvj-LywkgZ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ev¯Íevqb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weavq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mKj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Kv‡R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+mj-lt"/>
                <a:cs typeface="SutonnyAMJ" pitchFamily="2" charset="0"/>
              </a:rPr>
              <a:t>Check and balance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3.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Kvh©fvi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jvNe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400" dirty="0">
                <a:latin typeface="+mj-lt"/>
                <a:cs typeface="SutonnyAMJ" pitchFamily="2" charset="0"/>
              </a:rPr>
              <a:t>Decreasing work load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Kg©xMY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cÖYqbmn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Ab¨vb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Kv‡R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Kg©KZ©vMY‡K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mnvqZv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†`b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wbe©vnxi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Kvh©fvi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jvNe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wZwb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cÖkvmwbK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Kv‡R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AwaK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gb‡hvM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w`‡Z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4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. `ª“Z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400" dirty="0" err="1">
                <a:latin typeface="+mj-lt"/>
                <a:cs typeface="SutonnyAMJ" pitchFamily="2" charset="0"/>
              </a:rPr>
              <a:t>Promt</a:t>
            </a:r>
            <a:r>
              <a:rPr lang="en-US" sz="2400" dirty="0">
                <a:latin typeface="+mj-lt"/>
                <a:cs typeface="SutonnyAMJ" pitchFamily="2" charset="0"/>
              </a:rPr>
              <a:t> decision making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Zvc~Y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civg‡k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Kg©KZv©MY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`ª‚Z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mwVK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j¶¨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©‡b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mnvqK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2" y="22860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4008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712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143000"/>
            <a:ext cx="77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5.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3200" dirty="0">
                <a:latin typeface="+mj-lt"/>
                <a:cs typeface="SutonnyAMJ" pitchFamily="2" charset="0"/>
              </a:rPr>
              <a:t>Increasing </a:t>
            </a:r>
            <a:r>
              <a:rPr lang="en-US" sz="3200" dirty="0" err="1">
                <a:latin typeface="+mj-lt"/>
                <a:cs typeface="SutonnyAMJ" pitchFamily="2" charset="0"/>
              </a:rPr>
              <a:t>effIciency</a:t>
            </a:r>
            <a:r>
              <a:rPr lang="en-US" sz="3200" dirty="0">
                <a:latin typeface="+mj-lt"/>
                <a:cs typeface="SutonnyAMJ" pitchFamily="2" charset="0"/>
              </a:rPr>
              <a:t> of employee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cÖYqb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ev¯Ívevq‡b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vKvi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kªwgK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6. †¯^”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QvPvwiZv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n«vm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Decreasing autocracy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e¨env‡ii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†¯^‛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QPvwiZv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n«vm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mn‡hvwMZvq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weavq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wb‡Ri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gZvgZ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Ici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GKPvwUqv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Pvwc‡q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w`‡Z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endParaRPr lang="bn-IN" sz="3200" dirty="0" smtClean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" y="186417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5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7.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ms‡KvPb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Decreasing expenses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Kg©`¶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mywPwšÍZ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Drcv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`‡bi &amp;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DcKiYvw`i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Kvg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Øviv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AcPq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nªvm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wgZe¨wqZv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AR©b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ms‡KvP‡bi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mnvqK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 8.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¶‡Yi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my‡hvM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Facilities of training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AwfÁZv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Áv‡bi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cÖfv‡e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†¶‡Î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cvi`kx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I‡Vb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†_‡K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bvbvwea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mgm¨v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mgvav‡b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¶‡Yi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my‡hvM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N‡U|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279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79803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9.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bgbxqZv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wbwðZKiY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Ensuring flexibility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Kg©©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x‡`i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Dc‡`k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Kvh©vw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cwiPvjbv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`¶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cÖvwßi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ev¯Íe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Ávb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AR©b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©‡¶‡Î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cwieZ©b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¯‥vi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mvab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10.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mgš^q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mvab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Co-</a:t>
            </a:r>
            <a:r>
              <a:rPr lang="en-US" sz="3200" dirty="0" err="1">
                <a:latin typeface="+mj-lt"/>
                <a:cs typeface="SutonnyAMJ" pitchFamily="2" charset="0"/>
              </a:rPr>
              <a:t>ordinating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DcwefvM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I e¨w³i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mgš^q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mvab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wbwðZ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mnRZi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†h me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Kvh©fvi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AwaK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mme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c`¯’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Kg©xmsMV‡bi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¸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iæZ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AwaK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314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09111"/>
            <a:ext cx="762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c`¯’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mxgve×Zv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+mj-lt"/>
                <a:cs typeface="SutonnyAMJ" pitchFamily="2" charset="0"/>
              </a:rPr>
              <a:t>Limitations of Line and Staff Organization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c`¯’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e¨vcK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cÖ`vb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Ki‡jI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cÖ‡qv‡M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wKQz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wKQz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AmyweavI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j¶¨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c`¯’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mxgve×Zv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1.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MÖn‡Y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¤^ (</a:t>
            </a:r>
            <a:r>
              <a:rPr lang="en-US" sz="3200" dirty="0">
                <a:latin typeface="+mj-lt"/>
                <a:cs typeface="SutonnyAMJ" pitchFamily="2" charset="0"/>
              </a:rPr>
              <a:t>Delay in decision making)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gZvgZ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MÖn‡Yi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h‡Kvb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gZvgZ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MÖn‡Y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h‡_ó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mg‡qi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cÖ‡qvRb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weavq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`ª‚Z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2756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12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927" y="762000"/>
            <a:ext cx="7924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AwaK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More expenses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cQ‡b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my‡hvM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DcKiY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mieiv‡n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LiP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3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we‡iva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Making conflict)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we‡kl‡Ái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Abxnv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cÖKvk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Z`ycwi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we‡kl‡Ái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KZ©„Z¡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cv_©K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d‡ij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Df‡qi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Ø›Ø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we‡iv‡ai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m„wlU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Ici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bwZevPK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cÖfve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 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4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AwZwbf©ikxjZv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More dependency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KLbI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KLbI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Kvh©vewj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cwiPvjbvq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we‡kl‡Ái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Ici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AZ¨vwaK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wbf©ikxj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Ici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wbf©ikxjZv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mdjZv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e¨_©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56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108833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418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8001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5.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nZvkv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3200" dirty="0" err="1">
                <a:latin typeface="+mj-lt"/>
                <a:cs typeface="SutonnyAMJ" pitchFamily="2" charset="0"/>
              </a:rPr>
              <a:t>Iicreasing</a:t>
            </a:r>
            <a:r>
              <a:rPr lang="en-US" sz="3200" dirty="0">
                <a:latin typeface="+mj-lt"/>
                <a:cs typeface="SutonnyAMJ" pitchFamily="2" charset="0"/>
              </a:rPr>
              <a:t> </a:t>
            </a:r>
            <a:r>
              <a:rPr lang="en-US" sz="3200" dirty="0" err="1">
                <a:latin typeface="+mj-lt"/>
                <a:cs typeface="SutonnyAMJ" pitchFamily="2" charset="0"/>
              </a:rPr>
              <a:t>frustation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KZ…©Z¡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vKvi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Kvi‡Y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MÖn‡Y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Abxnv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cÖKvk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Kg©©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x‡`i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nvZvkvi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Kg©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DÏxcbv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nvwi‡q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6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my¯úó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¡ I KZ…©‡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+mj-lt"/>
                <a:cs typeface="SutonnyAMJ" pitchFamily="2" charset="0"/>
              </a:rPr>
              <a:t>(Lack of determination of expert’s responsibility and authority)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KZ…©Z¡ I 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mywbw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`©ó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•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cÖ‡qvR‡b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cwiPvjbvq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bvbvwea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RwUjZvi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-52755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324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 7.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cªwZ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AeÁv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 err="1">
                <a:latin typeface="+mj-lt"/>
                <a:cs typeface="SutonnyAMJ" pitchFamily="2" charset="0"/>
              </a:rPr>
              <a:t>Dishonoured</a:t>
            </a:r>
            <a:r>
              <a:rPr lang="en-US" sz="3200" dirty="0">
                <a:latin typeface="+mj-lt"/>
                <a:cs typeface="SutonnyAMJ" pitchFamily="2" charset="0"/>
              </a:rPr>
              <a:t> to expert)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mKj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KZ©„‡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AwaKvix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weavq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†¯^‛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QvPvwi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AeÁvi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Pv‡L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†`‡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Lb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KejgvÎ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mycvwik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cÖ`vb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Dc‡`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óv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Zgb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iæZ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w`‡Z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Abxnv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cÖKvk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 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  <a:p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mxgve×Zv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Kvh©KvwiZv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n«vm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Gme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mgm¨v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mgvav‡bi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G‡K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Dc‡hvMx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M‡o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m¤¢e|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89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8056" y="320771"/>
            <a:ext cx="7467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e¨emvq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msMVb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I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¯’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vcbv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২য় 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cÎ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utonnyMJ" pitchFamily="2" charset="0"/>
            </a:endParaRPr>
          </a:p>
          <a:p>
            <a:pPr algn="ctr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[৪র্থ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</a:rPr>
              <a:t>Aa¨vq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</a:rPr>
              <a:t>]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00"/>
            <a:ext cx="1219200" cy="103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8419" y="1846263"/>
            <a:ext cx="1139274" cy="50167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2469862"/>
            <a:ext cx="5594350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875351"/>
            <a:ext cx="2707756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     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msMwVZKiY</a:t>
            </a:r>
            <a:r>
              <a:rPr lang="en-US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  </a:t>
            </a:r>
            <a:r>
              <a:rPr lang="en-US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           </a:t>
            </a:r>
            <a:r>
              <a:rPr lang="en-US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ORGANIZING  </a:t>
            </a:r>
            <a:endParaRPr lang="en-US" sz="2400" kern="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9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6705600"/>
          </a:xfrm>
        </p:spPr>
        <p:txBody>
          <a:bodyPr/>
          <a:lstStyle/>
          <a:p>
            <a:pPr marL="0" indent="0">
              <a:buNone/>
            </a:pPr>
            <a:r>
              <a:rPr lang="bn-IN" sz="2800" b="1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             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Kvh©wfwËK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msMVb</a:t>
            </a:r>
            <a:endParaRPr lang="en-US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b="1" i="1" dirty="0" smtClean="0"/>
              <a:t>                   (</a:t>
            </a:r>
            <a:r>
              <a:rPr lang="en-US" sz="2800" b="1" i="1" dirty="0"/>
              <a:t>Functional organization</a:t>
            </a:r>
            <a:r>
              <a:rPr lang="en-US" sz="2800" b="1" i="1" dirty="0" smtClean="0"/>
              <a:t>)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kªYx‡Z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wef³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wefvM‡K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we‡klÁ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Kg©KZ©vi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b¨¯Í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Kvh©wfwËK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1980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Gd.Wwe­D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UBji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Kvh©wfwËK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Kvh©wfwËK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cÖe³v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16877"/>
            <a:ext cx="990600" cy="8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success\Desktop\New folder (2)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54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083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7169" y="18288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AMJ" pitchFamily="2" charset="0"/>
                <a:cs typeface="SutonnyAMJ" pitchFamily="2" charset="0"/>
              </a:rPr>
              <a:t>msÁv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†h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1.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Abyhvqx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;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GLv‡b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cÖ‡Z¨K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wefv‡M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KZ©„Z¡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Ac©Y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;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3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cÖ‡Z¨K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`©ó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AR©‡b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m¶g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;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4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Kg©xMY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Revew`wn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;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5. GKB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wefv‡M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GKvwaK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vK‡Z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;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BZ¨vw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myôz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m¤ú~Y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j‡¶¨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634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777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  </a:t>
            </a:r>
            <a:r>
              <a:rPr lang="en-US" sz="3600" dirty="0">
                <a:latin typeface="+mj-lt"/>
                <a:cs typeface="SutonnyAMJ" pitchFamily="2" charset="0"/>
              </a:rPr>
              <a:t>Advantages of Functional </a:t>
            </a:r>
            <a:r>
              <a:rPr lang="en-US" sz="3600" dirty="0" smtClean="0">
                <a:latin typeface="+mj-lt"/>
                <a:cs typeface="SutonnyAMJ" pitchFamily="2" charset="0"/>
              </a:rPr>
              <a:t>Organization</a:t>
            </a:r>
            <a:endParaRPr lang="bn-IN" sz="3600" dirty="0" smtClean="0">
              <a:latin typeface="+mj-lt"/>
              <a:cs typeface="SutonnyAMJ" pitchFamily="2" charset="0"/>
            </a:endParaRPr>
          </a:p>
          <a:p>
            <a:r>
              <a:rPr lang="en-US" sz="3600" dirty="0" smtClean="0">
                <a:latin typeface="+mj-lt"/>
                <a:cs typeface="SutonnyAMJ" pitchFamily="2" charset="0"/>
              </a:rPr>
              <a:t> </a:t>
            </a:r>
            <a:r>
              <a:rPr lang="en-US" sz="3600" dirty="0" err="1" smtClean="0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…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wZi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my›`i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gvbm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¤§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Zfv‡e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m¤úv`b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j‡¶¨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cs typeface="SutonnyAMJ" pitchFamily="2" charset="0"/>
              </a:rPr>
              <a:t>F.W</a:t>
            </a:r>
            <a:r>
              <a:rPr lang="en-US" sz="3600" dirty="0">
                <a:cs typeface="SutonnyAMJ" pitchFamily="2" charset="0"/>
              </a:rPr>
              <a:t>. Taylor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mij‣iwLK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I Dc‡`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óv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Amyweav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`~i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cÖ‡qv‡Mi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mycvwik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K‡i‡Qb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msMV‡bi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KwZcq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en-US" sz="36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320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7696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1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we‡klvqY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Specialization facilities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ZË¡veav‡b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cÖ‡Z¨KwU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Q‡o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qvq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we‡klvqb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we‡klvqY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gybvdv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  <a:p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2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k„„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Ljv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Establishing order)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wbe©vnxi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f‚wgKv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cvjb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mwVKfv‡e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wefvMxq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KZ©„Z¡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m¶g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k„“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Ljv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cÖwZwôZ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„“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Lj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mdjZv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4312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61333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554" y="1295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traiMJ" pitchFamily="2" charset="0"/>
                <a:cs typeface="AtraiMJ" pitchFamily="2" charset="0"/>
              </a:rPr>
              <a:t>3.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Revew`wnZv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AR©b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>
                <a:latin typeface="+mj-lt"/>
                <a:cs typeface="AtraiMJ" pitchFamily="2" charset="0"/>
              </a:rPr>
              <a:t>(Achieving </a:t>
            </a:r>
            <a:r>
              <a:rPr lang="en-US" sz="3200" dirty="0" err="1">
                <a:latin typeface="+mj-lt"/>
                <a:cs typeface="AtraiMJ" pitchFamily="2" charset="0"/>
              </a:rPr>
              <a:t>accountibility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) :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Kvh©wfwËK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msMVb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KvVv‡gv‡Z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Aat¯Íb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Kg©xiv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EaŸ©Zb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Kg©x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‡`i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Revew`wn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Ki‡Z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AvšÍwiKfv‡e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eva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¨ _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v‡K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|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Revewnw`Zv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 ¯^‛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Qj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I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mdjZv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wbwðZ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K‡i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|</a:t>
            </a:r>
            <a:endParaRPr lang="bn-IN" sz="3200" dirty="0" smtClean="0">
              <a:latin typeface="AtraiMJ" pitchFamily="2" charset="0"/>
              <a:cs typeface="AtraiMJ" pitchFamily="2" charset="0"/>
            </a:endParaRPr>
          </a:p>
          <a:p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</a:p>
          <a:p>
            <a:r>
              <a:rPr lang="en-US" sz="3200" dirty="0" smtClean="0">
                <a:latin typeface="AtraiMJ" pitchFamily="2" charset="0"/>
                <a:cs typeface="AtraiMJ" pitchFamily="2" charset="0"/>
              </a:rPr>
              <a:t>4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.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gvbm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¤§Z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Kvh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© (</a:t>
            </a:r>
            <a:r>
              <a:rPr lang="en-US" sz="3200" dirty="0">
                <a:latin typeface="+mj-lt"/>
                <a:cs typeface="AtraiMJ" pitchFamily="2" charset="0"/>
              </a:rPr>
              <a:t>Standard activity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) :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we‡klÁ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wbe©vnxi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Aax‡b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m¤úvw`Z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Kvh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©µg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gvbm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¤§Z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nq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||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gvbm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¤§Z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Dcv‡q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Kvh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©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m¤úv`b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wbwðZ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Kiv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M‡j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mybv‡gi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mv‡_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cÖwZôvb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cwiPvjbv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m¤¢e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nq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| </a:t>
            </a:r>
            <a:endParaRPr lang="bn-IN" sz="3200" dirty="0" smtClean="0">
              <a:latin typeface="AtraiMJ" pitchFamily="2" charset="0"/>
              <a:cs typeface="Atrai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38817"/>
            <a:ext cx="11430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605954" y="500406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011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traiMJ" pitchFamily="2" charset="0"/>
                <a:cs typeface="AtraiMJ" pitchFamily="2" charset="0"/>
              </a:rPr>
              <a:t>5.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mgb¦qmvab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(</a:t>
            </a:r>
            <a:r>
              <a:rPr lang="en-US" sz="3200" dirty="0">
                <a:cs typeface="AtraiMJ" pitchFamily="2" charset="0"/>
              </a:rPr>
              <a:t>Co-ordination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) :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cÖwZôv‡bi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mgMÖ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KvR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I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wefvM-Dcwefv‡M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we‡klÁZvi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Quvqv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_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vKvq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mgb¦q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AR©b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m¤¢e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nq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|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Kvh©wfwËK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msMVb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KvVv‡gv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cÖwZôv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Kiv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M‡j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me©vwaK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mgš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^‡qi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gva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¨‡g j¶¨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vR©Y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mnR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Kiv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hvq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| </a:t>
            </a:r>
            <a:endParaRPr lang="bn-IN" sz="3200" dirty="0">
              <a:latin typeface="AtraiMJ" pitchFamily="2" charset="0"/>
              <a:cs typeface="AtraiMJ" pitchFamily="2" charset="0"/>
            </a:endParaRPr>
          </a:p>
          <a:p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endParaRPr lang="en-US" sz="3200" dirty="0" smtClean="0">
              <a:latin typeface="AtraiMJ" pitchFamily="2" charset="0"/>
              <a:cs typeface="AtraiMJ" pitchFamily="2" charset="0"/>
            </a:endParaRPr>
          </a:p>
          <a:p>
            <a:r>
              <a:rPr lang="en-US" sz="3200" dirty="0" smtClean="0">
                <a:latin typeface="AtraiMJ" pitchFamily="2" charset="0"/>
                <a:cs typeface="AtraiMJ" pitchFamily="2" charset="0"/>
              </a:rPr>
              <a:t>6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.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wgZe¨wqZv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AR©b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(</a:t>
            </a:r>
            <a:r>
              <a:rPr lang="en-US" sz="3200" dirty="0">
                <a:cs typeface="AtraiMJ" pitchFamily="2" charset="0"/>
              </a:rPr>
              <a:t>Achieving economy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) :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AwaK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`¶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I k„“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Ljvi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mv‡_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Kvh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©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m¤úv`b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Kivi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d‡j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AcPq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iva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cvq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Ges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wgZe¨wqZv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AR©b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Kiv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m¤¢e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nq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|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Kvh©wfwËK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msMVb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`¶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I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Drcv`bkxjZv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e„w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×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cvq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e‡j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wgZe¨vwqZv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AwR©Z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>
                <a:latin typeface="AtraiMJ" pitchFamily="2" charset="0"/>
                <a:cs typeface="AtraiMJ" pitchFamily="2" charset="0"/>
              </a:rPr>
              <a:t>nq</a:t>
            </a:r>
            <a:r>
              <a:rPr lang="en-US" sz="3200" dirty="0">
                <a:latin typeface="AtraiMJ" pitchFamily="2" charset="0"/>
                <a:cs typeface="Atrai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17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90130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990600"/>
            <a:ext cx="77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7.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cÖwk¶Y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Training facilities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ZË¡veav‡b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mvaviY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cÖwk¶Y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jv‡f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m¶g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cÖwk¶b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`¶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Drcv`bkxjZv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×‡Z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mnvqZv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8.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MYZš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¿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Establishing democracy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e„n`vqZb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AwaK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KZ©„K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mvaviYZ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MYZvwš¿K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ixwZbxwZ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Abym„Z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†h,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Kvh©wfwËK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KvVv‡gvi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AvaywbK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e„n`vqZb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cÖ‡qv‡Mi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mn‡R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j¶¨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AwR©Z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 </a:t>
            </a:r>
          </a:p>
          <a:p>
            <a:endParaRPr lang="en-US" sz="3200" dirty="0"/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17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996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7521"/>
            <a:ext cx="8077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KwgwUi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  </a:t>
            </a:r>
            <a:endParaRPr lang="en-US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Arial Black" pitchFamily="34" charset="0"/>
                <a:cs typeface="SutonnyAMJ" pitchFamily="2" charset="0"/>
              </a:rPr>
              <a:t>                   Concept </a:t>
            </a:r>
            <a:r>
              <a:rPr lang="en-US" sz="2400" dirty="0">
                <a:latin typeface="Arial Black" pitchFamily="34" charset="0"/>
                <a:cs typeface="SutonnyAMJ" pitchFamily="2" charset="0"/>
              </a:rPr>
              <a:t>of Committee </a:t>
            </a:r>
            <a:endParaRPr lang="bn-IN" sz="2400" dirty="0" smtClean="0">
              <a:latin typeface="Arial Black" pitchFamily="34" charset="0"/>
              <a:cs typeface="SutonnyAMJ" pitchFamily="2" charset="0"/>
            </a:endParaRPr>
          </a:p>
          <a:p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j¶¨ AR©‡b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m¤úv`b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`‡b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Avevi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GK‡Ki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P‡q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dirty="0" smtClean="0">
                <a:latin typeface="SutonnyAMJ" pitchFamily="2" charset="0"/>
                <a:cs typeface="SutonnyAMJ" pitchFamily="2" charset="0"/>
              </a:rPr>
              <a:t>যৌথ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․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AwaK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GK`j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jvK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cvj‡bi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mvaviYZ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Riæix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cwiw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gvKv‡ejvi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nq|mvaviYZ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Riæix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cwiw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gvKv‡ejvi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34290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m¤ú‡K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†h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†m¸‡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1.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GKvwaK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e¨w³i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mgwó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;</a:t>
            </a:r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2. 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wba©vwiZ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AR©‡bi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MwVZ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; </a:t>
            </a:r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pPr marL="457200" indent="-457200">
              <a:buAutoNum type="arabicPeriod" startAt="3"/>
            </a:pP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wba©vwiZ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AR©‡bi ci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KwgwUi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Kvh©KvwiZv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; </a:t>
            </a:r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pPr marL="457200" indent="-457200">
              <a:buAutoNum type="arabicPeriod" startAt="3"/>
            </a:pP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m`m¨MY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mggh©v`v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AwaKvi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fvM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;</a:t>
            </a:r>
            <a:endParaRPr lang="bn-IN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5. 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cÖ‡qvR‡b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KZ©„K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wbe©vwPZ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g‡bvbxZ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;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BZ¨vw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`|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cÖ‡qvR‡b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GKvwaK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e¨w³i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¦‡q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MwVZ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Z‡e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AvRKvj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wba©vwiZ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AR©‡b GK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m`m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wewkó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KwgwUi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Aw¯ÍZ¡I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j¶¨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hvq</a:t>
            </a:r>
            <a:endParaRPr lang="en-US" sz="2400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17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169" y="-990600"/>
            <a:ext cx="80010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SutonnyAMJ" pitchFamily="2" charset="0"/>
                <a:cs typeface="SutonnyAMJ" pitchFamily="2" charset="0"/>
              </a:rPr>
              <a:t>                  </a:t>
            </a:r>
          </a:p>
          <a:p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smtClean="0">
                <a:latin typeface="SutonnyAMJ" pitchFamily="2" charset="0"/>
                <a:cs typeface="SutonnyAMJ" pitchFamily="2" charset="0"/>
              </a:rPr>
              <a:t>                </a:t>
            </a:r>
          </a:p>
          <a:p>
            <a:r>
              <a:rPr lang="en-US" sz="4400" dirty="0" smtClean="0">
                <a:latin typeface="SutonnyAMJ" pitchFamily="2" charset="0"/>
                <a:cs typeface="SutonnyAMJ" pitchFamily="2" charset="0"/>
              </a:rPr>
              <a:t>                  </a:t>
            </a:r>
            <a:r>
              <a:rPr lang="en-US" sz="3600" dirty="0" err="1" smtClean="0">
                <a:latin typeface="SutonnyAMJ" pitchFamily="2" charset="0"/>
                <a:cs typeface="SutonnyAMJ" pitchFamily="2" charset="0"/>
              </a:rPr>
              <a:t>KwgwUi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endParaRPr lang="en-US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+mj-lt"/>
                <a:cs typeface="SutonnyAMJ" pitchFamily="2" charset="0"/>
              </a:rPr>
              <a:t>                         Advantages </a:t>
            </a:r>
            <a:r>
              <a:rPr lang="en-US" sz="2800" dirty="0">
                <a:latin typeface="+mj-lt"/>
                <a:cs typeface="SutonnyAMJ" pitchFamily="2" charset="0"/>
              </a:rPr>
              <a:t>of Committee  </a:t>
            </a:r>
            <a:endParaRPr lang="en-US" sz="2800" dirty="0" smtClean="0">
              <a:latin typeface="+mj-lt"/>
              <a:cs typeface="SutonnyAMJ" pitchFamily="2" charset="0"/>
            </a:endParaRP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wKQy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Z_¨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wfwËK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nIqv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GgZve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GKKfv‡e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GKvwaK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e¨w³i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¦‡q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†`b|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e¨vcK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M‡elYvi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ci †m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wel‡q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†¶‡Î †h me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1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bn-IN" sz="2000" dirty="0" smtClean="0">
                <a:latin typeface="SutonnyAMJ" pitchFamily="2" charset="0"/>
                <a:cs typeface="SutonnyAMJ" pitchFamily="2" charset="0"/>
              </a:rPr>
              <a:t>যৌ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Joint decision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welq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hLv‡b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K‡qKR‡bi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wgwjZ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AwaKZi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†h․_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dj`vqK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KwgwUB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DËg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2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mn‡hvwMZv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2800" dirty="0">
                <a:latin typeface="+mj-lt"/>
                <a:cs typeface="SutonnyAMJ" pitchFamily="2" charset="0"/>
              </a:rPr>
              <a:t>Increasing co-operation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me©¯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Í‡ii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mv‡_ m™¢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Kvh©m¤úv`b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mn‡hvwMZv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842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527" y="1371600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3.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mgb¦q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3600" dirty="0">
                <a:latin typeface="+mj-lt"/>
                <a:cs typeface="SutonnyAMJ" pitchFamily="2" charset="0"/>
              </a:rPr>
              <a:t>Increasing coordination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DcwefvM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e¨vcK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¯’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vc‡bi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mgb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¦‡qi c_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4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. †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Dbœqb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600" dirty="0">
                <a:cs typeface="SutonnyAMJ" pitchFamily="2" charset="0"/>
              </a:rPr>
              <a:t>Development of communication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fZ‡i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DcwefvM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evB‡i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c¶mg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~‡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¯’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vc‡b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iæZ¡c~Y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f‚wgKv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cvjb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848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559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90800" y="311150"/>
            <a:ext cx="5451475" cy="1609725"/>
            <a:chOff x="2428875" y="838200"/>
            <a:chExt cx="4286250" cy="1609725"/>
          </a:xfrm>
        </p:grpSpPr>
        <p:pic>
          <p:nvPicPr>
            <p:cNvPr id="40969" name="Picture 2" descr="C:\Users\User\Documents\Removable Disk\p.bra\128614-big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838200"/>
              <a:ext cx="428625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TextBox 3"/>
            <p:cNvSpPr txBox="1">
              <a:spLocks noChangeArrowheads="1"/>
            </p:cNvSpPr>
            <p:nvPr/>
          </p:nvSpPr>
          <p:spPr bwMode="auto">
            <a:xfrm>
              <a:off x="2809569" y="1133474"/>
              <a:ext cx="3367590" cy="101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bn-IN" sz="4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6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608013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30288" y="1644074"/>
            <a:ext cx="7504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Aa¨vq</a:t>
            </a:r>
            <a:r>
              <a:rPr lang="en-US" sz="5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†</a:t>
            </a:r>
            <a:r>
              <a:rPr lang="en-US" sz="5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k‡l</a:t>
            </a:r>
            <a:r>
              <a:rPr lang="bn-IN" sz="5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6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শিক্ষার্থীরা-</a:t>
            </a:r>
            <a:endParaRPr lang="en-US" sz="5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73177"/>
            <a:ext cx="7676448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bn-IN" sz="2400" dirty="0" smtClean="0">
              <a:solidFill>
                <a:prstClr val="black"/>
              </a:solidFill>
              <a:latin typeface="ArhialkhanMJ" pitchFamily="2" charset="0"/>
              <a:cs typeface="Arhialkhan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msMwVZKiY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I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msMV‡bi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aviYv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e¨Ki‡Z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cvi‡e</a:t>
            </a:r>
            <a:endParaRPr lang="en-US" sz="2400" dirty="0">
              <a:solidFill>
                <a:prstClr val="black"/>
              </a:solidFill>
              <a:latin typeface="ArhialkhanMJ" pitchFamily="2" charset="0"/>
              <a:cs typeface="ArhialkhanMJ" pitchFamily="2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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Av`k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©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msMV‡bi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•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ewkó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¨¸‡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jv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e¨vL¨v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Ki‡Z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msMwVZKiY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I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msMV‡bi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¸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iæZ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¡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we‡k­lY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Ki‡Z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DËg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msMV‡bi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bxwZgvjv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eY©bv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Ki‡Z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    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msMVb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KvVv‡gvi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aviYv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e¨vL¨v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Ki‡Z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cvi‡e</a:t>
            </a:r>
            <a:endParaRPr lang="en-US" sz="2400" dirty="0">
              <a:solidFill>
                <a:prstClr val="black"/>
              </a:solidFill>
              <a:latin typeface="ArhialkhanMJ" pitchFamily="2" charset="0"/>
              <a:cs typeface="ArhialkhanMJ" pitchFamily="2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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wewfbœ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cÖKvi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msMVb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KvVv‡gvi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aviYv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e¨vL¨v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Ki‡Z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mij‣iwLK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msMVb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mij‣iwLK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I c`¯’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Kg©x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msMVb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Kvh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©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wfwËK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msMVb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KwgwU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I †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gwU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ª·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msMV‡bi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</a:p>
          <a:p>
            <a:pPr>
              <a:defRPr/>
            </a:pP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aviYv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, •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ewkó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¨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Ges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myweav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I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mxgve×Zv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e¨vL¨v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Ki‡Z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msMVb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KvVv‡gv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cÖYq‡bi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we‡eP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¨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welq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¸‡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jv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e¨vL¨v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Ki‡Z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sz="2400" dirty="0">
                <a:solidFill>
                  <a:prstClr val="black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ArhialkhanMJ" pitchFamily="2" charset="0"/>
              </a:rPr>
              <a:t>                          </a:t>
            </a:r>
          </a:p>
          <a:p>
            <a:pPr algn="ctr">
              <a:defRPr/>
            </a:pPr>
            <a:r>
              <a:rPr lang="bn-IN" sz="2400" dirty="0">
                <a:solidFill>
                  <a:prstClr val="black"/>
                </a:solidFill>
                <a:latin typeface="ArhialkhanMJ" pitchFamily="2" charset="0"/>
              </a:rPr>
              <a:t>                     </a:t>
            </a:r>
            <a:r>
              <a:rPr lang="bn-IN" sz="2400" dirty="0">
                <a:solidFill>
                  <a:prstClr val="black"/>
                </a:solidFill>
              </a:rPr>
              <a:t>    </a:t>
            </a:r>
          </a:p>
          <a:p>
            <a:pPr algn="ctr">
              <a:defRPr/>
            </a:pPr>
            <a:r>
              <a:rPr lang="bn-IN" sz="2400" dirty="0">
                <a:solidFill>
                  <a:prstClr val="black"/>
                </a:solidFill>
                <a:sym typeface="Wingdings 2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6971" y="1949958"/>
            <a:ext cx="206218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</a:rPr>
              <a:t>মোট  </a:t>
            </a:r>
            <a:r>
              <a:rPr lang="bn-IN" sz="2800" dirty="0" smtClean="0">
                <a:solidFill>
                  <a:prstClr val="black"/>
                </a:solidFill>
              </a:rPr>
              <a:t>৮দিন</a:t>
            </a:r>
            <a:endParaRPr lang="en-US" sz="2800" dirty="0"/>
          </a:p>
        </p:txBody>
      </p:sp>
      <p:pic>
        <p:nvPicPr>
          <p:cNvPr id="1026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71" y="2473176"/>
            <a:ext cx="2664630" cy="43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723" y="1371600"/>
            <a:ext cx="7696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AMJ" pitchFamily="2" charset="0"/>
                <a:cs typeface="SutonnyAMJ" pitchFamily="2" charset="0"/>
              </a:rPr>
              <a:t>5.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cÖwZwbwaZ¡KiY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 err="1">
                <a:cs typeface="SutonnyAMJ" pitchFamily="2" charset="0"/>
              </a:rPr>
              <a:t>Representaion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c‡¶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¯^v_©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mswk­ó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Ab¨vb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¨ me c‡¶i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†¶‡Î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cÖwZwbwaZ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</a:t>
            </a:r>
            <a:endParaRPr lang="bn-IN" sz="4000" dirty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endParaRPr lang="bn-IN" sz="4000" dirty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>
                <a:latin typeface="SutonnyAMJ" pitchFamily="2" charset="0"/>
                <a:cs typeface="SutonnyAMJ" pitchFamily="2" charset="0"/>
              </a:rPr>
              <a:t>6.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MYZš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¿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>
                <a:cs typeface="SutonnyAMJ" pitchFamily="2" charset="0"/>
              </a:rPr>
              <a:t>Establishment of </a:t>
            </a:r>
            <a:r>
              <a:rPr lang="en-US" sz="4000" dirty="0" err="1">
                <a:cs typeface="SutonnyAMJ" pitchFamily="2" charset="0"/>
              </a:rPr>
              <a:t>democracry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KwgwUi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©µ‡g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me©`v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MYZš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¿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Abym„Z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e¨env‡ii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MYZš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¿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endParaRPr lang="bn-IN" sz="40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04229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92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7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gZvi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›`ª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xKiY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Decentralization of authority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wm×všÍ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MÖn‡Yi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KwZcq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Q‡o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†`q|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cÖkvm‡b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›`ª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xKiY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N‡U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8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Kvh©fvi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n«vm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Reducing workload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MwVZ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KwgwUi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Ici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wbe©vnxi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wKQy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Ask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Q‡o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†`qv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fvi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A‡bKvs‡k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n«vm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j¶¨ `¶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Kvh©Kifv‡e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AR©‡b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iæZ¡c~Y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f‚wgKv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cvjb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A‡c¶vK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…Z ¯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úk©KvZi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¸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iæZ¡c~Y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AR©‡b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KwgwU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 </a:t>
            </a:r>
          </a:p>
          <a:p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22860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767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620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b="1" i="1" u="sng" dirty="0" smtClean="0">
                <a:latin typeface="SutonnyMJ" pitchFamily="2" charset="0"/>
                <a:cs typeface="SutonnyMJ" pitchFamily="2" charset="0"/>
              </a:rPr>
              <a:t>ª</a:t>
            </a:r>
            <a:r>
              <a:rPr lang="en-US" sz="2400" b="1" i="1" u="sng" dirty="0">
                <a:latin typeface="SutonnyMJ" pitchFamily="2" charset="0"/>
                <a:cs typeface="SutonnyMJ" pitchFamily="2" charset="0"/>
              </a:rPr>
              <a:t>· </a:t>
            </a:r>
            <a:r>
              <a:rPr lang="en-US" sz="2400" b="1" i="1" u="sng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2400" b="1" i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u="sng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400" b="1" i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u="sng" dirty="0">
                <a:latin typeface="+mj-lt"/>
                <a:cs typeface="SutonnyMJ" pitchFamily="2" charset="0"/>
              </a:rPr>
              <a:t>Concept of Matrix Organization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Kvh©wfwËK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cY¨wfwËK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cÖKíwfwËK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ª·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ª·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AZ¨vwaK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iæZ¡v‡ivc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e„n`vqZb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Drcv`bkxj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†¶‡Î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ª·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m‡e©vc‡hvMx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895600"/>
            <a:ext cx="6476999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"/>
            <a:ext cx="1143000" cy="10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02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ccess\Desktop\New folder (2)\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" y="181708"/>
            <a:ext cx="8305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uccess\Desktop\New folder (2)\7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2295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6" y="-52755"/>
            <a:ext cx="856336" cy="76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858000" y="81704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405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838200"/>
            <a:ext cx="7619999" cy="26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76199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858000" y="204796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04704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ccess\Desktop\New folder (2)\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447800"/>
            <a:ext cx="7162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265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3" name="AutoShape 4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4" name="AutoShape 6" descr="data:image/jpeg;base64,/9j/4AAQSkZJRgABAQAAAQABAAD/2wCEAAkGBxQSEhUUExQVFBQWEBQYFxQUFxUVFBUQFhgWGBUUGRQYHCggHBolHBQVITEjJikrLi4uGB80ODMsNyguLisBCgoKDg0OGxAQGy0kICQ0LCwsLCwuLCwsLCwsLCwtLCwsLCwsLCwsLCwsLCwsLCwsLCwsLCwsLCwsLCwsLCwsLP/AABEIAKgBLAMBEQACEQEDEQH/xAAcAAEAAQUBAQAAAAAAAAAAAAAABgIDBAUHAQj/xABHEAACAQIDAwYJCQYGAwEBAAABAgADEQQSIQUxUQYTQWFxkQcXIjJSgaGx0hQzY3JzssHR0yNCU5Kz8DRigpOi8STC4YMV/8QAGwEBAAIDAQEAAAAAAAAAAAAAAAEEAgMGBQf/xAA5EQACAQIEAgYJAwMFAQAAAAAAAQIDEQQSMVETIQUzQXGRoRQiMlJhgbHB8AbR4SM08RUkQmKicv/aAAwDAQACEQMRAD8A7HNp5ogFNRwoJJAABJJ0AA3knhBJA9r+ESzFcPTDAH5ypezdiCxt2n1TDMWI0PeNO3hMrjf8mHaG+OZJTeiJdKmu088Z1bjhu4/HJyz2I4dPfzHjNrccN7fjjLPYcOnv5jxm1uOG9vxxlnt5Dh09/MeM2txw3t+OMs9vIcOnv5jxm1uOG9vxxlnt5Dh09/MeM2txw3t+OMs9vIcOnv5jxm1uOG9vxxlnt5Dh09/MeM6txw3t/UjLPYcOnv5jxnVuOG7j+pGWew4dPfzHjOrccN7f1Iyz2HDp7+Y8Z1bjhvb+pGWew4dPfzHjOrccN7f1Iyz2HDp7+Y8Z1bjhvb+pGWew4dPfzHjOrccN7f1Iyz2HDp7+Y8Z1bjhvb+pGWew4dPfzHjOrccN7f1Iyz2HDp7+Y8Z1bjhvb+pGWew4dPfzHjOrccN7f1Iyz2HDp7+Y8Z1bjhvb+pGWew4dPfzHjOrccN7f1Iyz2HDp7+Y8Z1bjhvb+pGWew4dPfzHjOrccN3H44yz28hw6e/mZGG8I9feUouv8AlzD/AJZiPZMW2tTLgRejJxyd5QUsYhKXV18+m3nL19a9fukp3NE6bgbeSaxAEAQBAEAQBAEAQBAIf4TMayYdaam3O1LN1oouR35e6YyN9BXdzjO2cWb82DYW8q3Tfo7LSxh6atmZlWqO+VGplsrCAIAgCAIAgCAIAgCCRBAgCAIBfwOFNWrTpKQGqVERS1woZ2Ci5AJtcjoMN2VyUruxsH5N17BkC1FPO+UjaDmmZatw4UjLlJva1teMw4kTJ05Ix9obGr0DapTIJqMgtZszqbEADXsNtRuvJU09CHFrUwWUgkEEEGxB0IPAiZEHkEFZpMFDFWCkkBrHKSN4DbiYJKIAggyEL0WBsyEgGzAjMp3Gx3g8ZjKMZqzMoycXdE55HbSNPE0Ki7ndVYcUqEKQey9+0Cea1llYuStKB2uZlEQBAEAQBAEAQBAEAQCC+FT5uh9d/csxkWcP2nF9qfOv2j7ol6h1aNVX22Ys2msQBAEAQBAEAQBAEAQCo0yAGsbEkA9BK2zAdmYd8ApgCAIBdwlc03RxcFHVgVIDBlNwQSCAbgdBhq6sSnY2i7eIza1/KFj+2p7rVF0HMeTpVqjS3ntxmHDX5/kyzMt4za/OsGqc+zKTZjXTMLsW84Ub72JHC+loULafT+SHK+pitWpEkmnVJJuSaykk8SeZk2f5/kjkec5R/h1f95P0ZNnv+eI5FRr0rWyVrA6Dn1sD1DmYs/xAp5yj/Dq/7yfoxZ7/AJ4jkOco/wAOr/vJ+jFnv+eI5FrE1QxuM9gAPLfnDp/myjTqtCVgyVckvPw329P+oJ59brGXIdX8jvsFIQBAEAQBAEAQBAEAQCCeFX5uh9ep7lmMizh+04xtP51+0fdEvUOrRqq+2zFm01iAIAgCAIAgHhMkGXsjFpTrI9QB0BOZbI91Klb5X8kkXuAdLiYyTasiU0nzMuni8M9Eq6GnVNVSGpgGmoCVATqcwBZqRKDTySRbzZFpJ8ibxsX62KwGQKKdYsqn9orJTzuMlrhs9gx5zjlGWwOomKVS5N4A4/DFFRrmnSWsqAJauxepVem/OAhRYOgIIYeSfJ1jLK90M0SvDbSwqFS1OnUQVqTBObAYUlqIzqxOrEqrDWowOa1ukHGbJUoljZ21aYLZ6WHAygK3N3ZbE+aGDqWN97hjoLEa3lwl2XIUlfmazFsmdubLFL6F8obcL3C6b78Li2g3DNXtzMW1csgwQewBAEAQBAEAQBAJfyS8/DfbU/6onnVusZdh1fyO+wUhAEAQBAEAQBAEAQBAIJ4VfMofXqe5ZjIs4ftOMbT+dftH3RL1Dq0aqvtsxZtNYgCAIAgCAIBepYp1Fld1HBWYC/YDFkSVfL6v8Wp/O/5yLIXY+X1iQoqVSx3DnH/OaK9enRjeRawuEq4mWWHiV1NpOmhq1XbptUcKDwve5nmvGVZ80lFd12e5DovD0uU25PvsvLn5mM2163RUqDq5x/zmyGLmvaSfkaavRtKXstrz+pUm1ap31ao//R7e+XKWJpz5NWZ5tfAVaSundfD9i78vq/xan87/AJyzZbFG7Hy+r/Fq/wC4/wCcWQuyipi6jCzVHYcGdiO4mSkkCzBAgCAIAgCAIAgEv5Jefhvtqf8AUE86r1jLsOr+R32CkIAgCAIAgCAIAgCAIBBPCr5lD69T3LMZFnD9pxjanzr9o+6Jeo9WjVV9tmLNprEAQBAEAQBAEAQCrBtlp1Kn72ig8L/9junO4qbq1knpr4HZ4GmqGHdteS+b1MC8yMSa7G8HtTEYXncxpVSzFadRfJanplN963N+g6WmEqiTsCL4zZlSlTSo4sGeqh01WrSNmQ94PfwmdwpFFA6T2sNLNTTOYxsFCvJLv8eZXNxVEAQBAEAQBAEAQBAJfyS8/Dfb0/6gnnVesZdh1fyO+wUhAEAQBAEAQBAEAQBAIJ4VfMofXqe5ZjIs4ftOMbT+dftH3RL1Hq0aqvtsx6ZW/lkqn7zKodgOpSygn1ibe4wXNmRtbB8xXrUc2bmq9SnmtbNzbFc1rm17XtcyIu6TD5Oxd2LgBXqZCamYjyVpUxVZjcA3zOiqoBLFmNgBIlKyuTGN2Y2MpBKjorrUVajKKi+a6qSA69RAuO2SuaIfJ2M3k7s1MTWWi9U0mdlVDamVLMba56qdJWyrmY30GmsTk4q6MoRzOxrCLb9D0g7weEyMDf7J5LVa+Gq4gBwqo5phabVOdNPLzgzDRAMw33JN7DyWI1yqJSsbFBtXNBNhrEAkXIrk0mNp1qbVijqy5VUAncfLYHet7DS052tHJU7uR2FGtxKKt22ZM+SWwaOFpoz4ctVJ1r5RUsb2FhvQbujtMmUc3syXc+T/AG8zXnafrL7krTFKWZQwLLlDKCCyFgGXMATa4IIuOmaJU2knuZRqxk2l2EW8IFHDrs+oCoAz56dtL4h3JJHEnM5PVeZQzZjLkclorYToaEHCCTOYxdVVa0pLT9iubSsIAgCAIAgCAIAgCATDkl5+G+3p/wBQTzq3WMuw6v5HfIKQgCAIAgCAIAgCAIAgEE8KvmUPr1PcsxkWcP2nGNqfOv2j7ol6h1aNVX22WsNiGpsHRirDcw3i4IPsJm1q/JmCdirG46pWcvVdqjkasxuenefWZCio6Bu+pXgNpVaGbmqjU8wAbKbZlBuAeIvDipahNrQsVqxdmZiWZmLMx1JYm5J6yTJtYgyMDtStQDClVqUg1r5GK3I0B06Rc675DinqiU2tDEvJIL2Gxb084RivOIUe2memd6niJDinqTdosySBAKaFR0qq1PNmDC2S+YkWuBbXd755GMX9VnRdGy/26vuz6GpsGUEXsRuIINj0EHUHqnl9p6Bh1OaSpk8kVK92tYA1ObUAkkLrZco1PATK8mu4xyRT7zn/AITKoSotIMXLgVGDEkU8qrTphBuW4Ribb7z1uj05rNJaaHjdIy4byQeupB56Z5AgCAIAgCAIAgCAIAgEw5Jefhvt6f8AUE86t1jLsOr+R3yCkIAgCAIAgCAIAgCAIBBPCr5lD69T3LMZFnD9pxjanzr9o+6JeodWjVV9tmIw09U3Gsk3KzaVCuiGmUzio3k0VqLTFEqurc5TQh8w3LcWmmnFp8zbOSaRocA6CrTNUFqYqoaije1IMC6jrK3E2O9uRrVr8zc8rsdRrMjUmUsOcDCmKi0lp3HNBVemhVrF7gDKLLbpmFOLWpnUab5GnwFcpUVlYIb2zsgqBQwys2Qg3sCToL8NbTNq6ME7MyuUWNWtiKj0xancKmgUmmgCK7AAeUwXMetjIhG0bMmTu7m42Jj8KmFKVCmcjE5wUYsSyZaFrUWD5WFx+0p5ST2nCcZZrr4GcXHLZkVE3GozdlbPNd8o0A1ZuC/nKOPxscJSzvm9Et2X+jsBLGVsi5Jc29l+5PNlIMNbmvJtffre++9+M4ieOrVKjqyd35WO8p4CjTpcKKsvO+5Jtn7ZFRgpGVj60J94MvUMXGpyasylXwkqazaoxeUW3TQDGnR5ysq2FzYANYnrO4G2l7S1Tq0nWVOcrfEqVaVVUHVpxv8AD8+nachx2MetUapUbM7m5PutwAFgB1TqoQjCKjHRHHzqSqSc5assTIwEAQBAEAQBAEAQBAEAl/JLz8N9tT/qCedW6xl2HVnfYKQgCAIAgCAIAgCAIAgEE8KvmUPr1PcsxkWcP2nGNp/Ov2j7ol6j1aNVX22Ys2ms9A7N/ToPWeEA3e3+TT4VA5YsvPNSJNN6d3UZs1Mt85SIvZxvtumuFTM7GyUHFXNKgBIBNhcXJuQB0mw106psNZs22N/5BoiqpQUBWNbKwAoHDriS2Tzr5GtbjwmOblf81sZ5PWsY+1MBzJSziolSitRHAKkoxZdVO4hkcWud2+IyuiGrGFMjEQCbcm8FzdEEjyn8o9n7o7veZwvTWL4+IcU/VjyX3fifQOg8H6PhlJr1pc39l4G2nk3PYCm2o0INwem/QZKm000Q4pqzLuLr53Z+Jv8A/JtrzU6jkaqEHCmo7EJ5T7PFNxUUeS97jg/T37/UZ13QmNdam6U360fNfwcZ09gVRqqtBerLX4P+dfE0k9w8AQBAEAQBAEAQBAEAQCYckvPw321P+qJ51XrGXYdX8jvkFIQBAEAQBAEAQBAEAQCCeFXzKH16nuWYyLOH1Zxjafzr9o+6JeodWjVV9tmLNprEAycVj6lRVViMqXyoqJTRS1sxyIoGY2Fza5sNZCSRLbZYpvYgi1wQRcBhca6qwII6iLSSDOfbVY1Fq5lFRFyqy0qKeRk5vIVVAGXIMlmBGXTdMcitYyzO9zGxuMeqwao1yFVRYKqqi6KqooCqo4ACSkloQ3csSSDK2ZhudqonQW1+qNW9gMq43EcDDzqbLl36LzLeAw/pGJhS7G+fcub8joO6fOebZ9N0QEPUI9kAQDG2hs5q9KoqqWshYWG5lBI13X03dN56fRcqkMRCcN7Pa3aeZ0rCnUw06ctbXW91oc8nfHzoQBAEAQBAEAQBAEAQCX8kvPw321P+oJ51XrGXYdX8jvsFIQBAEAQC3zy3teCMyKlqAi99IJuW2xK8b9kxhOM1eLv3EOVij5WOBmVjHOXKtcL1nqgycrFQcWvuFumBciHhKw/OYdHXXm6lyP8AIwsT35ZjJG/DzWaxxjbWFIbONxtfqI07t0tYeorZWZV4c8xrJZK4gCAIAgCAIBMvBpspa1Wsz3slNQLaeU5Ovch755PSyU6apy0fPwPZ6FbhVlUjqlbx/wAEq2vsvmrENdSbWPnC2vYROSxGGVFZkzssNiXVeVo1xlNNWsy4LyGrEnsgEp5PZeZUr0lr9HlgkHutb1T38PBRpRS7/E8DEzc6sr93gca5Q4YUsVXRfNWs9uoE3A9V7eqdZh5uVKLexxuJioVpRW5r5uNAgCAIAgCAIAgFt8Qo3sPfNcqsI6s2xo1JaRZVhnFRgqkFidBu98hV6b7SZUKi1R0PkZs0viaFNdQjK7HgtMhifWRbtYSg3mlcsStCB2epWA3n1dMzKDaRbpYi53acYIUrlw1lHSIJui0+KHRr7IIcixUrk9PdJMHJst3gg8gCRGKirJWAkgQD0seMApdQQQRcEWIOoIO8EQLkO2pyGDMTQcKD+49yB1BhrbqI9cwy7FyGK5esjUHwcOf4He49yzPNU3HGpe6eeLZ/oe9/hk56m5HFo+6PFs/0HfU+GRnqbk8aj7o8W7/Qd7/DGepuONS90eLd/oe9/hjPU3HGpbDxbv8AQ97/AAyc9Tccal7o8W7/AEPe/wAMjPU3HGo+6b7kxyfODFRTku5U+QSRYAgbwNd8oYyUnJJs9roxxlCUort+xZ5TVPLReCE/zG3/AKzn+kZc4xOm6OjykzTTzT0hAEAlHJ5v2IHBm9pzfjPcwbvRR4eNVqzI9jeQFSrUeoeZu7sxuXv5RJ9HrnRwc4xSTOMq16UpuVtWyx4t3+g73+GZ56m5r4tH3T3xbv8AQd7/AAxnqbk8Wj7p54t3+h73+GM9Tccaj7p74t3+h73+GM9Tccaj7o8W7/Qd7/DGepuOLR90eLd/oO9/hjPU3HGo7Dxbv9B/M/wyM9Tccaj7pzfltQ5jEvhxlHN5QxS9mZlDbz0AMB23mqdWejZ6OFp03HOkR4TSXADBOp2PwM7fFTnaL5RVCqwIFmqUxo12vqQSNNN99dZupu54+PpONmtDqE2nmiAIAgCAIAgHjMBvNoFz2AYVPaSH95L3G91At0xdbkJTf/FlG0tpKtMlKlPNpbylPTrpfhKuMqzhRlKl7S/H5FrD0lKqlUTsY+ExnPaFiCBqNPZpOVfTGNT9pW7ke3/puGfY/FmZzOoNySt7E20vv6JkumsWu1eCMX0Xh9n4sqqVXHQD2b+4mephunqUuVZZXuua/f6lCv0XUjzpO/wfJ/t9DHXHEkgMLi1xpcX3XHRPcp1KdSOaDTXwPJqKpTdpq3yPWxjgbr9Wk2WNfEZWmNa2oHZFiVUZ6caeAixPELlPFi2u/skWJVRdpWMUvRc9gixOdFnE+d/pHvaedjPbR0vQ7/oy7/siH7cq5qzdVh3AX9pM5rHO9W2x2OBVqV9zAlMtiAIBJOS2qFfpfZlF/YDPd6KWZJfE57pypwoyl8Pq7EmdwN5tOkRwLaQU31EEhmA3m0EN2LLYtRxMmxi5ooON6vbFiHULa4tten8JNjHiMDFEnfbsF4sM7MpcQp6e/SRY2KSIDX5N4dtqYp8Qi1BiKdEUQ26706orZf8AOBhybjVQei4lHE5k/V7z3+jpRlS9buKcR4N8LmUh3DFVW91zFk8yqp6KgAGbQq2pK3NxXVeWx6Dorcg3hA5DNgv26MHou9iAuU03YE2tqMlwbG+mg6ztp1VPkYyi4mD4MS3/APUwuXfne/1ebfN/xvN8PaKmN6ln0XLJz4gCAeFhe1xfhBF0UPWUbyPfJDkkWXxg6B3xYwdRdhabFt1D++uTYxdRlkuSbnfJMLl9cWQN15FjPiM4tpOXynd3NvT2xRy2fB0WJyhmRqlMlVBtlAYhW11IFjbVZuzxtzijVklflJmTye2+tJ1FXMaQbQg3dV9G4tcSr6NTlVUpLl2oVE3H1dSXv4QcEu6hWfrIp29r/hL69Ej7NNeCK3BrPWXmYtXwmUx5mDHa1RR7Ah982LFRj7MLfncPRG9ZEMXa9T5S1encO9Rmy3z3zG+Q+kOj1CV4VZxqZ46m6rh6dSlkqab6W+J0PZOO56kHKMhNwVbeGG+3ET3qVTPFSaschiaPBqOCafxRmTYVxAPQbQSV1KmYAEHQ/usU77SCW76lT1cx4WUDj0medjVzR0vQkr059/2IZtNv2zqSM2a9r626DbrnM42MuK5W5fwdrgZLgqN7ta+NzHlMuCAIBueTuJsjsuoFSxy2PlZdR/yE6XoahNRzNWRxv6oxlOMeEn63L6m7V72Jvc8d8984m9+ZkPiid2nZIsbHNlgmSYCCBAEAQBBJ6KwQMxOUAAk9AXcb9Vt/VPOxiakmu06LoaUXSlF9jv5fwVU1pVWFUBHZOcRallYpmGWoFcjS40NusSkpShdbnsOEZ2b7DX8r9jjGYZqBfmwzIS1gxCoytoCRqbAeuTTk4yulciok483Y0Pg35FrgS1eswaswKqBe1Olfef8AO1h2DS+pnrwg1zZzeLxsavqx0J22LQdM2WKGeJZq4u/m6dfTJsYupsWBWIFr/n3xYwzMokkCCBAEAQBAOL4RbZrgi7m2h3TmqjvY7yCauXj6/bMDMrphbNmUlrDIQdA19SwI1Fr8JsjKNnm+RrkpXVvmUZf7t/8AJhczseEdsm4sbHk+L4mkPph75tw3XQKmP/tqncdSnQnGiCBAEAQClgd4PaDuIlevQ4mmp6fR2P8ARW1JXi/E47y2rlsY4YAOiqrEHRrXyuOBylLjiDKE4ODsztcBXhVpKce3n9vsaultCqvm1HHVmJHcdJolSpy1ivAvqclozIG3cR/EP8qfDNfolH3fqZcWe5ar7UrOLNUYjgDlHctpnChShzUUQ5yerOh+C1v/ABag4YlvalP8p6uE9h95xH6jX+6i/wDqvqyZS0c8IAgCAIAgCAIBg7Y2kMPTNQi9hu4jQZfWSB/1KWLk5Sp0Yq8puy+CXNv5I9voOjOpXcouyS5/G+i+/wAjXDlxhVp3XNmy6UgrA5j0Xtl39N5P+kYnPZpW3urd+51PAnc2uGw1eqq1GZVa18gBtfoAN9Be+pBv1Slh8HiK0XWp1MqfsK2q3l3+SOd6T6VwdOs8POnntycr2tvb4r5bGY9tLAgEbm3gzT0R0lWrVZ4fE2zx2VtOTXyfiUMbg4U4Rq0ucX+Is8yt81hfjPfPLyq9y5BIgCAIAgkQQIAgHFsOgLPpubSc3OTSR3cVzZWoBHm39Q/OQ825Ktse2HoexfzjnuTy2GUeh7F/OLvcctj0UxbzQN/QJGZ31JSWxs+Tn+Kpfaj3mbsN10fzsKmO/tp9x1GdAcaIIEAQBAEA4hyqfPi8Qw3jEVAOxTlt7J5dSXru59EwFK2EpW1ST8eZrFa4mpqxfjJSVz2QZCAdL8FbfsKw+nB70H5T0MJ7L7zjf1Iv68H/ANfuybS0c4IAgkQBBAgCAIJIj4RK9qSLceW+7psgudO1kmeFwufFwrPSKl4vKvpc6j9NPnUjbZ/VEFwrAOhO4OpPYCLz2MTGUqM4x1adu+x1bO27NxIKAbyuluroPZb3Gcp0ZjqfoNOUuxZbd3L6WPnfSPQ9er0hUUFyfrXenP8Am5d5osTp0H3XHe3unL9LYuFDpGGJgraN/HnZ/wDnketSwUqWEeHnK+358DFncHNCAIIEAQBAEAQBAOL4Xzn+tOanojvIasuYY+SJE9SY6Fafh+UhmSKQdO0GCCo7jI7STYcnP8VS+1HvMsYXro9/2KeO/tp9x1GdAcYIAgCAIAEA4PtKrnrVW9KrUPexM8ebvJs+n4aOWjCOyX0MNtDfoO/841ViZepLN2PX9yuYm0QDovgofyMQOD0z3hvyl7CaM5H9TL+pTfwf1J5LhzIggQSIIEAQBAEA5jy02iK2IIU3WmMoPQW/ePuH+mepgaLhByf/AC+i/Gd/0LQdLCRuub5+OhoZePVJzyJ5Q3dKNTzrFVb0lAuFPXoNen38bj+hZUK8sTR9iXOUdnuvh9L7aV8RG8bk9LkHQ2up3dJFre8zk+m6SlThK12nbxX8HnTUbXZiidzBNRSZw0neTYmZiIAgCAIAgCAIBxfDec/1h+M5qeiO8jqyvD7v9X4xPUmOhcHR/fCYmRbpHQDq/wC/fJe5ii4en++iY7GRseTg/wDLpfaL/wC0sYXro95Tx/8Abz7jqE6A40QQIAgCAWMdX5ulUc/uU3b+VSfwkSdk2bKUM9SMF2tLxZwUTxj6iIDVyhNNO7s4TJ8+Zqg8ryP5FcxNpPvBQdcSOqj76ku4PtOW/U2lJ/8A19jocunJiAIAgCAIAgCAQTl3sRKYFdLhnq5XX9wk842YcD5OvbfjL3RFWpXryw7a5JtfJrl5nc9H4l08NDNzVkQ6x4e6e88HW280egsdS/EZ+wqDNiKIU5DzyENvy2N729UrY3Czp4WpOeiT5GueNjL1Yo7BWrbrHfoRxBGb8JwFHD06tWPEV8ruu9aP87Tx+lHJYduL/wAPkUT3DkhAEAQBAPGcDebaX67dkqVsXCmm9Wuzt8y9S6PrVMrtZS0fZ5afMxaOPDVTTCuLKGDstkcdOUnh03A7phTx9OTSd1ff4G+t0RWp01NNSu7WV7rxSL9OsGOmvWN3YD0zfTxEKk8se80V+j61CkqlRWu7W7S5N5ROOu6mtWKDKhqkqvBCTYd05ys07NaHdUr809SiluH1j7z+UwlqZx0KwfefxmJkeLv/AL4mZPQhalcxJNhyc/xVH7RfxljC9bHvKeP/ALafcdQnQHGiAIAgCAaTltiObwNc8UCfzsE9zGaa7tTZ6PRNPiYymvjfw5nGp5Z9DPIB4y3kp2MZxzIqkGROfBS37SuPo0+8fzlzCas5j9TL1Kb+L+x0eXjkhAEAQBAEAQQIJMPauzUxFMo97GxutgwI3EEibsPXnh6nEhqb6GInSkmny27CObW5CgIpwzm9/K55tMp3EFU0serp6pbwf6qmpy9Kjy7Mq7fmzruEmrpjZ/IUoyvVqg5WU5EBIJDA2LN0eqbK/wCp1W/pUqdr3V33bL9yvi4unQnL4EuCDf8AmZ48acY80jmKmJq1I5ZybR7MzQIAgCCRaAY+KqKGQu1lVjqFJsbXtcbt43zx8YkqrV+bV7eR03RWITocO2ng+0w8diV5upc1GAygFqYBud5VUQGxViOFtw3ypKpFtZbduh6dJZGnJ3MrZzKy5lNxpvBBGm4qQCDqN/VPUwNK0XNvmzwOmcbx5qEU0lz58r3Mq0vninGMN51TtH4zmp+zE7qOrKqH4n7zSJ/ngjKJWv8AfeZDJRSpPcT67n8pPYQi4JgzIzNhNavSI35x+MtYbr495oxKUqMkye/Kn9I+ydBY8L0al7o+VP6Rgej0vdHyl/SMD0el7qHyl/SMD0el7o+Uv6Riw9Hpe6UVKpYFWOZSLEGxBHAg74sjKNGEXdLmRPanIym12pNzZ9FvKT1HePbKk8JF848j2aHSlSKtNX+pocLyUxFUMaQp1QlRkbJUTR13izEHplGpHJKzPUp42lNXVzzZHJeviHqouRHovkqLUbKyt0HKASVPQw0PRIlys2T6ZTd0jZ4DkxQDstauKjo1np09AG4Fhc+6W6NCElmbPOxHSdRNxgrfHX+CY7PCUkyUbKvBNNeJ4nrMvRioqyPGqpVZZqnN/EyflDeke+SauBT91D5Q3pHvgcCn7qHyhvSPfA4FP3UPlDeke+CeDT91Dn29I98EcGn7qHPt6R7zBPBp+6vA859vSPeYHBp+6vAc83pHvMWHBp+6vAxcXtdKQvUq5RfpY7+FhMZSjFXbNlPCqo7Qhd9xvMXiVo4cms6oMh8osNeGXXyja2glSeEy1eI2ramNLpaNWHBowlKWmnLveyRW+INTDhxcXRW1BU20JOu6aaOHnGsnZ23LdfHYaVNwc1fS1+29tPxGq55vSPeZ6ZT4UNkOeb0j3mBwobIc63pHvMDhQ2Xgec63pHvMWHChsvA951vSPeYsOHDZeBS7kgjM2oI0JB14GBw4bLwNRg9gUkpCkUp1cqlQ9WmrvZmdjmJPlHNUJ6Nw4TXwkbL25ChsKmiqoWiclSo6FqKk0zUbOQmvkgGwFtwA4SOEgMNsJErrXW1NlVxaiopK+bpqAedbovMowsRL1tTcc4eJ7zMzHJHZ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975" y="474663"/>
            <a:ext cx="1673225" cy="6000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0" y="4348163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2061"/>
            <a:ext cx="1045918" cy="93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316288"/>
            <a:ext cx="664368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9361" y="-324910"/>
            <a:ext cx="7285037" cy="680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dirty="0">
                <a:latin typeface="SutonnyMJ"/>
                <a:ea typeface="Calibri"/>
                <a:cs typeface="SutonnyMJ"/>
              </a:rPr>
              <a:t/>
            </a:r>
            <a:br>
              <a:rPr lang="en-US" dirty="0">
                <a:latin typeface="SutonnyMJ"/>
                <a:ea typeface="Calibri"/>
                <a:cs typeface="SutonnyMJ"/>
              </a:rPr>
            </a:br>
            <a:r>
              <a:rPr lang="en-US" sz="2000" dirty="0" smtClean="0">
                <a:latin typeface="SutonnyMJ"/>
                <a:ea typeface="Calibri"/>
                <a:cs typeface="SutonnyMJ"/>
              </a:rPr>
              <a:t>1|msMwVZKiY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Kx</a:t>
            </a:r>
            <a:r>
              <a:rPr lang="en-US" sz="2000" dirty="0">
                <a:latin typeface="SutonnyMJ"/>
                <a:ea typeface="Calibri"/>
                <a:cs typeface="SutonnyMJ"/>
              </a:rPr>
              <a:t>?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K)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cÖ‡qvRbxq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DcKiYvw</a:t>
            </a:r>
            <a:r>
              <a:rPr lang="en-US" sz="2000" dirty="0">
                <a:latin typeface="SutonnyMJ"/>
                <a:ea typeface="Calibri"/>
                <a:cs typeface="SutonnyMJ"/>
              </a:rPr>
              <a:t>`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wbw</a:t>
            </a:r>
            <a:r>
              <a:rPr lang="en-US" sz="2000" dirty="0">
                <a:latin typeface="SutonnyMJ"/>
                <a:ea typeface="Calibri"/>
                <a:cs typeface="SutonnyMJ"/>
              </a:rPr>
              <a:t>`©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óKiY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L)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DcKiYvw`i</a:t>
            </a:r>
            <a:r>
              <a:rPr lang="en-US" sz="2000" dirty="0">
                <a:latin typeface="SutonnyMJ"/>
                <a:ea typeface="Calibri"/>
                <a:cs typeface="SutonnyMJ"/>
              </a:rPr>
              <a:t> h_v_©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Zv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hvPvB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M)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cÖ‡qvRbxq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DcKiY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msMÖn</a:t>
            </a:r>
            <a:r>
              <a:rPr lang="en-US" sz="2000" dirty="0">
                <a:latin typeface="SutonnyMJ"/>
                <a:ea typeface="Calibri"/>
                <a:cs typeface="SutonnyMJ"/>
              </a:rPr>
              <a:t> I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mgš^q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N)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cÖvwZôvwbK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Kvh</a:t>
            </a:r>
            <a:r>
              <a:rPr lang="en-US" sz="2000" dirty="0">
                <a:latin typeface="SutonnyMJ"/>
                <a:ea typeface="Calibri"/>
                <a:cs typeface="SutonnyMJ"/>
              </a:rPr>
              <a:t>©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myôzfv‡e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m¤úv`b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2|	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msMVb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e¨e</a:t>
            </a:r>
            <a:r>
              <a:rPr lang="en-US" sz="2000" dirty="0">
                <a:latin typeface="SutonnyMJ"/>
                <a:ea typeface="Calibri"/>
                <a:cs typeface="SutonnyMJ"/>
              </a:rPr>
              <a:t>¯’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vcbv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cÖwµqvi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KZZg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KvR</a:t>
            </a:r>
            <a:r>
              <a:rPr lang="en-US" sz="2000" dirty="0">
                <a:latin typeface="SutonnyMJ"/>
                <a:ea typeface="Calibri"/>
                <a:cs typeface="SutonnyMJ"/>
              </a:rPr>
              <a:t>?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K) 1g	L) 2q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M) 3q	N) 5g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3|	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msMwVZKi‡Yi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mgv</a:t>
            </a:r>
            <a:r>
              <a:rPr lang="en-US" sz="2000" dirty="0">
                <a:latin typeface="SutonnyMJ"/>
                <a:ea typeface="Calibri"/>
                <a:cs typeface="SutonnyMJ"/>
              </a:rPr>
              <a:t>_©K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kãewnf</a:t>
            </a:r>
            <a:r>
              <a:rPr lang="en-US" sz="2000" dirty="0">
                <a:latin typeface="SutonnyMJ"/>
                <a:ea typeface="Calibri"/>
                <a:cs typeface="SutonnyMJ"/>
              </a:rPr>
              <a:t>‚©Z †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KvbwU</a:t>
            </a:r>
            <a:r>
              <a:rPr lang="en-US" sz="2000" dirty="0">
                <a:latin typeface="SutonnyMJ"/>
                <a:ea typeface="Calibri"/>
                <a:cs typeface="SutonnyMJ"/>
              </a:rPr>
              <a:t>?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K)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mymse×KiY</a:t>
            </a:r>
            <a:r>
              <a:rPr lang="en-US" sz="2000" dirty="0">
                <a:latin typeface="SutonnyMJ"/>
                <a:ea typeface="Calibri"/>
                <a:cs typeface="SutonnyMJ"/>
              </a:rPr>
              <a:t>	L)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MVbKiY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 	M)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Dbœqb</a:t>
            </a:r>
            <a:r>
              <a:rPr lang="en-US" sz="2000" dirty="0">
                <a:latin typeface="SutonnyMJ"/>
                <a:ea typeface="Calibri"/>
                <a:cs typeface="SutonnyMJ"/>
              </a:rPr>
              <a:t>	N)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wbg©vY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4|	Dchy³ e¨w³‡K Dchy³ `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vwqZ</a:t>
            </a:r>
            <a:r>
              <a:rPr lang="en-US" sz="2000" dirty="0">
                <a:latin typeface="SutonnyMJ"/>
                <a:ea typeface="Calibri"/>
                <a:cs typeface="SutonnyMJ"/>
              </a:rPr>
              <a:t>¡ †`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Iqvi</a:t>
            </a:r>
            <a:r>
              <a:rPr lang="en-US" sz="2000" dirty="0">
                <a:latin typeface="SutonnyMJ"/>
                <a:ea typeface="Calibri"/>
                <a:cs typeface="SutonnyMJ"/>
              </a:rPr>
              <a:t> mv‡_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m¤úwK©Z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KvR</a:t>
            </a:r>
            <a:r>
              <a:rPr lang="en-US" sz="2000" dirty="0">
                <a:latin typeface="SutonnyMJ"/>
                <a:ea typeface="Calibri"/>
                <a:cs typeface="SutonnyMJ"/>
              </a:rPr>
              <a:t> †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KvbwU</a:t>
            </a:r>
            <a:r>
              <a:rPr lang="en-US" sz="2000" dirty="0">
                <a:latin typeface="SutonnyMJ"/>
                <a:ea typeface="Calibri"/>
                <a:cs typeface="SutonnyMJ"/>
              </a:rPr>
              <a:t>?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K)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cwiKíbv</a:t>
            </a:r>
            <a:r>
              <a:rPr lang="en-US" sz="2000" dirty="0">
                <a:latin typeface="SutonnyMJ"/>
                <a:ea typeface="Calibri"/>
                <a:cs typeface="SutonnyMJ"/>
              </a:rPr>
              <a:t>	L)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msMVb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M)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Kg©xms</a:t>
            </a:r>
            <a:r>
              <a:rPr lang="en-US" sz="2000" dirty="0">
                <a:latin typeface="SutonnyMJ"/>
                <a:ea typeface="Calibri"/>
                <a:cs typeface="SutonnyMJ"/>
              </a:rPr>
              <a:t>¯’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vb</a:t>
            </a:r>
            <a:r>
              <a:rPr lang="en-US" sz="2000" dirty="0">
                <a:latin typeface="SutonnyMJ"/>
                <a:ea typeface="Calibri"/>
                <a:cs typeface="SutonnyMJ"/>
              </a:rPr>
              <a:t>	N)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wb</a:t>
            </a:r>
            <a:r>
              <a:rPr lang="en-US" sz="2000" dirty="0">
                <a:latin typeface="SutonnyMJ"/>
                <a:ea typeface="Calibri"/>
                <a:cs typeface="SutonnyMJ"/>
              </a:rPr>
              <a:t>‡`©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kbv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5|	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msMVb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cÖwµqvi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cÖ_g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KvR</a:t>
            </a:r>
            <a:r>
              <a:rPr lang="en-US" sz="2000" dirty="0">
                <a:latin typeface="SutonnyMJ"/>
                <a:ea typeface="Calibri"/>
                <a:cs typeface="SutonnyMJ"/>
              </a:rPr>
              <a:t> †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KvbwU</a:t>
            </a:r>
            <a:r>
              <a:rPr lang="en-US" sz="2000" dirty="0">
                <a:latin typeface="SutonnyMJ"/>
                <a:ea typeface="Calibri"/>
                <a:cs typeface="SutonnyMJ"/>
              </a:rPr>
              <a:t>?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K)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Kvh©wefvRb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L) `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vwqZ</a:t>
            </a:r>
            <a:r>
              <a:rPr lang="en-US" sz="2000" dirty="0">
                <a:latin typeface="SutonnyMJ"/>
                <a:ea typeface="Calibri"/>
                <a:cs typeface="SutonnyMJ"/>
              </a:rPr>
              <a:t>¡-KZ…©Z¡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wbw</a:t>
            </a:r>
            <a:r>
              <a:rPr lang="en-US" sz="2000" dirty="0">
                <a:latin typeface="SutonnyMJ"/>
                <a:ea typeface="Calibri"/>
                <a:cs typeface="SutonnyMJ"/>
              </a:rPr>
              <a:t>`©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óKiY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M) `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vwqZ</a:t>
            </a:r>
            <a:r>
              <a:rPr lang="en-US" sz="2000" dirty="0">
                <a:latin typeface="SutonnyMJ"/>
                <a:ea typeface="Calibri"/>
                <a:cs typeface="SutonnyMJ"/>
              </a:rPr>
              <a:t>¡-KZ…©Z¡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Ac©Y</a:t>
            </a:r>
            <a:endParaRPr lang="en-US" sz="2000" dirty="0">
              <a:ea typeface="Calibri"/>
              <a:cs typeface="Vrinda"/>
            </a:endParaRPr>
          </a:p>
          <a:p>
            <a:pPr marL="302895" marR="0" indent="-30289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sz="2000" dirty="0">
                <a:latin typeface="SutonnyMJ"/>
                <a:ea typeface="Calibri"/>
                <a:cs typeface="SutonnyMJ"/>
              </a:rPr>
              <a:t>	N)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cvi¯úwiK</a:t>
            </a:r>
            <a:r>
              <a:rPr lang="en-US" sz="2000" dirty="0">
                <a:latin typeface="SutonnyMJ"/>
                <a:ea typeface="Calibri"/>
                <a:cs typeface="SutonnyMJ"/>
              </a:rPr>
              <a:t>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m¤úK</a:t>
            </a:r>
            <a:r>
              <a:rPr lang="en-US" sz="2000" dirty="0">
                <a:latin typeface="SutonnyMJ"/>
                <a:ea typeface="Calibri"/>
                <a:cs typeface="SutonnyMJ"/>
              </a:rPr>
              <a:t>© </a:t>
            </a:r>
            <a:r>
              <a:rPr lang="en-US" sz="2000" dirty="0" err="1">
                <a:latin typeface="SutonnyMJ"/>
                <a:ea typeface="Calibri"/>
                <a:cs typeface="SutonnyMJ"/>
              </a:rPr>
              <a:t>wba©viY</a:t>
            </a:r>
            <a:endParaRPr lang="en-US" sz="20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815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682" y="895664"/>
            <a:ext cx="7848600" cy="5223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         </a:t>
            </a:r>
            <a:r>
              <a:rPr lang="bn-IN" sz="4400" dirty="0" smtClean="0">
                <a:latin typeface="+mj-lt"/>
                <a:cs typeface="SutonnyMJ" pitchFamily="2" charset="0"/>
              </a:rPr>
              <a:t>শৃজনশীল প্রশ্নঃ</a:t>
            </a:r>
            <a:endParaRPr lang="en-US" sz="4400" dirty="0" smtClean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524000"/>
            <a:ext cx="80329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wgt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wgt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wniY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yÕ‡Uv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wKi‡Yi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ZË¡veavb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wbqš¿Yvaxb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Kvh©m¤úv`b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wni‡Yi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ZË¡veavb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we‡klÁ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wniY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we‡klÁ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wbe©vnxi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Ac©b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K. j¶¨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?  </a:t>
            </a: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L.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Òmij‣iwLK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AwaKgvÎvq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†K›`ª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xKÓ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M.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wKi‡Yi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Ki| </a:t>
            </a: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N.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e„n`vqZb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KvwiMwi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yÕ‡Uvi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AwaKZi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DËg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Ki?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D‡jLc~e©K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hyw³ †`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LvI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0230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248400" cy="4724400"/>
          </a:xfrm>
          <a:blipFill>
            <a:blip r:embed="rId2"/>
            <a:tile tx="0" ty="0" sx="100000" sy="100000" flip="none" algn="tl"/>
          </a:blip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Any 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Queries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 </a:t>
            </a:r>
            <a:r>
              <a:rPr lang="en-US" sz="9600" dirty="0"/>
              <a:t>?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8" y="533400"/>
            <a:ext cx="1233942" cy="11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65100"/>
            <a:ext cx="47752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38100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247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8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>
                <a:latin typeface="SutonnyMJ" pitchFamily="2" charset="0"/>
                <a:cs typeface="SutonnyMJ" pitchFamily="2" charset="0"/>
              </a:rPr>
            </a:br>
            <a:r>
              <a:rPr lang="bn-IN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msMwVZKiYImsMV‡bi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2800" b="1" i="1" dirty="0" smtClean="0">
                <a:latin typeface="+mn-lt"/>
                <a:cs typeface="SutonnyMJ" pitchFamily="2" charset="0"/>
              </a:rPr>
              <a:t>Concept of Organizing </a:t>
            </a:r>
            <a:r>
              <a:rPr lang="en-US" sz="2800" b="1" i="1" dirty="0">
                <a:latin typeface="+mn-lt"/>
                <a:cs typeface="SutonnyMJ" pitchFamily="2" charset="0"/>
              </a:rPr>
              <a:t>and </a:t>
            </a:r>
            <a:r>
              <a:rPr lang="bn-IN" sz="2800" b="1" i="1" dirty="0" smtClean="0">
                <a:latin typeface="+mn-lt"/>
                <a:cs typeface="SutonnyMJ" pitchFamily="2" charset="0"/>
              </a:rPr>
              <a:t>  </a:t>
            </a:r>
            <a:r>
              <a:rPr lang="en-US" sz="2800" b="1" i="1" dirty="0" smtClean="0">
                <a:latin typeface="+mn-lt"/>
                <a:cs typeface="SutonnyMJ" pitchFamily="2" charset="0"/>
              </a:rPr>
              <a:t>Organization </a:t>
            </a:r>
            <a:r>
              <a:rPr lang="en-US" sz="3600" b="1" i="1" dirty="0" smtClean="0">
                <a:latin typeface="+mn-lt"/>
                <a:cs typeface="SutonnyMJ" pitchFamily="2" charset="0"/>
              </a:rPr>
              <a:t/>
            </a:r>
            <a:br>
              <a:rPr lang="en-US" sz="3600" b="1" i="1" dirty="0" smtClean="0">
                <a:latin typeface="+mn-lt"/>
                <a:cs typeface="SutonnyMJ" pitchFamily="2" charset="0"/>
              </a:rPr>
            </a:br>
            <a:r>
              <a:rPr lang="en-US" sz="3600" b="1" i="1" dirty="0" smtClean="0">
                <a:latin typeface="+mn-lt"/>
                <a:cs typeface="SutonnyMJ" pitchFamily="2" charset="0"/>
              </a:rPr>
              <a:t/>
            </a:r>
            <a:br>
              <a:rPr lang="en-US" sz="3600" b="1" i="1" dirty="0" smtClean="0">
                <a:latin typeface="+mn-lt"/>
                <a:cs typeface="SutonnyMJ" pitchFamily="2" charset="0"/>
              </a:rPr>
            </a:b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j¶¨ AR©‡bi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Agvbexq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GKwÎKiY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¡ I KZ©„Z¡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wba©viYB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j¶¨ AR©‡bi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Kg©Pvix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¡ I 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e¨envi‡hvM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wewfboe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Agvbexq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KuvPvgvj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f‚wg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GKwÎKiY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mgwb¦Z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AšÍf©y³|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53200" y="245918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5918"/>
            <a:ext cx="1177636" cy="10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1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66988" y="381000"/>
            <a:ext cx="62722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0000"/>
                </a:solidFill>
                <a:latin typeface="SutonnyMJ" pitchFamily="2" charset="0"/>
              </a:rPr>
              <a:t>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0000"/>
                </a:solidFill>
                <a:latin typeface="SutonnyMJ" pitchFamily="2" charset="0"/>
              </a:rPr>
              <a:t>b¨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0000"/>
                </a:solidFill>
                <a:latin typeface="SutonnyMJ" pitchFamily="2" charset="0"/>
              </a:rPr>
              <a:t>ev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0000"/>
                </a:solidFill>
                <a:latin typeface="SutonnyMJ" pitchFamily="2" charset="0"/>
              </a:rPr>
              <a:t>`</a:t>
            </a:r>
            <a:endParaRPr lang="en-US" sz="6000" smtClean="0">
              <a:solidFill>
                <a:srgbClr val="000000"/>
              </a:solidFill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28600"/>
            <a:ext cx="1601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295400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msÁv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we‡k­lY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†h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: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vcKxq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Kg©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;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L.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gvbexq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Agvbexq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Dcv`vb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GKwÎKiY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mgwb¦Z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;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KZ©e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wba©viY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eÈb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cvi¯úwiK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`©ó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;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N.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Awc©Z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Av`v‡qi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cÖ‡Póv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Pvjv‡bv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;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BZ¨vw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`|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j¶¨ AR©‡b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DcKiY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mgwb¦ZKiY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bv‡g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cwiwPZ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Abyhvwq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Kvh©m¤úv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DcKiY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GKwÎKiY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Zgwb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mevB‡K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Ac©‡Yi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GKB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Avmv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DwPZ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291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705600" y="36088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693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60" y="374074"/>
            <a:ext cx="8001000" cy="59505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IN" sz="4000" b="1" i="1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000" b="1" i="1" dirty="0" err="1" smtClean="0">
                <a:latin typeface="SutonnyMJ" pitchFamily="2" charset="0"/>
                <a:cs typeface="SutonnyMJ" pitchFamily="2" charset="0"/>
              </a:rPr>
              <a:t>msMVb</a:t>
            </a:r>
            <a:r>
              <a:rPr lang="bn-IN" sz="40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000" b="1" i="1" dirty="0" smtClean="0">
                <a:latin typeface="SutonnyMJ" pitchFamily="2" charset="0"/>
                <a:cs typeface="SutonnyMJ" pitchFamily="2" charset="0"/>
              </a:rPr>
              <a:t>চার্ট</a:t>
            </a:r>
            <a:r>
              <a:rPr lang="en-US" sz="30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000" b="1" i="1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b="1" i="1" dirty="0" err="1" smtClean="0">
                <a:latin typeface="SutonnyMJ" pitchFamily="2" charset="0"/>
                <a:cs typeface="SutonnyMJ" pitchFamily="2" charset="0"/>
              </a:rPr>
              <a:t>msMVb</a:t>
            </a:r>
            <a:r>
              <a:rPr lang="bn-IN" sz="39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600" b="1" i="1" dirty="0" smtClean="0">
                <a:latin typeface="SutonnyMJ" pitchFamily="2" charset="0"/>
                <a:cs typeface="SutonnyMJ" pitchFamily="2" charset="0"/>
              </a:rPr>
              <a:t>চিত্র</a:t>
            </a:r>
          </a:p>
          <a:p>
            <a:pPr marL="0" indent="0">
              <a:buNone/>
            </a:pPr>
            <a:r>
              <a:rPr lang="bn-IN" sz="4000" b="1" i="1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000" b="1" i="1" dirty="0" err="1" smtClean="0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40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KvVv‡gvi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>
                <a:cs typeface="SutonnyMJ" pitchFamily="2" charset="0"/>
              </a:rPr>
              <a:t>Concept of Organization </a:t>
            </a:r>
            <a:r>
              <a:rPr lang="en-US" sz="4000" b="1" i="1" dirty="0" smtClean="0">
                <a:cs typeface="SutonnyMJ" pitchFamily="2" charset="0"/>
              </a:rPr>
              <a:t>Structure</a:t>
            </a:r>
          </a:p>
          <a:p>
            <a:pPr marL="0" indent="0">
              <a:buNone/>
            </a:pPr>
            <a:r>
              <a:rPr lang="en-US" sz="4000" b="1" i="1" dirty="0" smtClean="0"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©‡K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j¶¨ AR©‡b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Rbkw³‡K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`¶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¡ †`qv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Kvh©vewji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wewfboe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Dc-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BDwbU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cÖwZwôZ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wewfboe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Dc-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mLv‡b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¡ I ¶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gZvcÖvß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m¤ú‡K©i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KvVv‡gvB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¡ I ¶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cÖvß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†h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wbe©vnx-Aat¯Íb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121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6553200" y="245918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723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749045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AMJ" pitchFamily="2" charset="0"/>
                <a:cs typeface="SutonnyAMJ" pitchFamily="2" charset="0"/>
              </a:rPr>
              <a:t>msÁv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†h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: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cÖvß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cÖevn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;</a:t>
            </a:r>
            <a:endParaRPr lang="bn-IN" sz="2800" dirty="0">
              <a:latin typeface="SutonnyAMJ" pitchFamily="2" charset="0"/>
              <a:cs typeface="SutonnyA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KZ©„Z¡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Revew`wnZv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cÖKvk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;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103060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3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k„“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cÖwZwôZ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;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Dc-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cÖkvmwbK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BDwbU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;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5.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I KZ©„Z¡‡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iLv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RvovgB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BZ¨vw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`|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myôzfv‡e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cÖkvmwbK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I KZ©„‡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Ici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mywbw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`©ó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Ac©‡Yi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ga¨Kvi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m¤úK©B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g~jZ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6" name="Picture 5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56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6553200" y="425536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938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3522"/>
            <a:ext cx="78486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b="1" i="1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err="1">
                <a:latin typeface="SutonnyMJ" pitchFamily="2" charset="0"/>
                <a:cs typeface="SutonnyMJ" pitchFamily="2" charset="0"/>
              </a:rPr>
              <a:t>KvVv‡gvi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i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/>
              <a:t>Types </a:t>
            </a:r>
            <a:r>
              <a:rPr lang="en-US" sz="3600" b="1" i="1" dirty="0"/>
              <a:t>of Organization Structure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3044"/>
            <a:ext cx="11430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6858000" y="287521"/>
            <a:ext cx="2057400" cy="633404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0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0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552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4165</Words>
  <Application>Microsoft Office PowerPoint</Application>
  <PresentationFormat>On-screen Show (4:3)</PresentationFormat>
  <Paragraphs>259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12_Office Theme</vt:lpstr>
      <vt:lpstr>6_Office Theme</vt:lpstr>
      <vt:lpstr>li</vt:lpstr>
      <vt:lpstr>PowerPoint Presentation</vt:lpstr>
      <vt:lpstr>PowerPoint Presentation</vt:lpstr>
      <vt:lpstr>PowerPoint Presentation</vt:lpstr>
      <vt:lpstr>                  msMwVZKiYImsMV‡bi aviYv               Concept of Organizing and   Organization   cÖvwZôvwbK j¶¨ AR©‡bi Rb¨ বিভিন্ন gvbexq I Agvbexq Dcv`vb msMÖn, GKwÎKiY, `vwqZ¡ I KZ©„Z¡ wba©viYB n‡jv msMVb| j¶¨ AR©‡bi Rb¨ cÖwZôv‡b wb‡qvwRZ Kg©KZ©v Kg©Pvix‡`i `vwqZ¡ I ¶gZv wba©viY Ges Zv‡`i gva¨‡g e¨envi‡hvM¨ wewfboe Agvbexq Dcv`vb; †hgbÑ KuvPvgvj, hš¿cvwZ, f‚wg, g~jab cÖf…wZ GKwÎKiY I mgwb¦Z Ki‡Z nq| Giƒc Kvh©vewj msMV‡bi AšÍf©y³| </vt:lpstr>
      <vt:lpstr>PowerPoint Presentation</vt:lpstr>
      <vt:lpstr>PowerPoint Presentation</vt:lpstr>
      <vt:lpstr>PowerPoint Presentation</vt:lpstr>
      <vt:lpstr> msMVb KvVv‡gvi cÖKvi‡f`  Types of Organization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 Queries  ?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</dc:title>
  <dc:creator>success</dc:creator>
  <cp:lastModifiedBy>ismail - [2010]</cp:lastModifiedBy>
  <cp:revision>98</cp:revision>
  <dcterms:created xsi:type="dcterms:W3CDTF">2006-08-16T00:00:00Z</dcterms:created>
  <dcterms:modified xsi:type="dcterms:W3CDTF">2017-02-17T13:45:20Z</dcterms:modified>
</cp:coreProperties>
</file>