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8" r:id="rId2"/>
    <p:sldMasterId id="2147483816" r:id="rId3"/>
  </p:sldMasterIdLst>
  <p:notesMasterIdLst>
    <p:notesMasterId r:id="rId41"/>
  </p:notesMasterIdLst>
  <p:sldIdLst>
    <p:sldId id="256" r:id="rId4"/>
    <p:sldId id="268" r:id="rId5"/>
    <p:sldId id="258" r:id="rId6"/>
    <p:sldId id="259" r:id="rId7"/>
    <p:sldId id="260" r:id="rId8"/>
    <p:sldId id="277" r:id="rId9"/>
    <p:sldId id="269" r:id="rId10"/>
    <p:sldId id="279" r:id="rId11"/>
    <p:sldId id="270" r:id="rId12"/>
    <p:sldId id="280" r:id="rId13"/>
    <p:sldId id="296" r:id="rId14"/>
    <p:sldId id="297" r:id="rId15"/>
    <p:sldId id="281" r:id="rId16"/>
    <p:sldId id="282" r:id="rId17"/>
    <p:sldId id="298" r:id="rId18"/>
    <p:sldId id="283" r:id="rId19"/>
    <p:sldId id="271" r:id="rId20"/>
    <p:sldId id="272" r:id="rId21"/>
    <p:sldId id="273" r:id="rId22"/>
    <p:sldId id="274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75" r:id="rId31"/>
    <p:sldId id="293" r:id="rId32"/>
    <p:sldId id="291" r:id="rId33"/>
    <p:sldId id="292" r:id="rId34"/>
    <p:sldId id="295" r:id="rId35"/>
    <p:sldId id="294" r:id="rId36"/>
    <p:sldId id="264" r:id="rId37"/>
    <p:sldId id="265" r:id="rId38"/>
    <p:sldId id="266" r:id="rId39"/>
    <p:sldId id="26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462" autoAdjust="0"/>
  </p:normalViewPr>
  <p:slideViewPr>
    <p:cSldViewPr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6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B2745-1258-4C0A-8343-3FE1701CB53A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E0106-D0E6-4A69-A853-849BAF57C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5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42277-0165-48DE-991D-02A6B40F7A8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B4096A-BB9A-44F7-BA37-E43D35D6A60E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520D128-A414-4565-BA17-0D22EFCA5E84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3746079-42EB-4113-A2FB-A5A68A58A5D9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3965629-C743-4723-BBFF-6383F747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69C3939-F3FF-4A3F-8D01-6B54CBD06033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D5F273-611C-4DC8-B139-3BC798A56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7B6F64C-7B00-4AAD-8023-166280212A93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4577F63-DC17-4069-A5CA-B78F1FD31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0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42053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4"/>
            <a:ext cx="457200" cy="441325"/>
          </a:xfrm>
        </p:spPr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867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2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0748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575654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491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825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2"/>
            <a:ext cx="457200" cy="441325"/>
          </a:xfrm>
        </p:spPr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A2734C-2629-49CD-BD8E-A442986EF6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19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2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7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1FF2AA0-31EF-4E13-9E68-CD662FB748AF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AF91F89-ACD8-4635-82E1-C58C43440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6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40"/>
            <a:ext cx="457200" cy="441325"/>
          </a:xfrm>
        </p:spPr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74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6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8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3"/>
            <a:ext cx="457200" cy="441325"/>
          </a:xfrm>
        </p:spPr>
        <p:txBody>
          <a:bodyPr/>
          <a:lstStyle/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3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501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15E9B-716C-4278-AAE4-ED08C5D92369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E2C6F-DB63-4227-9709-9A3D5F0AC070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5DF78-5F4B-497D-83F9-3B42EB38FB37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8BF4F-A23D-432D-91C6-49D85F9E2901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17161-CE39-4075-B98B-7AD74060E50B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666F6-3F0D-4025-9FD6-2DFC96BA826A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2C91F-29C4-469B-9ADD-A2BD7B48D2F6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052DB14-6543-41A6-8A43-9B3AF2376738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5A20351-0FFE-4E05-AECB-0ADCB355A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1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5C74F-E5C5-4958-9C55-2BDC88FB3462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BC80DA8D-C0E3-40E5-B419-4EEEE7F2A553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9DB14-2281-4737-A724-D4ECF8B2B715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EE9ED-6208-4311-96F2-82DAC197B2DC}" type="slidenum">
              <a:rPr lang="en-US" altLang="en-US" smtClean="0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D6EC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2C736B2-4513-4DF0-B5FB-3E553DAB185E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0F7E1BF-81E9-4781-9F8C-E42EBAABD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FEB20F-D1AC-438D-B43E-EB8A4F527A8D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4C11DC0-3E43-4DAF-BFAC-78018FB30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B34B688-5A33-4AE0-8F9B-AD24FCDBABDD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7250E5A-BAA2-4545-8FD1-620FABB65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6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63B12AA-612E-49AC-A436-B485519C4008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D208056-CC0E-48CA-A5D5-7FEE52F0D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2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E85DD90-F93A-4379-B870-62C1FCEDF2E8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E9724FE-BEE3-4017-AE91-7155D7508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5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464FACA-27AC-481D-A0FE-DC150059DE28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9960A30-B982-4AF8-81E0-48BED92A3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1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BD3EC43-03A7-4C62-9DBE-13E18BBA7855}" type="datetimeFigureOut">
              <a:rPr lang="en-US"/>
              <a:pPr>
                <a:defRPr/>
              </a:pPr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259F862-0E3D-4A7E-AB20-48BC16A63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5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2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F01140E-E1C0-47FC-BD96-6EE92C1ED081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6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5A2734C-2629-49CD-BD8E-A442986EF604}" type="slidenum">
              <a:rPr lang="en-US" smtClean="0">
                <a:solidFill>
                  <a:srgbClr val="E7BC2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E7BC29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064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PowerPoint_Presentation1.pptx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136" y="838200"/>
            <a:ext cx="7848600" cy="4190999"/>
          </a:xfrm>
        </p:spPr>
        <p:txBody>
          <a:bodyPr/>
          <a:lstStyle/>
          <a:p>
            <a:r>
              <a:rPr lang="en-US" dirty="0" err="1" smtClean="0"/>
              <a:t>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9130"/>
            <a:ext cx="9144000" cy="1438870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92500" lnSpcReduction="20000"/>
          </a:bodyPr>
          <a:lstStyle/>
          <a:p>
            <a:pPr algn="l"/>
            <a:r>
              <a:rPr lang="en-US" sz="4000" b="1" u="sng" dirty="0" smtClean="0">
                <a:solidFill>
                  <a:schemeClr val="bg1"/>
                </a:solidFill>
              </a:rPr>
              <a:t>PREPARED BY :</a:t>
            </a:r>
          </a:p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Cantonment Public  School and College , </a:t>
            </a:r>
            <a:r>
              <a:rPr lang="en-US" sz="2800" dirty="0" err="1" smtClean="0">
                <a:solidFill>
                  <a:schemeClr val="bg1"/>
                </a:solidFill>
              </a:rPr>
              <a:t>Momenshahi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Dept. Of</a:t>
            </a:r>
            <a:r>
              <a:rPr lang="bn-IN" sz="3000" dirty="0" smtClean="0">
                <a:solidFill>
                  <a:schemeClr val="bg1"/>
                </a:solidFill>
              </a:rPr>
              <a:t> </a:t>
            </a:r>
            <a:r>
              <a:rPr lang="en-US" sz="3000" dirty="0" smtClean="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500265"/>
            <a:ext cx="9144000" cy="92333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sz="5400" b="1" cap="all" dirty="0" smtClean="0">
                <a:ln/>
                <a:solidFill>
                  <a:prstClr val="black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             w e l c o m e </a:t>
            </a:r>
            <a:endParaRPr lang="en-US" sz="5400" b="1" cap="all" dirty="0">
              <a:ln/>
              <a:solidFill>
                <a:prstClr val="black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74085"/>
              </p:ext>
            </p:extLst>
          </p:nvPr>
        </p:nvGraphicFramePr>
        <p:xfrm>
          <a:off x="0" y="34636"/>
          <a:ext cx="9067800" cy="450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resentation" r:id="rId5" imgW="2915370" imgH="2185449" progId="PowerPoint.Show.12">
                  <p:embed/>
                </p:oleObj>
              </mc:Choice>
              <mc:Fallback>
                <p:oleObj name="Presentation" r:id="rId5" imgW="2915370" imgH="218544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4636"/>
                        <a:ext cx="9067800" cy="4500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7494333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321" y="1109075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dirty="0" smtClean="0"/>
              <a:t>১।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cÖv_wgKZv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cs typeface="SutonnyAMJ" pitchFamily="2" charset="0"/>
              </a:rPr>
              <a:t>Primacy)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vcbvi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Kvh©vewji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g‡a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cÖ_g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gyL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gva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¨‡g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Ab¨vb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AwMÖg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aviYv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†`qv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9920" y="31242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2</a:t>
            </a:r>
            <a:r>
              <a:rPr lang="bn-IN" sz="3600" dirty="0" smtClean="0">
                <a:latin typeface="SutonnyAMJ" pitchFamily="2" charset="0"/>
                <a:cs typeface="SutonnyAMJ" pitchFamily="2" charset="0"/>
              </a:rPr>
              <a:t>।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D‡Ïk¨gywLZv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latin typeface="+mj-lt"/>
                <a:cs typeface="SutonnyAMJ" pitchFamily="2" charset="0"/>
              </a:rPr>
              <a:t>Objectivity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cÖvwZôvwbK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j¶¨ AR©‡b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mnR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Kvh©cÖwµqv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MÖnYB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mwVK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e¨ZxZ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AR©b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Kxfv‡e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AwR©Z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†m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wel‡q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mwVK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w`K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‡`©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gva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¨‡g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cvIqv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G‡K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vcbvi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D‡Ïk¨gywL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 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276109" y="76199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" name="Flowchart: Punched Tape 6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9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03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445" y="1524000"/>
            <a:ext cx="838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SutonnyAMJ" pitchFamily="2" charset="0"/>
                <a:cs typeface="SutonnyAMJ" pitchFamily="2" charset="0"/>
              </a:rPr>
              <a:t>3</a:t>
            </a:r>
            <a:r>
              <a:rPr lang="bn-IN" sz="3600" dirty="0">
                <a:latin typeface="SutonnyAMJ" pitchFamily="2" charset="0"/>
                <a:cs typeface="SutonnyAMJ" pitchFamily="2" charset="0"/>
              </a:rPr>
              <a:t>।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wPšÍvkxj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cs typeface="SutonnyAMJ" pitchFamily="2" charset="0"/>
              </a:rPr>
              <a:t>Thinking process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):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gav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gbbkxjZv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eûwPšÍvi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mdj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DbœZ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cÖYq‡b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A‡bK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wPšÍ-fvebv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e¨vcK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M‡elYv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wPšÍv-fvebv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fwel¨Z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m¤ú‡K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mwVKfv‡e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wPšÍv-fvebv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e¨_©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ev¯Íe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m¤§Z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endParaRPr lang="en-US" sz="3600" dirty="0" smtClean="0">
              <a:latin typeface="SutonnyAMJ" pitchFamily="2" charset="0"/>
              <a:cs typeface="SutonnyAMJ" pitchFamily="2" charset="0"/>
            </a:endParaRPr>
          </a:p>
          <a:p>
            <a:endParaRPr lang="en-US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wPšÍvi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Ic‡i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mv_©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wbf©i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G‡K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vcbvi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wPšÍvkxj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45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371600"/>
            <a:ext cx="8610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SutonnyAMJ" pitchFamily="2" charset="0"/>
                <a:cs typeface="SutonnyAMJ" pitchFamily="2" charset="0"/>
              </a:rPr>
              <a:t>4.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fwel¨ZgywLZv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cs typeface="SutonnyAMJ" pitchFamily="2" charset="0"/>
              </a:rPr>
              <a:t>Futurity)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mgMÖ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©µg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fwel¨Z‡K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†K›`ª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wbY©xZ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c~e©vbygv‡bi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gva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¨‡g 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cieZ©x‡Z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wKfv‡e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KLb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Øviv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m¤úbœ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AvMvg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bKkv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|</a:t>
            </a:r>
          </a:p>
          <a:p>
            <a:endParaRPr lang="en-US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h‡Kvb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Av‡M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†m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Kxfv‡e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KLb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m¤úvw`Z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w`K-wb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‡`©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AsKb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G‡K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fwel¨ZgywL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wn‡m‡e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we‡ePbv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endParaRPr lang="bn-IN" sz="3600" dirty="0">
              <a:latin typeface="SutonnyAMJ" pitchFamily="2" charset="0"/>
              <a:cs typeface="SutonnyAMJ" pitchFamily="2" charset="0"/>
            </a:endParaRPr>
          </a:p>
          <a:p>
            <a:r>
              <a:rPr lang="en-US" dirty="0">
                <a:latin typeface="SutonnyAMJ" pitchFamily="2" charset="0"/>
                <a:cs typeface="SutonnyAMJ" pitchFamily="2" charset="0"/>
              </a:rPr>
              <a:t> </a:t>
            </a:r>
            <a:endParaRPr lang="bn-IN" dirty="0">
              <a:latin typeface="SutonnyAMJ" pitchFamily="2" charset="0"/>
              <a:cs typeface="SutonnyAMJ" pitchFamily="2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363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242" y="1447800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5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e¨vwß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Pervasiveness)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e¨vwß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me©Î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me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ai‡bi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DcwefvM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GgbwK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we¯Í„Z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351" y="2971800"/>
            <a:ext cx="8354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6. `¶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Efficiency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`¶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e¨ZxZ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my›`i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mdj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cÖYq‡b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vcK‡K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`¶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242" y="3657600"/>
            <a:ext cx="8534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7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. Z_¨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wbf©iZv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cs typeface="SutonnyAMJ" pitchFamily="2" charset="0"/>
              </a:rPr>
              <a:t>Dependency of data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AvaywbK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Z‡_¨i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wfwË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Z_¨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nxb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e¨_©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m¤§Z Z‡_¨i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wfwË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j‡¶¨i mv‡_ m¤úK©hy³ Z‡_¨i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wbf©i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cÖYq‡bi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c~‡e©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ewk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m¤§Z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_¨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msMÖn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ZZ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ewk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djcÖm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~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>
              <a:latin typeface="SutonnyAMJ" pitchFamily="2" charset="0"/>
              <a:cs typeface="SutonnyAMJ" pitchFamily="2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lowchart: Punched Tape 5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8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120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09203"/>
            <a:ext cx="86106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n-IN" sz="2800" dirty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8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avivevwnKZv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latin typeface="+mj-lt"/>
                <a:cs typeface="SutonnyAMJ" pitchFamily="2" charset="0"/>
              </a:rPr>
              <a:t>Continuity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mviv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me©Î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Pj‡Z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mgvwßi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ci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Av‡iKwU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mLv‡b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Pvjy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endParaRPr lang="en-US" sz="3600" dirty="0" smtClean="0">
              <a:latin typeface="SutonnyAMJ" pitchFamily="2" charset="0"/>
              <a:cs typeface="SutonnyAMJ" pitchFamily="2" charset="0"/>
            </a:endParaRPr>
          </a:p>
          <a:p>
            <a:endParaRPr lang="en-US" sz="3600" dirty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smtClean="0">
                <a:latin typeface="+mj-lt"/>
                <a:cs typeface="SutonnyAMJ" pitchFamily="2" charset="0"/>
              </a:rPr>
              <a:t>C.B</a:t>
            </a:r>
            <a:r>
              <a:rPr lang="en-US" sz="3600" dirty="0">
                <a:latin typeface="+mj-lt"/>
                <a:cs typeface="SutonnyAMJ" pitchFamily="2" charset="0"/>
              </a:rPr>
              <a:t>. Gupta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e‡jb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ÔcwiKíbv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avivevwnK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m„Rbkxj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KvR|Õ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["</a:t>
            </a:r>
            <a:r>
              <a:rPr lang="en-US" sz="3600" dirty="0">
                <a:latin typeface="+mj-lt"/>
                <a:cs typeface="SutonnyAMJ" pitchFamily="2" charset="0"/>
              </a:rPr>
              <a:t>Planning is an on-going and dynamic exercise</a:t>
            </a:r>
            <a:r>
              <a:rPr lang="en-US" sz="3600" dirty="0" smtClean="0">
                <a:latin typeface="+mj-lt"/>
                <a:cs typeface="SutonnyAMJ" pitchFamily="2" charset="0"/>
              </a:rPr>
              <a:t>."]</a:t>
            </a:r>
          </a:p>
          <a:p>
            <a:r>
              <a:rPr lang="en-US" sz="3600" dirty="0" smtClean="0">
                <a:latin typeface="+mj-lt"/>
                <a:cs typeface="SutonnyAMJ" pitchFamily="2" charset="0"/>
              </a:rPr>
              <a:t> 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j¶¨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©‡bi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hZ¶Y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ch©šÍ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ZZ¶Y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Pj‡Z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avivevwnK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4"/>
            <a:ext cx="990600" cy="8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548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295400"/>
            <a:ext cx="8458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utonnyAMJ" pitchFamily="2" charset="0"/>
                <a:cs typeface="SutonnyAMJ" pitchFamily="2" charset="0"/>
              </a:rPr>
              <a:t>9.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4000" dirty="0">
                <a:cs typeface="SutonnyAMJ" pitchFamily="2" charset="0"/>
              </a:rPr>
              <a:t>Best alternatives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n‡jv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fwel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¨‡Z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KiYxq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AwMÖg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bKkv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cÖYq‡bi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K‡qKwU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weKíwU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| </a:t>
            </a:r>
            <a:endParaRPr lang="en-US" sz="4000" dirty="0" smtClean="0">
              <a:latin typeface="SutonnyAMJ" pitchFamily="2" charset="0"/>
              <a:cs typeface="SutonnyAMJ" pitchFamily="2" charset="0"/>
            </a:endParaRPr>
          </a:p>
          <a:p>
            <a:endParaRPr lang="en-US" sz="4000" dirty="0">
              <a:latin typeface="SutonnyAMJ" pitchFamily="2" charset="0"/>
              <a:cs typeface="SutonnyAMJ" pitchFamily="2" charset="0"/>
            </a:endParaRPr>
          </a:p>
          <a:p>
            <a:r>
              <a:rPr lang="en-US" sz="4000" dirty="0" err="1" smtClean="0">
                <a:latin typeface="SutonnyAMJ" pitchFamily="2" charset="0"/>
                <a:cs typeface="SutonnyAMJ" pitchFamily="2" charset="0"/>
              </a:rPr>
              <a:t>ZvB</a:t>
            </a:r>
            <a:r>
              <a:rPr lang="en-US" sz="40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cwiKíbv‡K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n‡q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Kbbv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K‡qKwU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‡m¸‡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jvi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weKíwU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| </a:t>
            </a:r>
            <a:endParaRPr lang="bn-IN" sz="4000" dirty="0">
              <a:latin typeface="SutonnyAMJ" pitchFamily="2" charset="0"/>
              <a:cs typeface="SutonnyAMJ" pitchFamily="2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266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093" y="727868"/>
            <a:ext cx="8610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n-IN" sz="28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10.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bgbxqZv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600" dirty="0">
                <a:latin typeface="+mj-lt"/>
                <a:cs typeface="SutonnyAMJ" pitchFamily="2" charset="0"/>
              </a:rPr>
              <a:t>Flexibility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m¤úv‡bi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c~‡e©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AvMvg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bKkv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fwel¨Z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Abygvb‡hvM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AwbwðZ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v‡f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‡`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cwieZ©b‡hvM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nIqv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Avek¨K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cwieZ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©‡bi mv‡_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Lvc-LvB‡Z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Ggb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DwPZ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¯’v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mv‡_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wgwj‡q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‡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hvM¨Zv‡K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bgbxqZv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cwi‡k‡l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j¶¨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AR©b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wbwðZ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`¶ 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myk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„“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Lj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Kbbv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Ab¨vb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mvdj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wbf©ikxj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72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10600" cy="6553200"/>
          </a:xfrm>
        </p:spPr>
        <p:txBody>
          <a:bodyPr>
            <a:normAutofit fontScale="92500" lnSpcReduction="20000"/>
          </a:bodyPr>
          <a:lstStyle/>
          <a:p>
            <a:endParaRPr lang="en-US" sz="2000" dirty="0"/>
          </a:p>
          <a:p>
            <a:pPr marL="0" indent="0" algn="ctr">
              <a:buNone/>
            </a:pPr>
            <a:endParaRPr lang="bn-IN" sz="3200" b="1" i="1" dirty="0" smtClean="0">
              <a:latin typeface="SutonnyMJ" pitchFamily="2" charset="0"/>
              <a:cs typeface="SutonnyMJ" pitchFamily="2" charset="0"/>
            </a:endParaRPr>
          </a:p>
          <a:p>
            <a:pPr marL="0" indent="0" algn="ctr">
              <a:buNone/>
            </a:pPr>
            <a:r>
              <a:rPr lang="en-US" sz="32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32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myweav</a:t>
            </a:r>
            <a:r>
              <a:rPr lang="en-US" sz="32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i="1" dirty="0" smtClean="0">
                <a:solidFill>
                  <a:schemeClr val="tx1"/>
                </a:solidFill>
              </a:rPr>
              <a:t>Advantages </a:t>
            </a:r>
            <a:r>
              <a:rPr lang="en-US" sz="3200" b="1" i="1" dirty="0">
                <a:solidFill>
                  <a:schemeClr val="tx1"/>
                </a:solidFill>
              </a:rPr>
              <a:t>of Planning 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cÖwZôv‡bi</a:t>
            </a:r>
            <a:r>
              <a:rPr lang="en-US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jv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my›`i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myk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„“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Ljfv‡e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m¤úboe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j¶¨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AR©b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mnRZi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Rb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e¨e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vc‡Ki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Ggb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g․wjK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hvi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fZi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w`‡q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Ab¨vb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†`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Lv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e¨vcK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myweav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Av‡Q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e‡jB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GZ ¸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iæZ¡c~Y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©|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KwZcq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myweav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Av‡jvPbv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: </a:t>
            </a:r>
            <a:endParaRPr lang="en-US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1.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mwVK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w`K-wb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‡`©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kbv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(Proper </a:t>
            </a:r>
            <a:r>
              <a:rPr lang="en-US" sz="2800" b="1" i="1" dirty="0" err="1">
                <a:solidFill>
                  <a:schemeClr val="tx1"/>
                </a:solidFill>
              </a:rPr>
              <a:t>guidence</a:t>
            </a:r>
            <a:r>
              <a:rPr lang="en-US" sz="2800" b="1" i="1" dirty="0">
                <a:solidFill>
                  <a:schemeClr val="tx1"/>
                </a:solidFill>
              </a:rPr>
              <a:t>) 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k„•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Ljv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cÖwZôv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(Establishing discipline)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3. 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`¶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e„w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× </a:t>
            </a:r>
            <a:r>
              <a:rPr lang="en-US" sz="2800" b="1" i="1" dirty="0">
                <a:solidFill>
                  <a:schemeClr val="tx1"/>
                </a:solidFill>
              </a:rPr>
              <a:t>(Increasing efficiency) 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4. 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HK¨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(Creating unity)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5.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m¤úK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cÖwZôv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(Establishing relation)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6.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wgZe¨wqZv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AR©b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(Achieving economy)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7. </a:t>
            </a:r>
            <a:r>
              <a:rPr lang="en-US" sz="28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MÖnY‡hvM¨Zv</a:t>
            </a:r>
            <a:r>
              <a:rPr lang="en-US" sz="28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(Acceptability)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6553200" y="-16543"/>
            <a:ext cx="259080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success\Downloads\can-stock-photo_csp194923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733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21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7630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n-IN" sz="2800" b="1" i="1" dirty="0" smtClean="0">
                <a:latin typeface="SutonnyMJ" pitchFamily="2" charset="0"/>
                <a:cs typeface="SutonnyMJ" pitchFamily="2" charset="0"/>
              </a:rPr>
              <a:t>                  </a:t>
            </a:r>
            <a:r>
              <a:rPr lang="en-US" sz="28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28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Amyweav</a:t>
            </a:r>
            <a:r>
              <a:rPr lang="en-US" sz="28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/</a:t>
            </a:r>
            <a:r>
              <a:rPr lang="en-US" sz="28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mxgve×Zv</a:t>
            </a:r>
            <a:endParaRPr lang="bn-IN" sz="2800" b="1" i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IN" sz="28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        </a:t>
            </a:r>
            <a:r>
              <a:rPr lang="en-US" sz="2800" b="1" i="1" dirty="0" smtClean="0">
                <a:solidFill>
                  <a:schemeClr val="tx1"/>
                </a:solidFill>
                <a:cs typeface="SutonnyMJ" pitchFamily="2" charset="0"/>
              </a:rPr>
              <a:t>Disadvantages/Limitations </a:t>
            </a:r>
            <a:r>
              <a:rPr lang="en-US" sz="2800" b="1" i="1" dirty="0">
                <a:solidFill>
                  <a:schemeClr val="tx1"/>
                </a:solidFill>
                <a:cs typeface="SutonnyMJ" pitchFamily="2" charset="0"/>
              </a:rPr>
              <a:t>of Planning </a:t>
            </a:r>
            <a:endParaRPr lang="en-US" sz="2800" dirty="0">
              <a:solidFill>
                <a:schemeClr val="tx1"/>
              </a:solidFill>
              <a:cs typeface="SutonnyMJ" pitchFamily="2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gva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¨‡g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cÖvwZôvwbK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©</a:t>
            </a:r>
            <a:r>
              <a:rPr lang="el-GR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μ‡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w`K-wb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‡`©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kbv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cvIqv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wKšÍz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mwVK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`¶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j¶¨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AR©b‡K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e¨vnZ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cv‡i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KwZcq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mxgve×Zv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cÖYqb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ev¯Íevq‡b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cÖfve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m„wó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Giƒc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wKQy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mxgve×Zv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Zz‡j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aiv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: </a:t>
            </a:r>
            <a:endParaRPr lang="en-US" sz="28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AmwVK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Z_¨ </a:t>
            </a:r>
            <a:r>
              <a:rPr lang="en-US" sz="2400" b="1" i="1" dirty="0">
                <a:solidFill>
                  <a:schemeClr val="tx1"/>
                </a:solidFill>
              </a:rPr>
              <a:t>(Inaccuracy of information)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c~e©vfv‡m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(Problems in forecasting)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AwbðqZv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(Uncertainty)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mgqmv‡c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¶ </a:t>
            </a:r>
            <a:r>
              <a:rPr lang="en-US" sz="2400" b="1" i="1" dirty="0">
                <a:solidFill>
                  <a:schemeClr val="tx1"/>
                </a:solidFill>
              </a:rPr>
              <a:t>(Time consuming)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5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e¨q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mv‡c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¶ </a:t>
            </a:r>
            <a:r>
              <a:rPr lang="en-US" sz="2400" b="1" i="1" dirty="0">
                <a:solidFill>
                  <a:schemeClr val="tx1"/>
                </a:solidFill>
              </a:rPr>
              <a:t>(Expensive)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6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`¶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Afve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(Lack of efficiency)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AbgbxqZv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(Inflexibility)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8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ms‡kva‡b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(Problems in correction) </a:t>
            </a:r>
            <a:endParaRPr lang="en-US" sz="24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6477000" y="-34326"/>
            <a:ext cx="259080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16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uccess\Downloads\can-stock-photo_csp13734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19400"/>
            <a:ext cx="3276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2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4800"/>
            <a:ext cx="7924800" cy="61722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123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123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23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cÖYq‡bi</a:t>
            </a:r>
            <a:r>
              <a:rPr lang="en-US" sz="123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23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avc</a:t>
            </a:r>
            <a:r>
              <a:rPr lang="en-US" sz="123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bn-IN" sz="12300" b="1" i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 algn="ctr">
              <a:buNone/>
            </a:pPr>
            <a:r>
              <a:rPr lang="en-US" sz="8000" b="1" i="1" dirty="0" smtClean="0">
                <a:solidFill>
                  <a:schemeClr val="tx1"/>
                </a:solidFill>
                <a:cs typeface="SutonnyMJ" pitchFamily="2" charset="0"/>
              </a:rPr>
              <a:t>Steps </a:t>
            </a:r>
            <a:r>
              <a:rPr lang="en-US" sz="8000" b="1" i="1" dirty="0">
                <a:solidFill>
                  <a:schemeClr val="tx1"/>
                </a:solidFill>
                <a:cs typeface="SutonnyMJ" pitchFamily="2" charset="0"/>
              </a:rPr>
              <a:t>of Formation of Planning </a:t>
            </a:r>
            <a:endParaRPr lang="en-US" sz="8000" dirty="0">
              <a:solidFill>
                <a:schemeClr val="tx1"/>
              </a:solidFill>
              <a:cs typeface="SutonnyMJ" pitchFamily="2" charset="0"/>
            </a:endParaRPr>
          </a:p>
          <a:p>
            <a:pPr marL="0" indent="0">
              <a:buNone/>
            </a:pPr>
            <a:r>
              <a:rPr lang="en-US" sz="112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cwiKíbv‡K</a:t>
            </a:r>
            <a:r>
              <a:rPr lang="en-US" sz="11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e¨e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vcbv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Kvh©vewji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AvMvg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bKkv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ejv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GwU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wPšÍvkxj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gbbkxj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</a:t>
            </a:r>
            <a:r>
              <a:rPr lang="el-GR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μ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qv|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avivevwnK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KZK¸‡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jv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Kvh©m¤úv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`‡bi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gva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¨‡g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cÖYxZ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cÖYq‡b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avivevwnKfv‡e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m¤úvw`Z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jv‡K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Avjv`vfv‡e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c`‡¶c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ejv</a:t>
            </a:r>
            <a:r>
              <a:rPr lang="en-US" sz="11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11200" dirty="0">
                <a:solidFill>
                  <a:schemeClr val="tx1"/>
                </a:solidFill>
              </a:rPr>
              <a:t>| </a:t>
            </a:r>
            <a:endParaRPr lang="en-US" sz="1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8000" b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fwel¨Z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my‡hvM-myweav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g~j¨vqb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(Evaluating future opportunities)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D‡Ïk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cÖwZôv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(Establishing objectives)</a:t>
            </a:r>
            <a:r>
              <a:rPr lang="en-US" sz="8000" dirty="0">
                <a:solidFill>
                  <a:schemeClr val="tx1"/>
                </a:solidFill>
              </a:rPr>
              <a:t>: 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Z_¨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msMÖn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we‡klY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(Collecting and analyzing data)</a:t>
            </a:r>
            <a:r>
              <a:rPr lang="en-US" sz="8000" dirty="0">
                <a:solidFill>
                  <a:schemeClr val="tx1"/>
                </a:solidFill>
              </a:rPr>
              <a:t>: </a:t>
            </a:r>
            <a:endParaRPr lang="en-US" sz="8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Avw½bv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wba©viY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(Determining planning premises)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5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Kvh©c×wZ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cÖYqb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(Determining alternative actions)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6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Kvh©c×wZ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g~j¨vqb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(Evaluating alternative actions)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7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m‡e©vËg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weKíMÖnY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(Selecting the best alternatives)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8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mnvqK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cÖYqb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(Determining derivative plan)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9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Kv‡Ri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mgq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wba©viY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(Determining timing)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10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ev‡RU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eivÏKiY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(Budgeting)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11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cix¶vg~jKfv‡e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cÖ‡qvM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(Pilot running of the plan)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12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Kvh©KvwiZv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g~j¨vqb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(Evaluating performance) </a:t>
            </a:r>
            <a:endParaRPr lang="en-US" sz="8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80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13</a:t>
            </a:r>
            <a:r>
              <a:rPr lang="en-US" sz="80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ms‡kvabx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80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8000" b="1" i="1" dirty="0">
                <a:solidFill>
                  <a:schemeClr val="tx1"/>
                </a:solidFill>
              </a:rPr>
              <a:t>(Taking corrective action) </a:t>
            </a:r>
            <a:endParaRPr lang="en-US" sz="8000" dirty="0" smtClean="0">
              <a:solidFill>
                <a:schemeClr val="tx1"/>
              </a:solidFill>
            </a:endParaRPr>
          </a:p>
          <a:p>
            <a:endParaRPr lang="en-US" sz="8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endParaRPr lang="en-US" sz="5500" dirty="0"/>
          </a:p>
        </p:txBody>
      </p:sp>
      <p:sp>
        <p:nvSpPr>
          <p:cNvPr id="4" name="Flowchart: Punched Tape 3"/>
          <p:cNvSpPr/>
          <p:nvPr/>
        </p:nvSpPr>
        <p:spPr>
          <a:xfrm>
            <a:off x="6400800" y="152400"/>
            <a:ext cx="259080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8792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745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20745506">
            <a:off x="2697163" y="1879600"/>
            <a:ext cx="4267200" cy="2438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JADUGHORE KENO ZABO\krrishno\free-vector-flower-greeting-cards-03-vector_020570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698500"/>
            <a:ext cx="8534400" cy="609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4" name="Rounded Rectangle 3"/>
          <p:cNvSpPr/>
          <p:nvPr/>
        </p:nvSpPr>
        <p:spPr>
          <a:xfrm rot="21047183">
            <a:off x="2032000" y="1011238"/>
            <a:ext cx="3317875" cy="255746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SutonnyMJ" pitchFamily="2" charset="0"/>
              </a:rPr>
              <a:t>welq</a:t>
            </a: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:</a:t>
            </a:r>
            <a:r>
              <a:rPr lang="bn-IN" sz="3600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SutonnyMJ" pitchFamily="2" charset="0"/>
              </a:rPr>
              <a:t>e¨emvq</a:t>
            </a: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SutonnyMJ" pitchFamily="2" charset="0"/>
              </a:rPr>
              <a:t>msMVb</a:t>
            </a: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SutonnyMJ" pitchFamily="2" charset="0"/>
              </a:rPr>
              <a:t>Ie¨e</a:t>
            </a: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¯’</a:t>
            </a:r>
            <a:r>
              <a:rPr lang="en-US" sz="3600" dirty="0" err="1">
                <a:solidFill>
                  <a:prstClr val="black"/>
                </a:solidFill>
                <a:latin typeface="SutonnyMJ" pitchFamily="2" charset="0"/>
              </a:rPr>
              <a:t>vcbv</a:t>
            </a: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    </a:t>
            </a:r>
            <a:r>
              <a:rPr lang="bn-IN" sz="3600" dirty="0" smtClean="0">
                <a:solidFill>
                  <a:prstClr val="black"/>
                </a:solidFill>
                <a:latin typeface="SutonnyMJ" pitchFamily="2" charset="0"/>
              </a:rPr>
              <a:t>২য়</a:t>
            </a:r>
            <a:r>
              <a:rPr lang="en-US" sz="3600" dirty="0" err="1" smtClean="0">
                <a:solidFill>
                  <a:prstClr val="black"/>
                </a:solidFill>
                <a:latin typeface="SutonnyMJ" pitchFamily="2" charset="0"/>
              </a:rPr>
              <a:t>cÎ</a:t>
            </a:r>
            <a:endParaRPr lang="en-US" sz="3600" dirty="0">
              <a:solidFill>
                <a:prstClr val="black"/>
              </a:solidFill>
              <a:latin typeface="SutonnyMJ" pitchFamily="2" charset="0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76400" cy="150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3443869"/>
            <a:ext cx="3581400" cy="156966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Z…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Zxq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Aa¨vq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[</a:t>
            </a:r>
            <a:r>
              <a:rPr lang="en-US" sz="32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32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AMJ" pitchFamily="2" charset="0"/>
                <a:cs typeface="SutonnyAMJ" pitchFamily="2" charset="0"/>
              </a:rPr>
              <a:t> </a:t>
            </a:r>
            <a:r>
              <a:rPr lang="en-US" sz="16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DETERMINING PLAN AND DECISION MAKING </a:t>
            </a:r>
            <a:endParaRPr lang="en-US" sz="1600" kern="0" dirty="0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76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586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36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cÖKvi‡f</a:t>
            </a:r>
            <a:r>
              <a:rPr lang="en-US" sz="36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 </a:t>
            </a:r>
            <a:r>
              <a:rPr lang="en-US" sz="3600" b="1" i="1" dirty="0">
                <a:solidFill>
                  <a:schemeClr val="tx1"/>
                </a:solidFill>
                <a:cs typeface="SutonnyMJ" pitchFamily="2" charset="0"/>
              </a:rPr>
              <a:t>Types of </a:t>
            </a:r>
            <a:r>
              <a:rPr lang="en-US" sz="3600" b="1" i="1" dirty="0" smtClean="0">
                <a:solidFill>
                  <a:schemeClr val="tx1"/>
                </a:solidFill>
                <a:cs typeface="SutonnyMJ" pitchFamily="2" charset="0"/>
              </a:rPr>
              <a:t>Planning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cÖwZôv‡bi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fwel¨r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Kvh©cÖ</a:t>
            </a:r>
            <a:r>
              <a:rPr lang="bn-IN" sz="2000" dirty="0" smtClean="0">
                <a:latin typeface="SutonnyMJ" pitchFamily="2" charset="0"/>
                <a:cs typeface="SutonnyMJ" pitchFamily="2" charset="0"/>
              </a:rPr>
              <a:t>ক্রি</a:t>
            </a:r>
            <a:r>
              <a:rPr lang="en-US" sz="28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qvi</a:t>
            </a:r>
            <a:r>
              <a:rPr lang="en-US" sz="28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wPÎ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b·v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gva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¨‡g †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KLb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, †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Kv_vq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wKfv‡e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m¤úv`b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AwMÖg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6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endParaRPr lang="bn-IN" sz="3600" dirty="0"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36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</a:t>
            </a:r>
            <a:r>
              <a:rPr lang="en-US" sz="36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36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cÖK</a:t>
            </a:r>
            <a:r>
              <a:rPr lang="en-US" sz="36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…</a:t>
            </a:r>
            <a:r>
              <a:rPr lang="en-US" sz="36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wZwfwËK</a:t>
            </a:r>
            <a:r>
              <a:rPr lang="en-US" sz="36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kªwYwefvM</a:t>
            </a:r>
            <a:r>
              <a:rPr lang="en-US" sz="36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chemeClr val="tx1"/>
                </a:solidFill>
              </a:rPr>
              <a:t>Nature-oriented classification)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7239000" y="31638"/>
            <a:ext cx="187729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8"/>
            <a:ext cx="952786" cy="85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1029" y="3048000"/>
            <a:ext cx="82866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smtClean="0">
                <a:latin typeface="SutonnyAMJ" pitchFamily="2" charset="0"/>
                <a:cs typeface="SutonnyAMJ" pitchFamily="2" charset="0"/>
              </a:rPr>
              <a:t>j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¶¨ (</a:t>
            </a:r>
            <a:r>
              <a:rPr lang="en-US" sz="4000" dirty="0">
                <a:latin typeface="+mj-lt"/>
                <a:cs typeface="SutonnyAMJ" pitchFamily="2" charset="0"/>
              </a:rPr>
              <a:t>Goal)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: 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†h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jv‡fi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D‡Ï‡k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AR©‡bi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Póv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mdj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nIqvi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m¤¢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vebv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c~e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© †_‡KB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vKvq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Kg©xiv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AR©‡b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m¶g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endParaRPr lang="bn-IN" sz="3200" dirty="0" smtClean="0">
              <a:latin typeface="SutonnyAMJ" pitchFamily="2" charset="0"/>
              <a:cs typeface="SutonnyAMJ" pitchFamily="2" charset="0"/>
            </a:endParaRPr>
          </a:p>
          <a:p>
            <a:endParaRPr lang="bn-IN" sz="32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200" dirty="0" smtClean="0">
                <a:latin typeface="SutonnyAMJ" pitchFamily="2" charset="0"/>
                <a:cs typeface="SutonnyAMJ" pitchFamily="2" charset="0"/>
              </a:rPr>
              <a:t>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-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cvkvK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¯‘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ZKvix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cÖwZôvb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eQ‡i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5 j¶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c¨v›U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bn-IN" sz="2400" dirty="0" smtClean="0">
                <a:latin typeface="SutonnyAMJ" pitchFamily="2" charset="0"/>
                <a:cs typeface="SutonnyAMJ" pitchFamily="2" charset="0"/>
              </a:rPr>
              <a:t>তৈরির </a:t>
            </a:r>
            <a:r>
              <a:rPr lang="en-US" sz="32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Ki‡jv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j¶¨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wfwËK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3168823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27820"/>
            <a:ext cx="8763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ai‡bi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;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h_v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: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(</a:t>
            </a:r>
            <a:r>
              <a:rPr lang="en-US" sz="2800" dirty="0">
                <a:latin typeface="+mj-lt"/>
                <a:cs typeface="SutonnyAMJ" pitchFamily="2" charset="0"/>
              </a:rPr>
              <a:t>Objectives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mvaviYZ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e¨w³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P~ovšÍfv‡e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B‛QyK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A_©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g~jZ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P~ovšÍfv‡e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†h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AR©b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Pvq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-B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wgkb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/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AwfcÖvq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Missions/Purposes)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†h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wefv‡Mi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g․wjK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KvR‡K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wgkb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wefv‡Mi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b~¨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bZg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A_ev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GKvwaK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_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ev‡RU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Budget)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mvaviYZ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msL¨vZ¥K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cÖKvk‡K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ev‡RU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cÖavb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ev¯Íevq‡b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cwigvY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m¤ú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wb‡qvwRZ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AR©b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msµvšÍ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wee„wZB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ev‡RU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iY‣bwZK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(</a:t>
            </a:r>
            <a:r>
              <a:rPr lang="en-US" sz="2800" dirty="0">
                <a:latin typeface="+mj-lt"/>
                <a:cs typeface="SutonnyAMJ" pitchFamily="2" charset="0"/>
              </a:rPr>
              <a:t>Strategic goal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iY‡K․kj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kãwU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eû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mbvevwnbx‡Z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e¨eüZ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Avm‡Q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Øviv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cÖwZc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‡¶i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wecix‡Z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evSvq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Flowchart: Punched Tape 4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7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4"/>
            <a:ext cx="914400" cy="81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08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3" y="914400"/>
            <a:ext cx="883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bn-IN" sz="2800" dirty="0" smtClean="0">
                <a:latin typeface="SutonnyAMJ" pitchFamily="2" charset="0"/>
                <a:cs typeface="SutonnyAMJ" pitchFamily="2" charset="0"/>
              </a:rPr>
              <a:t>কৌ</a:t>
            </a:r>
            <a:r>
              <a:rPr lang="en-US" sz="2800" dirty="0" err="1" smtClean="0">
                <a:latin typeface="SutonnyAMJ" pitchFamily="2" charset="0"/>
                <a:cs typeface="SutonnyAMJ" pitchFamily="2" charset="0"/>
              </a:rPr>
              <a:t>kjMZ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j¶¨ (</a:t>
            </a:r>
            <a:r>
              <a:rPr lang="en-US" sz="2800" dirty="0">
                <a:latin typeface="+mj-lt"/>
                <a:cs typeface="SutonnyAMJ" pitchFamily="2" charset="0"/>
              </a:rPr>
              <a:t>Tactical goal)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iY‣bwZK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AR©‡bi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D‡Ï‡k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¨¯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Íixq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vcbv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KZ…©K †h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K․jkMZ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Kvh©MZ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(</a:t>
            </a:r>
            <a:r>
              <a:rPr lang="en-US" sz="2800" dirty="0">
                <a:latin typeface="+mj-lt"/>
                <a:cs typeface="SutonnyAMJ" pitchFamily="2" charset="0"/>
              </a:rPr>
              <a:t>Operational goal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K․kjMZ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ev¯Íevq‡b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wbæ¯Íixq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vcK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KZ…©Z †h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Kvh©MZ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KvUv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Quota)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KvUv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k‡ãi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AvwfavwbK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A_©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AvbycvwZK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Ask|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Drcv`bkxj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weµqag©x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wba©vwiZ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Drcv`b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weµ‡qi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cwigvY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AR©‡bi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Póv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KvUv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|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mxgvšÍ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mgqwfwËK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(</a:t>
            </a:r>
            <a:r>
              <a:rPr lang="en-US" sz="2800" dirty="0">
                <a:latin typeface="+mj-lt"/>
                <a:cs typeface="SutonnyAMJ" pitchFamily="2" charset="0"/>
              </a:rPr>
              <a:t>Dead line or time goal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): 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AR©‡bi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†`qv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mxgvšÍ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mgqwfwËK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838200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74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utonnyAMJ" pitchFamily="2" charset="0"/>
                <a:cs typeface="SutonnyAMJ" pitchFamily="2" charset="0"/>
              </a:rPr>
              <a:t>2.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GKv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_©K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4000" dirty="0">
                <a:latin typeface="+mj-lt"/>
                <a:cs typeface="SutonnyAMJ" pitchFamily="2" charset="0"/>
              </a:rPr>
              <a:t>Single-use plan):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gvÎ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`©ó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GKeviB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e¨envi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_©K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918330"/>
            <a:ext cx="8610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AMJ" pitchFamily="2" charset="0"/>
                <a:cs typeface="SutonnyAMJ" pitchFamily="2" charset="0"/>
              </a:rPr>
              <a:t>GKv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_©K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Pvi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;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h_v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: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cÖavb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Major program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j¶¨ AR©‡b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gyL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m¤úv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`‡bi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cÖavb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|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Special program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cÖvwZôvwbK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 AR©‡bi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mgvav‡bi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Project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cÖavb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AvIZvaxb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we‡kl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c`‡¶‡ci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Detailed plan)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cÖavb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Kg©m~wP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ev¯Íevq‡bi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AmsL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¶z`ª ¶z`ª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wek`fv‡e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Gme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GK‡Î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Flowchart: Punched Tape 4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7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838200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451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444" y="1028879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utonnyAMJ" pitchFamily="2" charset="0"/>
                <a:cs typeface="SutonnyAMJ" pitchFamily="2" charset="0"/>
              </a:rPr>
              <a:t>3. ¯’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vqx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4000" dirty="0">
                <a:latin typeface="+mj-lt"/>
                <a:cs typeface="SutonnyAMJ" pitchFamily="2" charset="0"/>
              </a:rPr>
              <a:t>Standing plan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vqxfv‡e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vqx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G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GKevi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Avg~j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cwieZ©b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evievi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e¨envi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590800"/>
            <a:ext cx="861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vqx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K‡qK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cÖKv‡ii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; †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hgb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bxwZ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400" dirty="0">
                <a:latin typeface="+mj-lt"/>
                <a:cs typeface="SutonnyAMJ" pitchFamily="2" charset="0"/>
              </a:rPr>
              <a:t>Polic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y) :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cÖvwZôvwbK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j¶¨ AR©‡b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AbymiY‡hvM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w`K-wb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‡`©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kbv‡K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bxwZ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bxwZ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`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xN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e¨eüZ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bxwZ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AbymiY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K‡iB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cÖvwZôvwbK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Kvh©vewj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cwiPvwjZ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 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400" dirty="0">
                <a:latin typeface="+mj-lt"/>
                <a:cs typeface="SutonnyAMJ" pitchFamily="2" charset="0"/>
              </a:rPr>
              <a:t>Process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) : j¶¨ AR©‡bi c‡_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avivevwnK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Kvh©vewj‡K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j¶¨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©‡b †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hme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Aej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¤^b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†m¸‡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jvi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cÖ‡Z¨KwU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m¤úv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`‡b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avivevwnK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c×wZ‡K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400" dirty="0">
                <a:latin typeface="+mj-lt"/>
                <a:cs typeface="SutonnyAMJ" pitchFamily="2" charset="0"/>
              </a:rPr>
              <a:t>Procedure)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: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cÖwµqvaxb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Kvh©vewj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m¤úv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`‡bi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†h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cÖ‡Z¨KwU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KvR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m¤úv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`‡bi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wbqg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‡`©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kbv‡K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 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†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K․kj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400" dirty="0">
                <a:latin typeface="+mj-lt"/>
                <a:cs typeface="SutonnyAMJ" pitchFamily="2" charset="0"/>
              </a:rPr>
              <a:t>Strateg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y) :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cÖwZ‡hvwMZv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gvKvwejvq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†h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K․kj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|</a:t>
            </a:r>
            <a:endParaRPr lang="en-US" sz="2400" dirty="0">
              <a:latin typeface="SutonnyAMJ" pitchFamily="2" charset="0"/>
              <a:cs typeface="SutonnyAMJ" pitchFamily="2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Flowchart: Punched Tape 4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7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91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473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1" y="946137"/>
            <a:ext cx="8686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utonnyAMJ" pitchFamily="2" charset="0"/>
                <a:cs typeface="SutonnyAMJ" pitchFamily="2" charset="0"/>
              </a:rPr>
              <a:t>L.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mgqwfwËK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kªwYwefvM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(</a:t>
            </a:r>
            <a:r>
              <a:rPr lang="en-US" sz="2800" dirty="0">
                <a:latin typeface="+mj-lt"/>
                <a:cs typeface="SutonnyAMJ" pitchFamily="2" charset="0"/>
              </a:rPr>
              <a:t>Time oriented classification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wfwË‡Z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wZb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h_v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: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1. ¯^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í‡gqvw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Short-term plan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mvaviYZ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m‡e©v‛P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GK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¯^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í‡gqvw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mvßvwnK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gvwmK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lvb¥vwmK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cÖf„wZ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1" y="3800421"/>
            <a:ext cx="84581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2.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Middle-term plan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mvaviYZ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GK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m‡e©v‛P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cuvP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wØ-evwl©K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wÎ-evwl©K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cÂ-evwl©K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cÖf„wZ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3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. `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xN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©‡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 err="1">
                <a:latin typeface="+mj-lt"/>
                <a:cs typeface="SutonnyAMJ" pitchFamily="2" charset="0"/>
              </a:rPr>
              <a:t>Longterm</a:t>
            </a:r>
            <a:r>
              <a:rPr lang="en-US" sz="2800" dirty="0">
                <a:latin typeface="+mj-lt"/>
                <a:cs typeface="SutonnyAMJ" pitchFamily="2" charset="0"/>
              </a:rPr>
              <a:t> plan)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cuvP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Z‡ZvwaK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mg‡qi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`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xN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©‡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gqvw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mß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`k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evwl©K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BZ¨vw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`|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Flowchart: Punched Tape 4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7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603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19200"/>
            <a:ext cx="8382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SutonnyAMJ" pitchFamily="2" charset="0"/>
                <a:cs typeface="SutonnyAMJ" pitchFamily="2" charset="0"/>
              </a:rPr>
              <a:t>M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msMVb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KvVv‡gvwfwËK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4000" dirty="0" err="1">
                <a:latin typeface="SutonnyAMJ" pitchFamily="2" charset="0"/>
                <a:cs typeface="SutonnyAMJ" pitchFamily="2" charset="0"/>
              </a:rPr>
              <a:t>kªwYwefvM</a:t>
            </a:r>
            <a:r>
              <a:rPr lang="en-US" sz="40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(</a:t>
            </a:r>
            <a:r>
              <a:rPr lang="en-US" sz="2800" dirty="0">
                <a:latin typeface="+mj-lt"/>
                <a:cs typeface="SutonnyAMJ" pitchFamily="2" charset="0"/>
              </a:rPr>
              <a:t>Organization structure oriented classification)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msMVb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KvVv‡gv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AvIZv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Abymv‡i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K‡qKfv‡M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; †</a:t>
            </a:r>
            <a:r>
              <a:rPr lang="en-US" sz="2800" dirty="0" err="1" smtClean="0">
                <a:latin typeface="SutonnyAMJ" pitchFamily="2" charset="0"/>
                <a:cs typeface="SutonnyAMJ" pitchFamily="2" charset="0"/>
              </a:rPr>
              <a:t>hgb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1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Kvh©wfwËK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Functional planning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…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Abyhvqx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Giƒc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µq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Drcv`b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wecYb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_©K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cÖf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…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Giƒc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D`vniY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2.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Departmental planning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e„n`vqZb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we`¨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wefv‡Mi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e„n`vqZb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wecY‡bi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AÂj‡K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K‡qKwU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wefv‡M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wef³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 µq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cÖkvmwbK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XvKv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BZ¨vw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87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69" y="137160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3.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AvÂwjK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Regional planning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†h me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Kvh©vewj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wef³, †m me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AÂjwfwËK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hgb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-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e„n`vqZb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eûRvwZK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Kv¤úvwb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KZ…©K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Gwkqv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`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w¶Y-c~e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Gkxq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BD‡ivc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AÂ‡ji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4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mvgwMÖK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Master plan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Dc-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AÂj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BDwbU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cÖf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…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mewKQy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cÖYqb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mvgwMÖK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e‡j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A_©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cÖvwZôvwbK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j¶¨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©‡bi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mKj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Dc-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wefvM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BDwbU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Kg©x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‡`i AšÍfy©³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cÖYxZ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mvgwMÖK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bv‡g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AwfwnZ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endParaRPr lang="bn-IN" sz="28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 smtClean="0">
                <a:latin typeface="SutonnyAMJ" pitchFamily="2" charset="0"/>
                <a:cs typeface="SutonnyAMJ" pitchFamily="2" charset="0"/>
              </a:rPr>
              <a:t>cwi‡k‡l</a:t>
            </a:r>
            <a:r>
              <a:rPr lang="en-US" sz="28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myôz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Qvov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j‡¶¨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cu․Qv‡Z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mv‡_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mgwb¦Z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iKg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Kv‡Ri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aib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…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wZ‡f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‡`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ai‡bi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397869" y="-17585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90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05800" cy="6172200"/>
          </a:xfrm>
        </p:spPr>
        <p:txBody>
          <a:bodyPr>
            <a:normAutofit fontScale="92500" lnSpcReduction="10000"/>
          </a:bodyPr>
          <a:lstStyle/>
          <a:p>
            <a:endParaRPr lang="en-US" sz="2000" dirty="0">
              <a:latin typeface="SutonnyMJ" pitchFamily="2" charset="0"/>
              <a:cs typeface="SutonnyMJ" pitchFamily="2" charset="0"/>
            </a:endParaRPr>
          </a:p>
          <a:p>
            <a:pPr marL="0" indent="0" algn="ctr">
              <a:buNone/>
            </a:pPr>
            <a:r>
              <a:rPr lang="en-US" sz="43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43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3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MÖn‡Yi</a:t>
            </a:r>
            <a:r>
              <a:rPr lang="en-US" sz="43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3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aviYv</a:t>
            </a:r>
            <a:r>
              <a:rPr lang="en-US" sz="43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300" b="1" i="1" dirty="0">
                <a:solidFill>
                  <a:schemeClr val="tx1"/>
                </a:solidFill>
                <a:cs typeface="SutonnyMJ" pitchFamily="2" charset="0"/>
              </a:rPr>
              <a:t>Concept of Decision Making </a:t>
            </a:r>
            <a:endParaRPr lang="en-US" sz="4300" b="1" i="1" dirty="0" smtClean="0">
              <a:solidFill>
                <a:schemeClr val="tx1"/>
              </a:solidFill>
              <a:cs typeface="SutonnyMJ" pitchFamily="2" charset="0"/>
            </a:endParaRPr>
          </a:p>
          <a:p>
            <a:pPr marL="0" indent="0">
              <a:buNone/>
            </a:pPr>
            <a:r>
              <a:rPr lang="en-US" sz="32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mvaviYZ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mywbw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`©ó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mgvav‡b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my‡hvM-myweav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MÖn‡Yi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Rb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M„wnZ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Kg©cš’v‡K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ejv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e¨e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vcK‡K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wewfboe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mgvav‡b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Kv‡bv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j‡¶¨ †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cu․Qv‡Z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wbqwgZ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Kg©cš’v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wba©viY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Giƒc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Kg©cš’vB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endParaRPr lang="en-US" sz="32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m¤úv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`‡bi †¶‡Î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m„ó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mgm¨v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mgvavb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c×wZ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;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L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wewfboe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Kg©cš’v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wePvi-we‡klY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MÖnY‡hvM¨Zv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wPwýZ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wewfboe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weK‡íi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my‡hvM-myweav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we‡ePbv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m‡e©vËg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MÖn‡Yi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gva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¨‡g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; </a:t>
            </a:r>
            <a:endParaRPr lang="en-US" sz="32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wm×všÍ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MÖnY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</a:t>
            </a:r>
            <a:r>
              <a:rPr lang="el-GR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μ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qv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ev¯Íevq‡b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mnvqZv`vb</a:t>
            </a:r>
            <a:r>
              <a:rPr lang="en-US" sz="32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</a:p>
        </p:txBody>
      </p:sp>
      <p:sp>
        <p:nvSpPr>
          <p:cNvPr id="4" name="Flowchart: Punched Tape 3"/>
          <p:cNvSpPr/>
          <p:nvPr/>
        </p:nvSpPr>
        <p:spPr>
          <a:xfrm>
            <a:off x="6477000" y="0"/>
            <a:ext cx="259080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63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577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7" y="609600"/>
            <a:ext cx="86188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  </a:t>
            </a:r>
            <a:r>
              <a:rPr lang="en-US" sz="3600" dirty="0">
                <a:latin typeface="+mj-lt"/>
                <a:cs typeface="SutonnyAMJ" pitchFamily="2" charset="0"/>
              </a:rPr>
              <a:t>Process of Decision Making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ev¯Íevq‡b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m„ó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mgvav‡bi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j‡¶¨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wba©viY‡K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527" y="2117245"/>
            <a:ext cx="86188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MÖn‡Y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KZK¸‡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c`‡¶c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>
                <a:latin typeface="+mj-lt"/>
                <a:cs typeface="SutonnyAMJ" pitchFamily="2" charset="0"/>
              </a:rPr>
              <a:t>Cliffs Notes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cÖewZ©Z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+mj-lt"/>
                <a:cs typeface="SutonnyAMJ" pitchFamily="2" charset="0"/>
              </a:rPr>
              <a:t>'Principles of Management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' 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eB‡Z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vcKxq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MÖn‡Y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avivevwnK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cÖwµqvi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7wU c`‡¶c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D‡j­L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n‡q‡Q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c`‡¶c/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cÖwµhv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Av‡jvPbv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</a:p>
        </p:txBody>
      </p:sp>
      <p:pic>
        <p:nvPicPr>
          <p:cNvPr id="2050" name="Picture 2" descr="C:\Users\success\Desktop\New folder (2)\Capture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5867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lowchart: Punched Tape 5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8" name="Picture 3" descr="Mon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70882" cy="7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01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457200"/>
            <a:ext cx="6097588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EBF25A"/>
              </a:buClr>
              <a:buSzPct val="80000"/>
              <a:defRPr/>
            </a:pP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e¨emvq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msMVb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 I 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e¨e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¯’</a:t>
            </a:r>
            <a:r>
              <a:rPr lang="en-US" sz="3200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vcbv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 </a:t>
            </a:r>
            <a:r>
              <a:rPr lang="bn-IN" sz="3200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২য় </a:t>
            </a:r>
            <a:r>
              <a:rPr lang="en-US" sz="3200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cÎ</a:t>
            </a:r>
            <a:endParaRPr lang="en-US" sz="3200" kern="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utonnyMJ" pitchFamily="2" charset="0"/>
            </a:endParaRPr>
          </a:p>
          <a:p>
            <a:pPr>
              <a:defRPr/>
            </a:pP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[৩য় </a:t>
            </a:r>
            <a:r>
              <a:rPr lang="en-US" sz="4000" b="1" dirty="0" err="1" smtClean="0">
                <a:solidFill>
                  <a:prstClr val="black"/>
                </a:solidFill>
                <a:latin typeface="SutonnyMJ" pitchFamily="2" charset="0"/>
              </a:rPr>
              <a:t>Aa¨vq</a:t>
            </a:r>
            <a:r>
              <a:rPr lang="en-US" sz="4000" b="1" dirty="0">
                <a:solidFill>
                  <a:prstClr val="black"/>
                </a:solidFill>
                <a:latin typeface="SutonnyMJ" pitchFamily="2" charset="0"/>
              </a:rPr>
              <a:t>]</a:t>
            </a:r>
            <a:r>
              <a:rPr lang="en-US" sz="4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প্রথম  ক্লাসে সবাইকে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Mon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6" y="457200"/>
            <a:ext cx="152186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1556" y="1841242"/>
            <a:ext cx="1156854" cy="50167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defRPr/>
            </a:pPr>
            <a:r>
              <a:rPr lang="bn-IN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স্বা</a:t>
            </a:r>
            <a:endParaRPr lang="en-US" sz="8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IN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</a:t>
            </a:r>
            <a:endParaRPr lang="en-US" sz="8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IN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</a:t>
            </a:r>
            <a:endParaRPr lang="en-US" sz="8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IN" sz="8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en-US" sz="8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success\Downloads\can-stock-photo_csp2114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524000"/>
            <a:ext cx="6551612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90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914400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utonnyAMJ" pitchFamily="2" charset="0"/>
                <a:cs typeface="SutonnyAMJ" pitchFamily="2" charset="0"/>
              </a:rPr>
              <a:t>1.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msÁvqb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200" dirty="0">
                <a:latin typeface="+mj-lt"/>
                <a:cs typeface="SutonnyAMJ" pitchFamily="2" charset="0"/>
              </a:rPr>
              <a:t>Defining problem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vc‡Ki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Kv‡bv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kbv³Ki‡Yi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w`‡q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ïiæ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…Z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n‡j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cÖwZwU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c`‡¶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c‡K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cÖfvweZ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cÖwZôv‡b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iKg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_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vK‡Z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vcK‡K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_‡g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Kbbv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aib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AbyhvqxB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Kej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mgvavb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wbY©q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945" y="41148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utonnyAMJ" pitchFamily="2" charset="0"/>
                <a:cs typeface="SutonnyAMJ" pitchFamily="2" charset="0"/>
              </a:rPr>
              <a:t>2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.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mxwgZ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Dcv`vb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kbv³KiY (</a:t>
            </a:r>
            <a:r>
              <a:rPr lang="en-US" sz="3600" dirty="0">
                <a:latin typeface="+mj-lt"/>
                <a:cs typeface="SutonnyAMJ" pitchFamily="2" charset="0"/>
              </a:rPr>
              <a:t>Identifying limited factors) 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nIqvi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ci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vcK‡K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Dcv`vb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jvi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cwigvY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kbv³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mvaviYZ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Dcv`vb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jvi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mxwgZ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¯’v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n‡ZB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m„wó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" name="Flowchart: Punched Tape 6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9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838200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77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536491"/>
            <a:ext cx="88738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utonnyAMJ" pitchFamily="2" charset="0"/>
                <a:cs typeface="SutonnyAMJ" pitchFamily="2" charset="0"/>
              </a:rPr>
              <a:t>3. m¤¢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weKímg~n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Dbœqb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200" dirty="0">
                <a:latin typeface="+mj-lt"/>
                <a:cs typeface="SutonnyAMJ" pitchFamily="2" charset="0"/>
              </a:rPr>
              <a:t>Develop potential alternatives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) : G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ch©v‡q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vcK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mgvav‡b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Kx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Kx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c`‡¶c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h‡Z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cv‡i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wba©viY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K‡ib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†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Kbbv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GKwU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hZ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cš’vq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mgvavb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hvq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wba©viYB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DbœZ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MÖn‡Y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mnvqZv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2865086"/>
            <a:ext cx="8991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utonnyAMJ" pitchFamily="2" charset="0"/>
                <a:cs typeface="SutonnyAMJ" pitchFamily="2" charset="0"/>
              </a:rPr>
              <a:t>4.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weKímg~n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200" dirty="0">
                <a:latin typeface="+mj-lt"/>
                <a:cs typeface="SutonnyAMJ" pitchFamily="2" charset="0"/>
              </a:rPr>
              <a:t>Analyzing alternatives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mv‡_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wba©vi‡Yi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m¤úK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© we`¨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gvb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cÖwZwU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weK‡íi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Avq-e¨q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m¤ú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‡`i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cÖvße¨Zv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myweav-Amyweav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022" y="4729103"/>
            <a:ext cx="8991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SutonnyAMJ" pitchFamily="2" charset="0"/>
                <a:cs typeface="SutonnyAMJ" pitchFamily="2" charset="0"/>
              </a:rPr>
              <a:t>4.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weKímg~n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3200" dirty="0">
                <a:latin typeface="+mj-lt"/>
                <a:cs typeface="SutonnyAMJ" pitchFamily="2" charset="0"/>
              </a:rPr>
              <a:t>Analyzing alternatives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mv‡_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wba©vi‡Yi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m¤úK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© we`¨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gvb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we‡k­l‡Yi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cÖwZwU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weK‡íi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Avq-e¨q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m¤ú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‡`i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cÖvße¨Zv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myweav-Amyweav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2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200" dirty="0">
                <a:latin typeface="SutonnyAMJ" pitchFamily="2" charset="0"/>
                <a:cs typeface="SutonnyAMJ" pitchFamily="2" charset="0"/>
              </a:rPr>
              <a:t>|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055773" y="0"/>
            <a:ext cx="2152702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lowchart: Punched Tape 5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8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1" y="0"/>
            <a:ext cx="69046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356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329" y="1127936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5.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wbe©vPb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>
                <a:latin typeface="+mj-lt"/>
                <a:cs typeface="SutonnyAMJ" pitchFamily="2" charset="0"/>
              </a:rPr>
              <a:t>(Selecting the best alternatives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jvi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g‡a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me©vwaK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myweav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cvIqv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A_©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vr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†h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weKíwU‡Z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Kg e¨‡q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me©vwaK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dj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cvIqv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,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mevi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evaMg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wbwðZfv‡e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dj`vqK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n‡eÑ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993226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6.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Implementing the decision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) : G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ch©v‡q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MÖnYKvix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M„nxZ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weKí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cÖ‡qv‡Mi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†¶‡Î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hme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m¤ú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cÖ‡qvRb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e¨e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vcK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†m¸‡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mieivn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cÖ‡qv‡M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Kv‡bv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Av‡Q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wK-bv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kbv³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mgvav‡bi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c_ †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K‡ib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MÖn‡bi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ev¯Íe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cÖ‡qvMB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GwU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g~j¨vq‡bi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m‡e©vËg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cš’v</a:t>
            </a:r>
            <a:endParaRPr lang="en-US" sz="2800" dirty="0">
              <a:latin typeface="SutonnyAMJ" pitchFamily="2" charset="0"/>
              <a:cs typeface="SutonnyAMJ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329" y="5257800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SutonnyAMJ" pitchFamily="2" charset="0"/>
                <a:cs typeface="SutonnyAMJ" pitchFamily="2" charset="0"/>
              </a:rPr>
              <a:t>7.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wbqš¿Y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cÖwZôv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c×wZ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g~j¨vqb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(</a:t>
            </a:r>
            <a:r>
              <a:rPr lang="en-US" sz="2800" dirty="0">
                <a:latin typeface="+mj-lt"/>
                <a:cs typeface="SutonnyAMJ" pitchFamily="2" charset="0"/>
              </a:rPr>
              <a:t>Establishing a control and evaluating system) 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cÖ‡qv‡Mi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ci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Kvh©KvwiZv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g~j¨vqb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cÖwµqvi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Ici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wbqš¿Y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Av‡ivc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8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28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lowchart: Punched Tape 5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8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607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SutonnyAMJ" pitchFamily="2" charset="0"/>
                <a:cs typeface="SutonnyAMJ" pitchFamily="2" charset="0"/>
              </a:rPr>
              <a:t>Abyavebg~jK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cÖkœ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  <a:p>
            <a:pPr marL="514350" indent="-514350">
              <a:buAutoNum type="arabicPeriod"/>
            </a:pPr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bgbxqZv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†Kb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cÖ‡qvRb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? 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bn-IN" sz="3600" dirty="0" smtClean="0">
                <a:latin typeface="SutonnyAMJ" pitchFamily="2" charset="0"/>
                <a:cs typeface="SutonnyAMJ" pitchFamily="2" charset="0"/>
              </a:rPr>
              <a:t>  </a:t>
            </a:r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DËi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Ávb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cwieZ©bkxjZvi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¸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Yvewj‡K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bgbxqZv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bn-IN" sz="3600" dirty="0" smtClean="0">
                <a:latin typeface="SutonnyAMJ" pitchFamily="2" charset="0"/>
                <a:cs typeface="SutonnyAMJ" pitchFamily="2" charset="0"/>
              </a:rPr>
              <a:t>  </a:t>
            </a:r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|</a:t>
            </a:r>
            <a:endParaRPr lang="bn-IN" sz="36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3600" dirty="0" smtClean="0">
                <a:latin typeface="SutonnyAMJ" pitchFamily="2" charset="0"/>
                <a:cs typeface="SutonnyAMJ" pitchFamily="2" charset="0"/>
              </a:rPr>
              <a:t>  </a:t>
            </a:r>
            <a:r>
              <a:rPr lang="bn-IN" sz="3600" dirty="0" smtClean="0">
                <a:latin typeface="SutonnyAMJ" pitchFamily="2" charset="0"/>
                <a:cs typeface="SutonnyAMJ" pitchFamily="2" charset="0"/>
              </a:rPr>
              <a:t>  </a:t>
            </a:r>
            <a:r>
              <a:rPr lang="en-US" sz="3600" dirty="0" err="1" smtClean="0">
                <a:latin typeface="SutonnyAMJ" pitchFamily="2" charset="0"/>
                <a:cs typeface="SutonnyAMJ" pitchFamily="2" charset="0"/>
              </a:rPr>
              <a:t>Abyaveb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: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¨‡Z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Kx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n‡e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Zvi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AvMvg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MÖnYB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wewfbœ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cwi‡ek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cwiw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ga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w`‡q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ev¯Íevqb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cÖ‡qvRb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fwel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¨‡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Zi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cwieZ©xZ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cwiw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wZ‡Z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Avbq‡bi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cÖ‡qvRb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c‡o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cwiewZ©Z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cwiw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¯’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wZ‡Z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cwiKíbvq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cwieZ©b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Avbqb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Kiv‡K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bgbxqZv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ejv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3600" dirty="0" err="1">
                <a:latin typeface="SutonnyAMJ" pitchFamily="2" charset="0"/>
                <a:cs typeface="SutonnyAMJ" pitchFamily="2" charset="0"/>
              </a:rPr>
              <a:t>nq</a:t>
            </a:r>
            <a:r>
              <a:rPr lang="en-US" sz="3600" dirty="0">
                <a:latin typeface="SutonnyAMJ" pitchFamily="2" charset="0"/>
                <a:cs typeface="SutonnyAMJ" pitchFamily="2" charset="0"/>
              </a:rPr>
              <a:t>|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4" name="Flowchart: Punched Tape 3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396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data:image/jpeg;base64,/9j/4AAQSkZJRgABAQAAAQABAAD/2wCEAAkGBxQTEhQUEhQWFhUVGRkXGBQXFRUYFxcWFxcWFxcYGBgaHSggGBwlGxUUITEhJSkrLi4uFyA0ODMsNygtLisBCgoKDg0OGxAQGywkICQsLCwsLCwsLCwsLCwsLCwsLCwsLCwsLCwsLCwsLCwsLCwsLCwsLCwsLCwsLCwsLCwsLP/AABEIAHYBXAMBEQACEQEDEQH/xAAcAAABBQEBAQAAAAAAAAAAAAAAAwQFBgcBAgj/xABFEAACAQIDBQUFBAcGBQUAAAABAgADEQQSIQUGMUFRBxMiYXEygZGhsVJywdEUIzNCguHwFVRikpPxFyRTorIWQ2PCw//EABsBAAIDAQEBAAAAAAAAAAAAAAAEAQIDBQYH/8QANBEAAgIBBAECBAUCBgMBAAAAAAECAxEEEiExBUFREyIyYRRxgZGhFSMzQlKx0fAGwfHh/9oADAMBAAIRAxEAPwDcLQALQALQAIAEAyEACABaABaABaABaABAAgAQAIAEAC0AC0AC0ACABAAgAQAIAFoAFoAFoAFoAEAG+OxIpoXI0BFz0W4BY+QBJ90gDxWxyKaYJFql8puLHQEeoI5+Y6yNxOB3LEBaABaABaABaABABni9qUKRtUq00PRnUH4SG0icMKe1aDLmFamV651sPXWGUGGK4fG06n7Ooj2+yyt9DDJAvJALQALQALQA7AAgByAFT3832pbOQXHeVnF0pA20GmZjyW/xmc7FEb0ukle36JepmtLtjxme5pUcv2bMNPXNeY/HZ1V4qtrGX+Y6qdtVfNphaWXpncn/ADcPlBahmcvEwjw5P9jRNyN9aO0EOQGnVXV6RNyAean95fO02hYpHN1OklQ+eV7lovNBU7AAgByAFT3x37w+AY06hY1mpmoihSQfaVQTyuykSspYKTsUTFa/aLtF6nemvlbIaYCqAig2JIU38VwNZm5sWdssiGyN+cfh3DLiHcAklKhLq1+N76/AiRuYKySLtu12x1M9NMbSQqWOeuhIKg3K/qgpvY2HHhrLqZpG73Nd2XtGniKSVqLB6bi6sOBsSDx8wRLrkYzlDuSAQAIAeSZDeAIfFbYOYrTF/M/gJwdT5eSm4UrP3Hq9ItuZsR/tmoNGVSfeIv8A1q+PEoo0/BwfKYqm13B8aC3UH+rzaHmLE/7kFj3TM5aSOPllyS9KoGAI1BndrsjZFSi8oSknF4YpNCAgAQA5ADKu0HtCqJUbD4Q5chyvVGpLDiqcgBwJ636Re23HCN6qs8szmptPEMczVarMetR7/WL7pM32xEaGMdMtqjrluUAdgEvxy6+G/lITw+WS1npFj2LvxjMOwIqtVXnTqsWBH3jqPWbRtZlKtG3bB2smKoJWp8HHA8VYaMp8wbiNReULNYeCRkkBADkAKdv7vG1ALRpG1RxdmHFE8v8AEeXSxmVk8cGkI5M7w2Kck5Vvfj1v5sdSfWLtjGAU3fP3YJJKgaaEW5/GQBypi3VwSuW3AjRh5qw1vJzgjBqG4+3ziabJUN6tKwJ+2p9l/XTWM1yyLzjgs00KHYAEACABADyTAD5d3120cVi61Ym4LFU6ZF0W3u198Qk90j1mnqVNKRA07kyHjBeG5yyencgwSRadk4sndyNqth8bQqpf2wrKOaMQrj4G/qBI3/D+Zmd9KvqcV/1mwHfGpVxVNafhp5wLc2F7axCXkLLLVt4Wf3F34eFOmlOf1Y/Y0IT0B5o7ADw7WBMCGfLG920ziMXWqGo9RczKjVBZhTDEhMp9mxLaTCXYnN5ZDypUIEBADX+wvbtVmfCM47qmhdEyags928fIXbgevlNYMZpk+jY5obhAAgBH7Zr5aZtxbT48flec3yl/wqHjtm+mhusWSvK5A008/wAJ5JTajwdZpNiZMz9cl0e6Tnh8us0hJ9FJJdkvu/W9pOQ1H4z0HhL8p1iGshypE3O+IhAAgBG7xY7uMNXq80psw9QNPnKyeESllnzebkknUnn68Yn6ji6HmB2VXrAtSpO4GhKi4v09ZVySBJkfXJUlSpDA2KkEHzFuRlXJF4xZyna1+X06y0QZrvYriyaWIpngrKw8s4IP/jGqnwK2rk0qbGIQA4ZAGI72Yw1cXiG6OUH3UOX8L++KzeWNQ6GNWsQAB4RbQcz5n1lCwjna1rmw+AgQK96SljqPmp5H0MCSx9nOKy41R9tGU+7xD6TWt8mdi4NaEZFzsAEncX1a3wgApAAMAIreTHClhsQ2YBlpVGAuL3Cm2nrKyfBrTHNiR8qstyBEUessWePY2XdjszpJSpVK+Y1wy1CumRbENkK28VxoSfdaXUF6nJu18m3GHQx3z7Mr5quCHUnDn/8AM/8A1Mhx9jSjXL6Lf3KRsDBotZbPdxmDIylSrZSNL8bHSI6qUvhtNHYpjGLWHkvm52MwiYkNiK6IUPhRubnhc8BbzMpoNPmanPj2MfMXWOv4dcc57ZsKNed88ceoAeKwOU2NjY2Nr2NtDbnAj0Pk3bTscRWLuKjGo96gFg5zEFgOV+kXfYlLO4lKu7FXIiJTZnfxmrqERbCy6873J90Vetoi8OS4+46tBc0sRb+45O6lZrooCrTsod+LsTmeoLcRyt0A85R+Q06f1Gy8dc/Qb7V3bNDDd6xObOAFJ1CnQZraZiddOHnCnXV3WOEDO/QSpq3zJHsm26cLtCmpUsuItRIHEFiCjedjx8iekfg+ROqWGfR4mw2EACAENvBrkAnn/NNy2xQ9ouG2ROXMyqPT8zOLCv4tigh3diLkTK0VAtYWnqI0VqG3BzXY85IfE0sj6eo9J5rV0vT3cfodGue+A82RpVBHBgbfU/SOeMeNRn3MNVzD8ixT1ZzAgAQArfaKpOzsTlBJyDh0zrf5XlLPpLQ7MP2Lsp8VWFGnpcXZzwRRa5Px4dTEbJ7UOpGy7K2bTw9JaVIWUe8k8yfMxFvcyxFb37tU8VTYhQKyi6VBxuP3T9oEaay0J47JMx27sKphKmR7ENcqw9lh1HQ+XnG4SUlwUZovYnhyExL20ZkUHqVDE/8AkI3Uha18mmO1hc8BNzEpG8m/opsEwuSof3qhN0HkLEZj53tMZWY6NY157HO62+grt3VdRTqG2Ug+FyeQvqDoesFbkiVeDOMRh71S2pDEu2nC7Np5mYN8m64Rd9n7qpUw6GoCrvZmuNVBZDlHQhUy/wARlclWyZTd+guTKtsihbaEOoIIVwQc2oBvxhkMlQ3z2bTw7U8oslTvAR08Qb5FtOgEklDTdCiKeLoljYguW1FgAhNyeWhloS5In0aTs3eTDV3KUqgLcgQRmtxy3Hi90aU0zBxaJeWKiFXCKxuRr6mAC8AKh2m7znA4QtTP62oclPyNrs3uHztM7JbUN6OhW2c9LlnzpWrO7F3YszalmJJJ8yYk2vU9PCLS+XhFt7LNijEY0Ow8FAd4fvA2QfHX+GWihTWW7a/u+DbdnpUCnvSpbMbZb2y38PHnbjNDhHnEUahqKVKinlYNxzhtMpXy46SGs8IlPDyY72h4d8NjVVmJpuFcGwvxs+tr3uCfeIotOoLjv3y8noNHerIZfpwVrF4laYZGpUncghaqtyItmKAkX+EIQcvmUml7Nf8As2m5RfJq/YdvG1ajUwtQ3NGxpk8e7OmX3Hh6zoUy4wcDyNKT3r1/3NSm5zQMAMT7SNxycVXrCpdqo7xEygAEeEqTz4Dxet5z9ZqYUY3eperQyvy0+h5hKDU1poTmyqAW4cLW05zy1065uUnw30ejqrnCMY9pC9W9jl48hwueUWr25+bo3nuxldkbvJgWrYV0X2tCAdblTe1/xjujthVqN3+UT1lMraNq7JLsu3E7sriajBjqrU2QEBhZgVPEMrZfF94W4Ges09kbI7o9HnHpnVLEuzWYyWCABACK2ymqH1/2nE8vDmMhvTPtEEuKFK9RuC8bAniQt7Dj7U5PjI/38+w7qX8mCeU3APWenOcRNauKquQDek5Q3UrqONr8RwN5yfK07qt69BnTz2ywOdi2zr1Ab+vnFvEJO1FtXlJlhnqTmhAAgAnXpB1KsLqwII6g6ESAMx3V3bbC4qswYNSIqIh1vZai5b/A/AzlamSzhDtfRZsJVYl8ylcrEC9vEBwYW5GLNL0NAxFVg6AKxDEgsOCWF7t5HhBJYbAre++wamJamVYKtNHJJFxmzJpb0uf4ZvTNLj3KyXBfd3NkphcPTo09Qo1Y8WY6sx9TOtFYQjJ5ZJGWIMl342AlCoWopVyklmZhakhY6IjW1NydLm0Wsjh5GK5ZWCJ2fqmumU3DW9kg349ecXl64NPzLBTp0kxNLuiSualcNyYm/A63swmdUpY+Z/wEi5lXNUFSppZTfU5s4OluVrTSMlJZTKNY7FNoI5pt3Vs9vDm9m/nLEEPveqnBuHClly+eViQLi/LUyinFvanyWSa5Kns7D0qjVBUvmCZqeUG5IHjJA5AZZnY5JpRNFj1IWjWy1kckrYg3RluLHSx4WjECkuUbhgarOiswAJF7K2Ya+Y0Pujq5QoxxJAIAU3tP3VbH4UCn+1pEuguBmuLMlzwuLW8wJlZByXA7otQqZ/N0+GfPWIw1SmxSojIw0KsCrD1B1ibXJ6aFmY5TTXvk1XsZ2RXpivWdGSlUCquYEZ2BJzAHkASL+flNIRfbOR5C2t4gnlmmI3ylkznNMKjdB7oNkJGRds2yqxr06+VjRNMIGAJCMGYkN0vcG/P3Ss01ydfx1lbi6885MySgxNgLk6ADW/oJXchz4TXZvPY/ug+EpvXrgrVrAAIeKINfF0YnlysIzVBrlnD1+pjNquHSNHE2OcEAIzbuzFrUzceNQSh87cPQxLXaaN9TT7XQxprnVNNfqZ4zddPLz5zxU9zfPoenXJyULD3YuF76qqfu/vH/AAjz/rjH9FS7rlB9eopqrfg1uX7GiYbDqihUACjQCezrgoRUY+h5uUnJ7n2Ly5UIAEAI3btO9Mn7JB/A/Wcvy9W+htegzpZYs5IfZjWY+n4icTxTxa8jup+klKlS37pN+gvPSCKWfU5V1BXymV0VODi/YmPDyNN3x4i3LLp53P8AKcnw9TjZKTQxrJfKl6lgUz0qZzjskDsAOQAhdo4ELci4DG9uhOpt6m85Wv06ksjdFj6GymJR6w2bsKhA5yXjALkXwGBDjxElR8/L0jOh0yxlvJjfa1wTgE7AmEAILeLdeni8veVKq5eAVlyg9cpU6+cpKG4tGeCNwG42GpOGY1apXgHsV+CgfOZOMYsu5tkpid3qNSqtdltUU5tDox1tmHO15Dq4eSFNoVQKlgBa8UhXGpbYrBs5OXIpeXKiP6ClYMrpdXFm8xy9JNNMXJvGH7hObS7PGyN2qGFJaihzEWzMxJtxsOkadaXRk5t9iOM3OwlZs7U7MdSUYpc87gaS2xPsN7ROYXDLTRUQZVUAADkBwl0sFMi0kAgBwiACNTCIxuyKSOBKgke8iGCVJrpijKDpI7I6eSNxJReNRB5FlB+sWm4R9V+5rG5erE6OIoki9Wnryzrc/OVhZU39S/dEO6PoyUKKRYgEHlxBEbRRP1Q1w+xsOjZ0o01b7QRQfjaGF7FnZNrDbH1pJQ7AAgB5MgCq7e3dDMXpsoJ1KMQBfqDynD1viJWS+JT+x0tL5GNaUbCu0dluzmnwI43YBRbz4GciHjtTOz4ezn7o6U9fQobtyLru/spKKmzBnPFha3oPKek0Xj1po89s4mp1n4iX2JidAWOwAIAEAGG1a+VGGXMW8KqP3mOlvx9ATFNXL+24tZya0xzNc4K/gaDU6iqRqQQ4ve99cy+XlPP6aPwdSoyWPzOldNTrbTJlktoHFvUH68J23OuPc0v1Qgsv0PbYVWRlD6sLEg3OvH32lv7U4NRmn+TRCnKMk8EfgNjWAqU2KPfTXwsgPBl5giJaPQOK3ptPPHtj7oZt1bktskmv5z+ZYhO0jnnZIBAAgAlXpBgQZSyCnHDJi9ryiFr4FlOgPqOfqJyLNLODzjj7DsLos5RwbMdb+pFh/ORVp5zfJMrYxJrD0goAE69cFCO1CUpbnkWmhUIAEAOWgBwiADPGZBqzKt/tEAH4xa2Ee20a17pcRWfyI/8AS6ANjWpC3WqtvheL/JnDa/cY+Dc+oSf6MlcJUQi6MrA81IIPwjle3HysVsU4vEk1+Y4mnZQ5TWwtBAepIBAAgAQA4TIYFQ32xFUKDSqMFPhIGmvEG4111+E5PkJzWGpPHsjK9Sjh+hXsBg1qLdr3B1bkR0B6zLQ6CjUwcpZTz36fll8HNsm0xlUSxI6G05V1ahNwXOPX/wCF48rJZd0sV4lUKRkBLHMfFc2GnCdTx9yb2pdeuRvTLc8F0pVQeBnbUkxpxaFZYgIAcJgwIDae1DnKU6gIA1y8QehP5TTS2UWycU05L0yJ61X1x3dRfrgjW14zqJJHJbb7G/6QO97vnlzfMiSU3LdgcoxBuCQfKVlFNcmkZOL44JPZm21zGnUezaWvoNeV+s4eo1mnhf8ACTw/4O/pKL50/EksonQZqWOwAIANsQourE+zf5i0ymllZLRbwROJYltTe3D0nldZKfxWpsfqSUeBO0UNTknPJBJ4CtZReen8fJqpKQjbHngfq1+E6KeTDB6kgEAOEyMgUDe3enEU6rUqeVF5OPEzA8wToOY93Gc+7UyziJWe6PBTnxtQkk1HJPHxt+cUc5P1Mzx+kP8Abb/MfzkbmQTWx96MVSKqrd4CQAlS7ceh4ibw1M48ZLxk2arRq5gDce6dOE1JZTNWmuxWXICAHCYAQe8WMY0XWg5FS1wwseHLUc/KKamx7GoPkc0cYfFXxFlGS16z1Gu7Fj1Ykn5zzcpTm/mZ7uEa6ofIsL7HgoOXI2lWjRSbeGK4Ko4cCmzIzEC6kjibcuMtVOaktrMtRCEoNzSeF6mx4PaAsFbQjS55+s9RXZwlLs+fWQ5bXRIKZuZHqABABp+kEcdZl8THZfbk9NihbqZO8FBiWRn46D+uUriUuy+Yx6PVXAIyFXXMDxv/AFpCVMJRw1wZTe/szZwoqlAWNPORYakgG3vM8tbNxbhFvb+ZzlCLn9hztXZ6U1DKdS3ski4B1AtxvMI4zhjeoohBbk/0L1sjA0lpL3agBgDfiTcX1POet01NcYLai9aSXyi74T7Jmjr5yjdWe55Fdl0aG5rsNifQyxW8VJMwbNmH7oB1vwseETu8nTVlPOV6G9eisnyuiHrYjFYrRFKUz7hbzY6n3Tlzt1uteIR2x/b+RyMNNplmTzL9x5hN21pIzOxZwptbRRp8/fOl43xi001NvL/gQ1+r+PW44whleerPKFbp4u+NvyJyfKw+Ykial/cLJIY6uyRxu7FOoAyko1hfmpPmPynk9d4uvUTc08S/g9Zo9bOmCg+UMEfFYP2gKlIedwPQ8V+k58XrND9S3QHJLTanriRMbL26KzEKhAA1YkceQt+M6Wk8jHUPiLWPcT1GklT9TRIPX5KI65+wso+55TDk6tIUG+yd3sJ7RoqEvbUWtEfI01Ovc+/cvVOSZC96enO0XfhowrdllnGM5X/Bl/UJOWyEOc45HmBUFwG/oxDQQrncoy5HrnJRyiYaiDynqNixjAipMRNEjUGV2NdFtyfYDFdR75HxMdhsOVseoGhufKZz1UIrh5JjVJ9jQipV8h8B/OKv4179kbfJAg9+dkIMKahPjplbHqGYKR6a390vZpo1wz6i109/JnUTFwkEE7uTgxVxahuCqz+9bAfNh8JvRWpywzSt4ZozYN0N0N/r8Oc0lp7K3mtjqsjPiQrR2hycWPofpNoatY/uLBV0/wCk62018/hN1dFrKM9jXY2YVavLKvw/mZVqUyy2xHWG2eq6nU/L3CaRrSKSk2Z3v3g6VGuO6GUupZgOAN9CAOHOcXyEK4TW3tnq/D3W21Pfyl17kZj8SjUKKBbOufO/29bfLzi1s4utLHPqN6emyN8m5cPGF7Fm7ONn0XRqhXNVVrXOoUWuCo5esf8AGVVyjuxycrzuoujYq08RLniMAra8D1E6kq0zzyk0M2R6OoYFeh/L8pniUC/EhLFbyUqVmrsKaHTMQxGboSBpwPGSrl6kqmUvp5Guy98KWIDtSViquUzGwuQqtcDiB4uclXJ9F3pZrssNSgDLygmYKWBKlhrH8pChhlnPgdWmhmNdqYju6VR/sqT77afO0xvnsrbKyeFkzrCbLc5WNwCC1xxFuvS88zpaY32bZSURKVVkYb8cDbaOEZfaJJYe1rx568+U21mjno5LdzlexlGzc8svm5uIz4ZRe5S6H3aj5ETsaC3fSvsdCp5iTkeNBKrQDSrjkspNEDtPdrvHzBzyuDcn2tdeQtwE5Gq8SrbN+4ep1zrhtwT2HohFCi9hoLkk/EzrV1qEVFdIRlJybbPOO/Zv90/QzWv6kY2v5GVCtUyqzHkCfgJ1/Q8/J4RRqdUhg3MEN773kHNT+bJfKZvY9fxhLo6kOWXFBpOO+z0EehvtDArVQowGo0NvZPIjzmF+nhdDZNGtVkq5bojPZ+w1og5SSTbU299vKLabx9enXym92rnb9RI0KdhHYxwLt5FZcqR2130A6zj+Vu2KKXuMUQ3ZIlMPqAON4svMamz+2lHDWMGf9Pph82XnORwt1bXiDOfDdTck+0x2WJR4J5TPXxeVlHOfZ2WAQqYYG/K8ylWmuCylga4bAkNc8unWLVaaUZZZrO3KwSNo8YFb7QG/5J/NkH/eItqv8NlZdGebPwKvqX/hHH33nHlJoywPq2y6ZGl1tzv9byFJk4JHs8ogYt7ENak2o4aun5R/R8yyTDs0i06ZqM8XgsxBv6/hFLtN8R5Na7NqEn2WOR6afWaKhJEOxsfolhYcpslgzPRkgZBvhjBUxlUnUKcg1t7Oh+d55nXWKV7+3B7jxVDjpVjjPJF1GJX2SF5G3O+uttT1izllYHIxip/Vllw7PadSjVtUQqmITMhP7xQ8umj851fGxnXJqS76OB5yyq6Oa2m4vD/U0Odo80eKtMMCDzkNZBcPJUd8Nyzi8nd1WSxAKknJl1JOUcWJy6k6WmE6E1wN0anY+UPd0N3P0bCpTdmz+04DXUMQLhdOAt9ZeFSjHBSy9yk2WSai4QAIAV3fjF5MMR9pgPcNT9Ih5CTVWF6mVz+XBTqO1zTpgKAOZJu1+mh4Tz9M7Kppw7MFb8mxIatULakk+srbZZN/3G2xfGC07h4mzVKfUBh6jQ/UfCdTxNnLiNaeXoXSd0aCABAAgA22j+yf7p+kvX9aMr/8NlE3grZaLf4rL8ePyE6p5y94gVCAgXbYNXPSpH0X3g2lZv5WdPTPOC+Cck9GujsCQgAQAIAQ+03u9ug/nPM+Vs3XY9kPadYjkaTmLk39ORI1hOrDxGpktzwljOW+BGfkKY8Ll9YLBgKl0Hw+E7WjnuqS9uDOxfNkcRooEACABACr9op/5M+bp9Sfwiuq+hlZdGYqbajScvBkK1sS7CzMSJGEBbOzJP11Y9EUfFv5R7RLll6zRZ0TQIAEACACOLrBEZzwUE/AXlZy2xbL1x3SUV6mG1ahZmY8WJY+pNz9Z5Gct0mz6NVBQgo+xPtjaC4WlTzvVLe3SNlWn1IIW/HhrrrNrI1/DW2XJx3RqZ6iU9qj7P3/AJ/9C7baqLjaOaor06TBVygBQrgLy4kC3wm9Wqn8WO59cFPwVctJNqLUny8/Y1IGejPIhAAgAWgAQAIAcJgHRne/G2RWqCjQBc0yczAFteagDQ2tqYzDxtNyTv8A05wcHyGulu2U9rv1Kj+lPbj8hNo+F0CfEF+7/wCTkfjr+93+x5/SW+0flLrw+hXKqRR6y9/5mT25+2TSreJC6kakLd0A4sLa26iUt8Zp4LdVFRY/4/X2RnieWv5RqdGqGAZSCDqCOBEQaweoi8rKFIEhAAgA3xw/Vv6GRuceURtUuGVmvg0fRlDAddZT8Zd7/wAIo/H6d9x/3Exsyj/00/yiH4y73I/pum/0fyOsHh1VlAAAzDQacxBau2XDZZaKmPMUWeXLnZIBAAgAnWqhQSTYCSk5PCKykorLK1isSWYsBYE/1rLPxOlm8zjl/mxCWvvX0PC/IR7w9Zb+kaPHEF/P/Jn+P1HbkxUVx0/3ir8TY47XZxnr0x7DC8hDtQ/X1JTZGLuMrC3RraHy9YzPTQqWIYX2LUamVn1/uS0zGwgAQAIAV3fjDipQVSTbvAdPINEta8QKy6KN/YydW+I/KcrezPAf2MnVviPykb2GC17hYFaZrEEm+Ua25ZvznS0LzkvFFwnRLhAAgAQAi9u1k7tqbC+cEZbkaHjqNZzPI6yNNe3uTGtLCTmpLjBTf7AoDjT+Jf8AOeUdli7WD0C8he1xL+EdGxaH/THxb85HxZe5D1l7/wAwpS2VQBB7pDbkQSJerUThJPspZqbpxa3svOErh1uNOoPET2mnvjbBNcfY85ODjLkcRgoEACABAAgB5ZbwIYlh8Iiewir90AfSS5N9lY1xj9KwRu0tkUGVUakuXNmsBbW4JOnWQ75wlmLI/C02RxKKE62w8O1dXNJcy6C2g0Gl14G3KWWps+jPDKPQUSe9x5RI0dmUkqGqlNVdhYsBa44+kHOTW1vgtGiuMt0Ukx0qAcBaV7NEsdHqBIQAIAI439m/3T9JWfRK7K9Exg9W0v5kfIQIPWG9tfvD6iWh2RLosccMAgAQAIAeKlMHiAfWSm0Q0n2caiCLWFultIZfZGxYxgarQXOxyi9jKK2XMcg6YZ3YOYLCoA3hGv8AVpZWzl2yPgVx6Q7pUQosBYdJLbfLJjFRWEKSCwQAIAEAIPe79iv3x9GiOu/wyJdFRnIMz06kEg8RoYMkse53/ufw/jOnoPUtEss6RYIAEACACZore9hfrYXmbqhnOF+xO59ZG20aYyMbC9rX8ryltcGm2uy8JNNEbWor3KaDidefOJy0NHw9u1GqtmpZySlPBoVXwjSxH1jC0dLisxXHRk7Z5fI6C841tRmdkgEACAHYAEACAHCZAETjNpUi4XOubhbzvwvwvEZ62jfs3rI1Xp7Nm7HB3F7Qp06tncA+/wCduELNZRVPbOSTCFNk4fKiTpuCAQQQeBHCOxkpLKFmmnhnuWICABAAgBF7ybVp4bDVa1Y2RVPqSdAoHMkkCVn0Xrg5SSRitbtYqd54cOnd9CzZyPUaA+4xM6/4FY5fJadtb/UaWCo16YztXLZKZNrFbB8/QKdNON5OBavTOU3Eg93O1W9ZBi6SohYfrELeHXiykm48xJj2bXaLEcxNuRwQCDcHUEcCI56HI/M9wAIAEAOEwARxWKSmheowRF1LMQAB5mQ5JLLL11zskowWW/QiNk7fw+Id+5qqxUEkag262YC484tXZGbe1jeo0OooSdkGs/8AfQT2XvThHqd0ldS5NgPEAxHJWIs3uMKroN4T5LXeN1VcPiSg8FhvGjnnYAEACAHJAFY7QNpU6GGD1DYZwAOJJs2gHOKayDlDCIZnGB3xpPUCFWQMbBjYi5Ol7cJz/wAPJclB9vNvRSoYipTszsGOYLay68LnnB6eUmwLV2bbbpYhavdnxDLmQ+0OOvmPOO6OtwbyWiXePlggAQAIAcJgBD7w7Yo0Uy1aiqW4KbknXjYXNvORKuU18qMp6mqrG+WBhjto0kw1Oo1RQjE2a9wbg8LamZ/Cm1tS5Ly1VUVvclgmdkbRpVqYai6uBYEjkbcwdR75rtcVhlYXQs5g8j+BoEACABAAgAQAIAJYhCysAbEggHpccZnZByi0mWi9rTZWv/SX/wAv/b/OcD+gLvf/AAdb+q8Y2fye6u7BYlmq3J55f5y0/B73ulY8/kVh5LZHbGPH5kxsfAmimQtmF7jS1geX1+M6mi0z08Nm7IjqblbPdjA/jouEACABACsb+brnaFBaPe90A4cnLmzWBAHHqb+6VlHcjfT3fCluwUP/AIIj+9n/AEx+cz+COf1J+wo/YwSqqcYxVb5R3YsMxu1tedhD4P3I/qL72if/AARH97P+mPzh8EleRl/pNV2JgjRw9Kkz5zTRUzkWLZRa5E1SwjnTluk2PpJUIAEAOQAgN7t3zjKaU+97sBsx0vmsNOfI6zC+l2rGcHR8br1o7XNx3P0+xWcP2aMhzJiiDZluE/dYFWHHoYrHQbepHYt/8iVsds6k1+ft+gmvZdbhiSCNQcnAjhbWC8fh5Ui0/wDyZyi06+/v/wDhomGQhVDG5AAJtxPWdBLC5PLTacm1wLSSoQAIAEAKjvzub/aBpXrGmKYbwhcwJa2vHoJnOG4jsqp7HR/ej/pj85T4K9yMHvE9khd2dsWSzEsxNMakm5PtQdAYJfc/s8OBxIrjEF/CyFMlrhrHjfkQDLQrwSi+zUk7AAgAQA40AKRtrcQ4iu9Vq58Z0GT2QNAOM3hfsWMHKv8AGO6bm5CD9nrFEpnEnKhYqMmgLWvz8hJ/Ec5wUfim47XPhEluvuicHVLisWDLlZctr63B48tfjK2Xb1ho30mgenluUi2zE6IQAIAE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3" name="AutoShape 4" descr="data:image/jpeg;base64,/9j/4AAQSkZJRgABAQAAAQABAAD/2wCEAAkGBxQTEhQUEhQWFhUVGRkXGBQXFRUYFxcWFxcWFxcYGBgaHSggGBwlGxUUITEhJSkrLi4uFyA0ODMsNygtLisBCgoKDg0OGxAQGywkICQsLCwsLCwsLCwsLCwsLCwsLCwsLCwsLCwsLCwsLCwsLCwsLCwsLCwsLCwsLCwsLCwsLP/AABEIAHYBXAMBEQACEQEDEQH/xAAcAAABBQEBAQAAAAAAAAAAAAAAAwQFBgcBAgj/xABFEAACAQIDBQUFBAcGBQUAAAABAgADEQQSIQUGMUFRBxMiYXEygZGhsVJywdEUIzNCguHwFVRikpPxFyRTorIWQ2PCw//EABsBAAIDAQEBAAAAAAAAAAAAAAAEAQIDBQYH/8QANBEAAgIBBAECBAUCBgMBAAAAAAECAxEEEiExBUFREyIyYRRxgZGhFSMzQlKx0fAGwfHh/9oADAMBAAIRAxEAPwDcLQALQALQAIAEAyEACABaABaABaABaABAAgAQAIAEAC0AC0AC0ACABAAgAQAIAFoAFoAFoAFoAEAG+OxIpoXI0BFz0W4BY+QBJ90gDxWxyKaYJFql8puLHQEeoI5+Y6yNxOB3LEBaABaABaABaABABni9qUKRtUq00PRnUH4SG0icMKe1aDLmFamV651sPXWGUGGK4fG06n7Ooj2+yyt9DDJAvJALQALQALQA7AAgByAFT3832pbOQXHeVnF0pA20GmZjyW/xmc7FEb0ukle36JepmtLtjxme5pUcv2bMNPXNeY/HZ1V4qtrGX+Y6qdtVfNphaWXpncn/ADcPlBahmcvEwjw5P9jRNyN9aO0EOQGnVXV6RNyAean95fO02hYpHN1OklQ+eV7lovNBU7AAgByAFT3x37w+AY06hY1mpmoihSQfaVQTyuykSspYKTsUTFa/aLtF6nemvlbIaYCqAig2JIU38VwNZm5sWdssiGyN+cfh3DLiHcAklKhLq1+N76/AiRuYKySLtu12x1M9NMbSQqWOeuhIKg3K/qgpvY2HHhrLqZpG73Nd2XtGniKSVqLB6bi6sOBsSDx8wRLrkYzlDuSAQAIAeSZDeAIfFbYOYrTF/M/gJwdT5eSm4UrP3Hq9ItuZsR/tmoNGVSfeIv8A1q+PEoo0/BwfKYqm13B8aC3UH+rzaHmLE/7kFj3TM5aSOPllyS9KoGAI1BndrsjZFSi8oSknF4YpNCAgAQA5ADKu0HtCqJUbD4Q5chyvVGpLDiqcgBwJ636Re23HCN6qs8szmptPEMczVarMetR7/WL7pM32xEaGMdMtqjrluUAdgEvxy6+G/lITw+WS1npFj2LvxjMOwIqtVXnTqsWBH3jqPWbRtZlKtG3bB2smKoJWp8HHA8VYaMp8wbiNReULNYeCRkkBADkAKdv7vG1ALRpG1RxdmHFE8v8AEeXSxmVk8cGkI5M7w2Kck5Vvfj1v5sdSfWLtjGAU3fP3YJJKgaaEW5/GQBypi3VwSuW3AjRh5qw1vJzgjBqG4+3ziabJUN6tKwJ+2p9l/XTWM1yyLzjgs00KHYAEACABADyTAD5d3120cVi61Ym4LFU6ZF0W3u198Qk90j1mnqVNKRA07kyHjBeG5yyencgwSRadk4sndyNqth8bQqpf2wrKOaMQrj4G/qBI3/D+Zmd9KvqcV/1mwHfGpVxVNafhp5wLc2F7axCXkLLLVt4Wf3F34eFOmlOf1Y/Y0IT0B5o7ADw7WBMCGfLG920ziMXWqGo9RczKjVBZhTDEhMp9mxLaTCXYnN5ZDypUIEBADX+wvbtVmfCM47qmhdEyags928fIXbgevlNYMZpk+jY5obhAAgBH7Zr5aZtxbT48flec3yl/wqHjtm+mhusWSvK5A008/wAJ5JTajwdZpNiZMz9cl0e6Tnh8us0hJ9FJJdkvu/W9pOQ1H4z0HhL8p1iGshypE3O+IhAAgBG7xY7uMNXq80psw9QNPnKyeESllnzebkknUnn68Yn6ji6HmB2VXrAtSpO4GhKi4v09ZVySBJkfXJUlSpDA2KkEHzFuRlXJF4xZyna1+X06y0QZrvYriyaWIpngrKw8s4IP/jGqnwK2rk0qbGIQA4ZAGI72Yw1cXiG6OUH3UOX8L++KzeWNQ6GNWsQAB4RbQcz5n1lCwjna1rmw+AgQK96SljqPmp5H0MCSx9nOKy41R9tGU+7xD6TWt8mdi4NaEZFzsAEncX1a3wgApAAMAIreTHClhsQ2YBlpVGAuL3Cm2nrKyfBrTHNiR8qstyBEUessWePY2XdjszpJSpVK+Y1wy1CumRbENkK28VxoSfdaXUF6nJu18m3GHQx3z7Mr5quCHUnDn/8AM/8A1Mhx9jSjXL6Lf3KRsDBotZbPdxmDIylSrZSNL8bHSI6qUvhtNHYpjGLWHkvm52MwiYkNiK6IUPhRubnhc8BbzMpoNPmanPj2MfMXWOv4dcc57ZsKNed88ceoAeKwOU2NjY2Nr2NtDbnAj0Pk3bTscRWLuKjGo96gFg5zEFgOV+kXfYlLO4lKu7FXIiJTZnfxmrqERbCy6873J90Vetoi8OS4+46tBc0sRb+45O6lZrooCrTsod+LsTmeoLcRyt0A85R+Q06f1Gy8dc/Qb7V3bNDDd6xObOAFJ1CnQZraZiddOHnCnXV3WOEDO/QSpq3zJHsm26cLtCmpUsuItRIHEFiCjedjx8iekfg+ROqWGfR4mw2EACAENvBrkAnn/NNy2xQ9ouG2ROXMyqPT8zOLCv4tigh3diLkTK0VAtYWnqI0VqG3BzXY85IfE0sj6eo9J5rV0vT3cfodGue+A82RpVBHBgbfU/SOeMeNRn3MNVzD8ixT1ZzAgAQArfaKpOzsTlBJyDh0zrf5XlLPpLQ7MP2Lsp8VWFGnpcXZzwRRa5Px4dTEbJ7UOpGy7K2bTw9JaVIWUe8k8yfMxFvcyxFb37tU8VTYhQKyi6VBxuP3T9oEaay0J47JMx27sKphKmR7ENcqw9lh1HQ+XnG4SUlwUZovYnhyExL20ZkUHqVDE/8AkI3Uha18mmO1hc8BNzEpG8m/opsEwuSof3qhN0HkLEZj53tMZWY6NY157HO62+grt3VdRTqG2Ug+FyeQvqDoesFbkiVeDOMRh71S2pDEu2nC7Np5mYN8m64Rd9n7qpUw6GoCrvZmuNVBZDlHQhUy/wARlclWyZTd+guTKtsihbaEOoIIVwQc2oBvxhkMlQ3z2bTw7U8oslTvAR08Qb5FtOgEklDTdCiKeLoljYguW1FgAhNyeWhloS5In0aTs3eTDV3KUqgLcgQRmtxy3Hi90aU0zBxaJeWKiFXCKxuRr6mAC8AKh2m7znA4QtTP62oclPyNrs3uHztM7JbUN6OhW2c9LlnzpWrO7F3YszalmJJJ8yYk2vU9PCLS+XhFt7LNijEY0Ow8FAd4fvA2QfHX+GWihTWW7a/u+DbdnpUCnvSpbMbZb2y38PHnbjNDhHnEUahqKVKinlYNxzhtMpXy46SGs8IlPDyY72h4d8NjVVmJpuFcGwvxs+tr3uCfeIotOoLjv3y8noNHerIZfpwVrF4laYZGpUncghaqtyItmKAkX+EIQcvmUml7Nf8As2m5RfJq/YdvG1ajUwtQ3NGxpk8e7OmX3Hh6zoUy4wcDyNKT3r1/3NSm5zQMAMT7SNxycVXrCpdqo7xEygAEeEqTz4Dxet5z9ZqYUY3eperQyvy0+h5hKDU1poTmyqAW4cLW05zy1065uUnw30ejqrnCMY9pC9W9jl48hwueUWr25+bo3nuxldkbvJgWrYV0X2tCAdblTe1/xjujthVqN3+UT1lMraNq7JLsu3E7sriajBjqrU2QEBhZgVPEMrZfF94W4Ges09kbI7o9HnHpnVLEuzWYyWCABACK2ymqH1/2nE8vDmMhvTPtEEuKFK9RuC8bAniQt7Dj7U5PjI/38+w7qX8mCeU3APWenOcRNauKquQDek5Q3UrqONr8RwN5yfK07qt69BnTz2ywOdi2zr1Ab+vnFvEJO1FtXlJlhnqTmhAAgAnXpB1KsLqwII6g6ESAMx3V3bbC4qswYNSIqIh1vZai5b/A/AzlamSzhDtfRZsJVYl8ylcrEC9vEBwYW5GLNL0NAxFVg6AKxDEgsOCWF7t5HhBJYbAre++wamJamVYKtNHJJFxmzJpb0uf4ZvTNLj3KyXBfd3NkphcPTo09Qo1Y8WY6sx9TOtFYQjJ5ZJGWIMl342AlCoWopVyklmZhakhY6IjW1NydLm0Wsjh5GK5ZWCJ2fqmumU3DW9kg349ecXl64NPzLBTp0kxNLuiSualcNyYm/A63swmdUpY+Z/wEi5lXNUFSppZTfU5s4OluVrTSMlJZTKNY7FNoI5pt3Vs9vDm9m/nLEEPveqnBuHClly+eViQLi/LUyinFvanyWSa5Kns7D0qjVBUvmCZqeUG5IHjJA5AZZnY5JpRNFj1IWjWy1kckrYg3RluLHSx4WjECkuUbhgarOiswAJF7K2Ya+Y0Pujq5QoxxJAIAU3tP3VbH4UCn+1pEuguBmuLMlzwuLW8wJlZByXA7otQqZ/N0+GfPWIw1SmxSojIw0KsCrD1B1ibXJ6aFmY5TTXvk1XsZ2RXpivWdGSlUCquYEZ2BJzAHkASL+flNIRfbOR5C2t4gnlmmI3ylkznNMKjdB7oNkJGRds2yqxr06+VjRNMIGAJCMGYkN0vcG/P3Ss01ydfx1lbi6885MySgxNgLk6ADW/oJXchz4TXZvPY/ug+EpvXrgrVrAAIeKINfF0YnlysIzVBrlnD1+pjNquHSNHE2OcEAIzbuzFrUzceNQSh87cPQxLXaaN9TT7XQxprnVNNfqZ4zddPLz5zxU9zfPoenXJyULD3YuF76qqfu/vH/AAjz/rjH9FS7rlB9eopqrfg1uX7GiYbDqihUACjQCezrgoRUY+h5uUnJ7n2Ly5UIAEAI3btO9Mn7JB/A/Wcvy9W+htegzpZYs5IfZjWY+n4icTxTxa8jup+klKlS37pN+gvPSCKWfU5V1BXymV0VODi/YmPDyNN3x4i3LLp53P8AKcnw9TjZKTQxrJfKl6lgUz0qZzjskDsAOQAhdo4ELci4DG9uhOpt6m85Wv06ksjdFj6GymJR6w2bsKhA5yXjALkXwGBDjxElR8/L0jOh0yxlvJjfa1wTgE7AmEAILeLdeni8veVKq5eAVlyg9cpU6+cpKG4tGeCNwG42GpOGY1apXgHsV+CgfOZOMYsu5tkpid3qNSqtdltUU5tDox1tmHO15Dq4eSFNoVQKlgBa8UhXGpbYrBs5OXIpeXKiP6ClYMrpdXFm8xy9JNNMXJvGH7hObS7PGyN2qGFJaihzEWzMxJtxsOkadaXRk5t9iOM3OwlZs7U7MdSUYpc87gaS2xPsN7ROYXDLTRUQZVUAADkBwl0sFMi0kAgBwiACNTCIxuyKSOBKgke8iGCVJrpijKDpI7I6eSNxJReNRB5FlB+sWm4R9V+5rG5erE6OIoki9Wnryzrc/OVhZU39S/dEO6PoyUKKRYgEHlxBEbRRP1Q1w+xsOjZ0o01b7QRQfjaGF7FnZNrDbH1pJQ7AAgB5MgCq7e3dDMXpsoJ1KMQBfqDynD1viJWS+JT+x0tL5GNaUbCu0dluzmnwI43YBRbz4GciHjtTOz4ezn7o6U9fQobtyLru/spKKmzBnPFha3oPKek0Xj1po89s4mp1n4iX2JidAWOwAIAEAGG1a+VGGXMW8KqP3mOlvx9ATFNXL+24tZya0xzNc4K/gaDU6iqRqQQ4ve99cy+XlPP6aPwdSoyWPzOldNTrbTJlktoHFvUH68J23OuPc0v1Qgsv0PbYVWRlD6sLEg3OvH32lv7U4NRmn+TRCnKMk8EfgNjWAqU2KPfTXwsgPBl5giJaPQOK3ptPPHtj7oZt1bktskmv5z+ZYhO0jnnZIBAAgAlXpBgQZSyCnHDJi9ryiFr4FlOgPqOfqJyLNLODzjj7DsLos5RwbMdb+pFh/ORVp5zfJMrYxJrD0goAE69cFCO1CUpbnkWmhUIAEAOWgBwiADPGZBqzKt/tEAH4xa2Ee20a17pcRWfyI/8AS6ANjWpC3WqtvheL/JnDa/cY+Dc+oSf6MlcJUQi6MrA81IIPwjle3HysVsU4vEk1+Y4mnZQ5TWwtBAepIBAAgAQA4TIYFQ32xFUKDSqMFPhIGmvEG4111+E5PkJzWGpPHsjK9Sjh+hXsBg1qLdr3B1bkR0B6zLQ6CjUwcpZTz36fll8HNsm0xlUSxI6G05V1ahNwXOPX/wCF48rJZd0sV4lUKRkBLHMfFc2GnCdTx9yb2pdeuRvTLc8F0pVQeBnbUkxpxaFZYgIAcJgwIDae1DnKU6gIA1y8QehP5TTS2UWycU05L0yJ61X1x3dRfrgjW14zqJJHJbb7G/6QO97vnlzfMiSU3LdgcoxBuCQfKVlFNcmkZOL44JPZm21zGnUezaWvoNeV+s4eo1mnhf8ACTw/4O/pKL50/EksonQZqWOwAIANsQourE+zf5i0ymllZLRbwROJYltTe3D0nldZKfxWpsfqSUeBO0UNTknPJBJ4CtZReen8fJqpKQjbHngfq1+E6KeTDB6kgEAOEyMgUDe3enEU6rUqeVF5OPEzA8wToOY93Gc+7UyziJWe6PBTnxtQkk1HJPHxt+cUc5P1Mzx+kP8Abb/MfzkbmQTWx96MVSKqrd4CQAlS7ceh4ibw1M48ZLxk2arRq5gDce6dOE1JZTNWmuxWXICAHCYAQe8WMY0XWg5FS1wwseHLUc/KKamx7GoPkc0cYfFXxFlGS16z1Gu7Fj1Ykn5zzcpTm/mZ7uEa6ofIsL7HgoOXI2lWjRSbeGK4Ko4cCmzIzEC6kjibcuMtVOaktrMtRCEoNzSeF6mx4PaAsFbQjS55+s9RXZwlLs+fWQ5bXRIKZuZHqABABp+kEcdZl8THZfbk9NihbqZO8FBiWRn46D+uUriUuy+Yx6PVXAIyFXXMDxv/AFpCVMJRw1wZTe/szZwoqlAWNPORYakgG3vM8tbNxbhFvb+ZzlCLn9hztXZ6U1DKdS3ski4B1AtxvMI4zhjeoohBbk/0L1sjA0lpL3agBgDfiTcX1POet01NcYLai9aSXyi74T7Jmjr5yjdWe55Fdl0aG5rsNifQyxW8VJMwbNmH7oB1vwseETu8nTVlPOV6G9eisnyuiHrYjFYrRFKUz7hbzY6n3Tlzt1uteIR2x/b+RyMNNplmTzL9x5hN21pIzOxZwptbRRp8/fOl43xi001NvL/gQ1+r+PW44whleerPKFbp4u+NvyJyfKw+Ykial/cLJIY6uyRxu7FOoAyko1hfmpPmPynk9d4uvUTc08S/g9Zo9bOmCg+UMEfFYP2gKlIedwPQ8V+k58XrND9S3QHJLTanriRMbL26KzEKhAA1YkceQt+M6Wk8jHUPiLWPcT1GklT9TRIPX5KI65+wso+55TDk6tIUG+yd3sJ7RoqEvbUWtEfI01Ovc+/cvVOSZC96enO0XfhowrdllnGM5X/Bl/UJOWyEOc45HmBUFwG/oxDQQrncoy5HrnJRyiYaiDynqNixjAipMRNEjUGV2NdFtyfYDFdR75HxMdhsOVseoGhufKZz1UIrh5JjVJ9jQipV8h8B/OKv4179kbfJAg9+dkIMKahPjplbHqGYKR6a390vZpo1wz6i109/JnUTFwkEE7uTgxVxahuCqz+9bAfNh8JvRWpywzSt4ZozYN0N0N/r8Oc0lp7K3mtjqsjPiQrR2hycWPofpNoatY/uLBV0/wCk62018/hN1dFrKM9jXY2YVavLKvw/mZVqUyy2xHWG2eq6nU/L3CaRrSKSk2Z3v3g6VGuO6GUupZgOAN9CAOHOcXyEK4TW3tnq/D3W21Pfyl17kZj8SjUKKBbOufO/29bfLzi1s4utLHPqN6emyN8m5cPGF7Fm7ONn0XRqhXNVVrXOoUWuCo5esf8AGVVyjuxycrzuoujYq08RLniMAra8D1E6kq0zzyk0M2R6OoYFeh/L8pniUC/EhLFbyUqVmrsKaHTMQxGboSBpwPGSrl6kqmUvp5Guy98KWIDtSViquUzGwuQqtcDiB4uclXJ9F3pZrssNSgDLygmYKWBKlhrH8pChhlnPgdWmhmNdqYju6VR/sqT77afO0xvnsrbKyeFkzrCbLc5WNwCC1xxFuvS88zpaY32bZSURKVVkYb8cDbaOEZfaJJYe1rx568+U21mjno5LdzlexlGzc8svm5uIz4ZRe5S6H3aj5ETsaC3fSvsdCp5iTkeNBKrQDSrjkspNEDtPdrvHzBzyuDcn2tdeQtwE5Gq8SrbN+4ep1zrhtwT2HohFCi9hoLkk/EzrV1qEVFdIRlJybbPOO/Zv90/QzWv6kY2v5GVCtUyqzHkCfgJ1/Q8/J4RRqdUhg3MEN773kHNT+bJfKZvY9fxhLo6kOWXFBpOO+z0EehvtDArVQowGo0NvZPIjzmF+nhdDZNGtVkq5bojPZ+w1og5SSTbU299vKLabx9enXym92rnb9RI0KdhHYxwLt5FZcqR2130A6zj+Vu2KKXuMUQ3ZIlMPqAON4svMamz+2lHDWMGf9Pph82XnORwt1bXiDOfDdTck+0x2WJR4J5TPXxeVlHOfZ2WAQqYYG/K8ylWmuCylga4bAkNc8unWLVaaUZZZrO3KwSNo8YFb7QG/5J/NkH/eItqv8NlZdGebPwKvqX/hHH33nHlJoywPq2y6ZGl1tzv9byFJk4JHs8ogYt7ENak2o4aun5R/R8yyTDs0i06ZqM8XgsxBv6/hFLtN8R5Na7NqEn2WOR6afWaKhJEOxsfolhYcpslgzPRkgZBvhjBUxlUnUKcg1t7Oh+d55nXWKV7+3B7jxVDjpVjjPJF1GJX2SF5G3O+uttT1izllYHIxip/Vllw7PadSjVtUQqmITMhP7xQ8umj851fGxnXJqS76OB5yyq6Oa2m4vD/U0Odo80eKtMMCDzkNZBcPJUd8Nyzi8nd1WSxAKknJl1JOUcWJy6k6WmE6E1wN0anY+UPd0N3P0bCpTdmz+04DXUMQLhdOAt9ZeFSjHBSy9yk2WSai4QAIAV3fjF5MMR9pgPcNT9Ih5CTVWF6mVz+XBTqO1zTpgKAOZJu1+mh4Tz9M7Kppw7MFb8mxIatULakk+srbZZN/3G2xfGC07h4mzVKfUBh6jQ/UfCdTxNnLiNaeXoXSd0aCABAAgA22j+yf7p+kvX9aMr/8NlE3grZaLf4rL8ePyE6p5y94gVCAgXbYNXPSpH0X3g2lZv5WdPTPOC+Cck9GujsCQgAQAIAQ+03u9ug/nPM+Vs3XY9kPadYjkaTmLk39ORI1hOrDxGpktzwljOW+BGfkKY8Ll9YLBgKl0Hw+E7WjnuqS9uDOxfNkcRooEACABACr9op/5M+bp9Sfwiuq+hlZdGYqbajScvBkK1sS7CzMSJGEBbOzJP11Y9EUfFv5R7RLll6zRZ0TQIAEACACOLrBEZzwUE/AXlZy2xbL1x3SUV6mG1ahZmY8WJY+pNz9Z5Gct0mz6NVBQgo+xPtjaC4WlTzvVLe3SNlWn1IIW/HhrrrNrI1/DW2XJx3RqZ6iU9qj7P3/AJ/9C7baqLjaOaor06TBVygBQrgLy4kC3wm9Wqn8WO59cFPwVctJNqLUny8/Y1IGejPIhAAgAWgAQAIAcJgHRne/G2RWqCjQBc0yczAFteagDQ2tqYzDxtNyTv8A05wcHyGulu2U9rv1Kj+lPbj8hNo+F0CfEF+7/wCTkfjr+93+x5/SW+0flLrw+hXKqRR6y9/5mT25+2TSreJC6kakLd0A4sLa26iUt8Zp4LdVFRY/4/X2RnieWv5RqdGqGAZSCDqCOBEQaweoi8rKFIEhAAgA3xw/Vv6GRuceURtUuGVmvg0fRlDAddZT8Zd7/wAIo/H6d9x/3Exsyj/00/yiH4y73I/pum/0fyOsHh1VlAAAzDQacxBau2XDZZaKmPMUWeXLnZIBAAgAnWqhQSTYCSk5PCKykorLK1isSWYsBYE/1rLPxOlm8zjl/mxCWvvX0PC/IR7w9Zb+kaPHEF/P/Jn+P1HbkxUVx0/3ir8TY47XZxnr0x7DC8hDtQ/X1JTZGLuMrC3RraHy9YzPTQqWIYX2LUamVn1/uS0zGwgAQAIAV3fjDipQVSTbvAdPINEta8QKy6KN/YydW+I/KcrezPAf2MnVviPykb2GC17hYFaZrEEm+Ua25ZvznS0LzkvFFwnRLhAAgAQAi9u1k7tqbC+cEZbkaHjqNZzPI6yNNe3uTGtLCTmpLjBTf7AoDjT+Jf8AOeUdli7WD0C8he1xL+EdGxaH/THxb85HxZe5D1l7/wAwpS2VQBB7pDbkQSJerUThJPspZqbpxa3svOErh1uNOoPET2mnvjbBNcfY85ODjLkcRgoEACABAAgB5ZbwIYlh8Iiewir90AfSS5N9lY1xj9KwRu0tkUGVUakuXNmsBbW4JOnWQ75wlmLI/C02RxKKE62w8O1dXNJcy6C2g0Gl14G3KWWps+jPDKPQUSe9x5RI0dmUkqGqlNVdhYsBa44+kHOTW1vgtGiuMt0Ukx0qAcBaV7NEsdHqBIQAIAI439m/3T9JWfRK7K9Exg9W0v5kfIQIPWG9tfvD6iWh2RLosccMAgAQAIAeKlMHiAfWSm0Q0n2caiCLWFultIZfZGxYxgarQXOxyi9jKK2XMcg6YZ3YOYLCoA3hGv8AVpZWzl2yPgVx6Q7pUQosBYdJLbfLJjFRWEKSCwQAIAEAIPe79iv3x9GiOu/wyJdFRnIMz06kEg8RoYMkse53/ufw/jOnoPUtEss6RYIAEACACZore9hfrYXmbqhnOF+xO59ZG20aYyMbC9rX8ryltcGm2uy8JNNEbWor3KaDidefOJy0NHw9u1GqtmpZySlPBoVXwjSxH1jC0dLisxXHRk7Z5fI6C841tRmdkgEACAHYAEACAHCZAETjNpUi4XOubhbzvwvwvEZ62jfs3rI1Xp7Nm7HB3F7Qp06tncA+/wCduELNZRVPbOSTCFNk4fKiTpuCAQQQeBHCOxkpLKFmmnhnuWICABAAgBF7ybVp4bDVa1Y2RVPqSdAoHMkkCVn0Xrg5SSRitbtYqd54cOnd9CzZyPUaA+4xM6/4FY5fJadtb/UaWCo16YztXLZKZNrFbB8/QKdNON5OBavTOU3Eg93O1W9ZBi6SohYfrELeHXiykm48xJj2bXaLEcxNuRwQCDcHUEcCI56HI/M9wAIAEAOEwARxWKSmheowRF1LMQAB5mQ5JLLL11zskowWW/QiNk7fw+Id+5qqxUEkag262YC484tXZGbe1jeo0OooSdkGs/8AfQT2XvThHqd0ldS5NgPEAxHJWIs3uMKroN4T5LXeN1VcPiSg8FhvGjnnYAEACAHJAFY7QNpU6GGD1DYZwAOJJs2gHOKayDlDCIZnGB3xpPUCFWQMbBjYi5Ol7cJz/wAPJclB9vNvRSoYipTszsGOYLay68LnnB6eUmwLV2bbbpYhavdnxDLmQ+0OOvmPOO6OtwbyWiXePlggAQAIAcJgBD7w7Yo0Uy1aiqW4KbknXjYXNvORKuU18qMp6mqrG+WBhjto0kw1Oo1RQjE2a9wbg8LamZ/Cm1tS5Ly1VUVvclgmdkbRpVqYai6uBYEjkbcwdR75rtcVhlYXQs5g8j+BoEACABAAgAQAIAJYhCysAbEggHpccZnZByi0mWi9rTZWv/SX/wAv/b/OcD+gLvf/AAdb+q8Y2fye6u7BYlmq3J55f5y0/B73ulY8/kVh5LZHbGPH5kxsfAmimQtmF7jS1geX1+M6mi0z08Nm7IjqblbPdjA/jouEACABACsb+brnaFBaPe90A4cnLmzWBAHHqb+6VlHcjfT3fCluwUP/AIIj+9n/AEx+cz+COf1J+wo/YwSqqcYxVb5R3YsMxu1tedhD4P3I/qL72if/AARH97P+mPzh8EleRl/pNV2JgjRw9Kkz5zTRUzkWLZRa5E1SwjnTluk2PpJUIAEAOQAgN7t3zjKaU+97sBsx0vmsNOfI6zC+l2rGcHR8br1o7XNx3P0+xWcP2aMhzJiiDZluE/dYFWHHoYrHQbepHYt/8iVsds6k1+ft+gmvZdbhiSCNQcnAjhbWC8fh5Ui0/wDyZyi06+/v/wDhomGQhVDG5AAJtxPWdBLC5PLTacm1wLSSoQAIAEAKjvzub/aBpXrGmKYbwhcwJa2vHoJnOG4jsqp7HR/ej/pj85T4K9yMHvE9khd2dsWSzEsxNMakm5PtQdAYJfc/s8OBxIrjEF/CyFMlrhrHjfkQDLQrwSi+zUk7AAgAQA40AKRtrcQ4iu9Vq58Z0GT2QNAOM3hfsWMHKv8AGO6bm5CD9nrFEpnEnKhYqMmgLWvz8hJ/Ec5wUfim47XPhEluvuicHVLisWDLlZctr63B48tfjK2Xb1ho30mgenluUi2zE6IQAIAEA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51204" name="AutoShape 6" descr="data:image/jpeg;base64,/9j/4AAQSkZJRgABAQAAAQABAAD/2wCEAAkGBxQSEhUUExQVFBQWEBQYFxQUFxUVFBUQFhgWGBUUGRQYHCggHBolHBQVITEjJikrLi4uGB80ODMsNyguLisBCgoKDg0OGxAQGy0kICQ0LCwsLCwuLCwsLCwsLCwtLCwsLCwsLCwsLCwsLCwsLCwsLCwsLCwsLCwsLCwsLCwsLP/AABEIAKgBLAMBEQACEQEDEQH/xAAcAAEAAQUBAQAAAAAAAAAAAAAABgIDBAUHAQj/xABHEAACAQIDAwYJCQYGAwEBAAABAgADEQQSIQUxUQYTQWFxkQcXIjJSgaGx0hQzY3JzssHR0yNCU5Kz8DRigpOi8STC4YMV/8QAGwEBAAIDAQEAAAAAAAAAAAAAAAEEAgMGBQf/xAA5EQACAQIEAgYJAwMFAQAAAAAAAQIDEQQSMVETIQUzQXGRoRQiMlJhgbHB8AbR4SM08RUkQmKicv/aAAwDAQACEQMRAD8A7HNp5ogFNRwoJJAABJJ0AA3knhBJA9r+ESzFcPTDAH5ypezdiCxt2n1TDMWI0PeNO3hMrjf8mHaG+OZJTeiJdKmu088Z1bjhu4/HJyz2I4dPfzHjNrccN7fjjLPYcOnv5jxm1uOG9vxxlnt5Dh09/MeM2txw3t+OMs9vIcOnv5jxm1uOG9vxxlnt5Dh09/MeM2txw3t+OMs9vIcOnv5jxm1uOG9vxxlnt5Dh09/MeM6txw3t/UjLPYcOnv5jxnVuOG7j+pGWew4dPfzHjOrccN7f1Iyz2HDp7+Y8Z1bjhvb+pGWew4dPfzHjOrccN7f1Iyz2HDp7+Y8Z1bjhvb+pGWew4dPfzHjOrccN7f1Iyz2HDp7+Y8Z1bjhvb+pGWew4dPfzHjOrccN7f1Iyz2HDp7+Y8Z1bjhvb+pGWew4dPfzHjOrccN7f1Iyz2HDp7+Y8Z1bjhvb+pGWew4dPfzHjOrccN7f1Iyz2HDp7+Y8Z1bjhvb+pGWew4dPfzHjOrccN3H44yz28hw6e/mZGG8I9feUouv8AlzD/AJZiPZMW2tTLgRejJxyd5QUsYhKXV18+m3nL19a9fukp3NE6bgbeSaxAEAQBAEAQBAEAQBAIf4TMayYdaam3O1LN1oouR35e6YyN9BXdzjO2cWb82DYW8q3Tfo7LSxh6atmZlWqO+VGplsrCAIAgCAIAgCAIAgCCRBAgCAIBfwOFNWrTpKQGqVERS1woZ2Ci5AJtcjoMN2VyUruxsH5N17BkC1FPO+UjaDmmZatw4UjLlJva1teMw4kTJ05Ix9obGr0DapTIJqMgtZszqbEADXsNtRuvJU09CHFrUwWUgkEEEGxB0IPAiZEHkEFZpMFDFWCkkBrHKSN4DbiYJKIAggyEL0WBsyEgGzAjMp3Gx3g8ZjKMZqzMoycXdE55HbSNPE0Ki7ndVYcUqEKQey9+0Cea1llYuStKB2uZlEQBAEAQBAEAQBAEAQCC+FT5uh9d/csxkWcP2nF9qfOv2j7ol6h1aNVX22Ys2msQBAEAQBAEAQBAEAQCo0yAGsbEkA9BK2zAdmYd8ApgCAIBdwlc03RxcFHVgVIDBlNwQSCAbgdBhq6sSnY2i7eIza1/KFj+2p7rVF0HMeTpVqjS3ntxmHDX5/kyzMt4za/OsGqc+zKTZjXTMLsW84Ub72JHC+loULafT+SHK+pitWpEkmnVJJuSaykk8SeZk2f5/kjkec5R/h1f95P0ZNnv+eI5FRr0rWyVrA6Dn1sD1DmYs/xAp5yj/Dq/7yfoxZ7/AJ4jkOco/wAOr/vJ+jFnv+eI5FrE1QxuM9gAPLfnDp/myjTqtCVgyVckvPw329P+oJ59brGXIdX8jvsFIQBAEAQBAEAQBAEAQCCeFX5uh9ep7lmMizh+04xtP51+0fdEvUOrRqq+2zFm01iAIAgCAIAgHhMkGXsjFpTrI9QB0BOZbI91Klb5X8kkXuAdLiYyTasiU0nzMuni8M9Eq6GnVNVSGpgGmoCVATqcwBZqRKDTySRbzZFpJ8ibxsX62KwGQKKdYsqn9orJTzuMlrhs9gx5zjlGWwOomKVS5N4A4/DFFRrmnSWsqAJauxepVem/OAhRYOgIIYeSfJ1jLK90M0SvDbSwqFS1OnUQVqTBObAYUlqIzqxOrEqrDWowOa1ukHGbJUoljZ21aYLZ6WHAygK3N3ZbE+aGDqWN97hjoLEa3lwl2XIUlfmazFsmdubLFL6F8obcL3C6b78Li2g3DNXtzMW1csgwQewBAEAQBAEAQBAJfyS8/DfbU/6onnVusZdh1fyO+wUhAEAQBAEAQBAEAQBAIJ4VfMofXqe5ZjIs4ftOMbT+dftH3RL1Dq0aqvtsxZtNYgCAIAgCAIBepYp1Fld1HBWYC/YDFkSVfL6v8Wp/O/5yLIXY+X1iQoqVSx3DnH/OaK9enRjeRawuEq4mWWHiV1NpOmhq1XbptUcKDwve5nmvGVZ80lFd12e5DovD0uU25PvsvLn5mM2163RUqDq5x/zmyGLmvaSfkaavRtKXstrz+pUm1ap31ao//R7e+XKWJpz5NWZ5tfAVaSundfD9i78vq/xan87/AJyzZbFG7Hy+r/Fq/wC4/wCcWQuyipi6jCzVHYcGdiO4mSkkCzBAgCAIAgCAIAgEv5Jefhvtqf8AUE86r1jLsOr+R32CkIAgCAIAgCAIAgCAIBBPCr5lD69T3LMZFnD9pxjanzr9o+6Jeo9WjVV9tmLNprEAQBAEAQBAEAQCrBtlp1Kn72ig8L/9junO4qbq1knpr4HZ4GmqGHdteS+b1MC8yMSa7G8HtTEYXncxpVSzFadRfJanplN963N+g6WmEqiTsCL4zZlSlTSo4sGeqh01WrSNmQ94PfwmdwpFFA6T2sNLNTTOYxsFCvJLv8eZXNxVEAQBAEAQBAEAQBAJfyS8/Dfb0/6gnnVesZdh1fyO+wUhAEAQBAEAQBAEAQBAIJ4VfMofXqe5ZjIs4ftOMbT+dftH3RL1Hq0aqvtsx6ZW/lkqn7zKodgOpSygn1ibe4wXNmRtbB8xXrUc2bmq9SnmtbNzbFc1rm17XtcyIu6TD5Oxd2LgBXqZCamYjyVpUxVZjcA3zOiqoBLFmNgBIlKyuTGN2Y2MpBKjorrUVajKKi+a6qSA69RAuO2SuaIfJ2M3k7s1MTWWi9U0mdlVDamVLMba56qdJWyrmY30GmsTk4q6MoRzOxrCLb9D0g7weEyMDf7J5LVa+Gq4gBwqo5phabVOdNPLzgzDRAMw33JN7DyWI1yqJSsbFBtXNBNhrEAkXIrk0mNp1qbVijqy5VUAncfLYHet7DS052tHJU7uR2FGtxKKt22ZM+SWwaOFpoz4ctVJ1r5RUsb2FhvQbujtMmUc3syXc+T/AG8zXnafrL7krTFKWZQwLLlDKCCyFgGXMATa4IIuOmaJU2knuZRqxk2l2EW8IFHDrs+oCoAz56dtL4h3JJHEnM5PVeZQzZjLkclorYToaEHCCTOYxdVVa0pLT9iubSsIAgCAIAgCAIAgCATDkl5+G+3p/wBQTzq3WMuw6v5HfIKQgCAIAgCAIAgCAIAgEE8KvmUPr1PcsxkWcP2nGNqfOv2j7ol6h1aNVX22WsNiGpsHRirDcw3i4IPsJm1q/JmCdirG46pWcvVdqjkasxuenefWZCio6Bu+pXgNpVaGbmqjU8wAbKbZlBuAeIvDipahNrQsVqxdmZiWZmLMx1JYm5J6yTJtYgyMDtStQDClVqUg1r5GK3I0B06Rc675DinqiU2tDEvJIL2Gxb084RivOIUe2memd6niJDinqTdosySBAKaFR0qq1PNmDC2S+YkWuBbXd755GMX9VnRdGy/26vuz6GpsGUEXsRuIINj0EHUHqnl9p6Bh1OaSpk8kVK92tYA1ObUAkkLrZco1PATK8mu4xyRT7zn/AITKoSotIMXLgVGDEkU8qrTphBuW4Ribb7z1uj05rNJaaHjdIy4byQeupB56Z5AgCAIAgCAIAgCAIAgEw5Jefhvt6f8AUE86t1jLsOr+R3yCkIAgCAIAgCAIAgCAIBBPCr5lD69T3LMZFnD9pxjanzr9o+6JeodWjVV9tmIw09U3Gsk3KzaVCuiGmUzio3k0VqLTFEqurc5TQh8w3LcWmmnFp8zbOSaRocA6CrTNUFqYqoaije1IMC6jrK3E2O9uRrVr8zc8rsdRrMjUmUsOcDCmKi0lp3HNBVemhVrF7gDKLLbpmFOLWpnUab5GnwFcpUVlYIb2zsgqBQwys2Qg3sCToL8NbTNq6ME7MyuUWNWtiKj0xancKmgUmmgCK7AAeUwXMetjIhG0bMmTu7m42Jj8KmFKVCmcjE5wUYsSyZaFrUWD5WFx+0p5ST2nCcZZrr4GcXHLZkVE3GozdlbPNd8o0A1ZuC/nKOPxscJSzvm9Et2X+jsBLGVsi5Jc29l+5PNlIMNbmvJtffre++9+M4ieOrVKjqyd35WO8p4CjTpcKKsvO+5Jtn7ZFRgpGVj60J94MvUMXGpyasylXwkqazaoxeUW3TQDGnR5ysq2FzYANYnrO4G2l7S1Tq0nWVOcrfEqVaVVUHVpxv8AD8+nachx2MetUapUbM7m5PutwAFgB1TqoQjCKjHRHHzqSqSc5assTIwEAQBAEAQBAEAQBAEAl/JLz8N9tT/qCedW6xl2HVnfYKQgCAIAgCAIAgCAIAgEE8KvmUPr1PcsxkWcP2nGNp/Ov2j7ol6j1aNVX22Ys2ms9A7N/ToPWeEA3e3+TT4VA5YsvPNSJNN6d3UZs1Mt85SIvZxvtumuFTM7GyUHFXNKgBIBNhcXJuQB0mw106psNZs22N/5BoiqpQUBWNbKwAoHDriS2Tzr5GtbjwmOblf81sZ5PWsY+1MBzJSziolSitRHAKkoxZdVO4hkcWud2+IyuiGrGFMjEQCbcm8FzdEEjyn8o9n7o7veZwvTWL4+IcU/VjyX3fifQOg8H6PhlJr1pc39l4G2nk3PYCm2o0INwem/QZKm000Q4pqzLuLr53Z+Jv8A/JtrzU6jkaqEHCmo7EJ5T7PFNxUUeS97jg/T37/UZ13QmNdam6U360fNfwcZ09gVRqqtBerLX4P+dfE0k9w8AQBAEAQBAEAQBAEAQCYckvPw321P+qJ51XrGXYdX8jvkFIQBAEAQBAEAQBAEAQCCeFXzKH16nuWYyLOH1Zxjafzr9o+6JeodWjVV9tmLNprEAycVj6lRVViMqXyoqJTRS1sxyIoGY2Fza5sNZCSRLbZYpvYgi1wQRcBhca6qwII6iLSSDOfbVY1Fq5lFRFyqy0qKeRk5vIVVAGXIMlmBGXTdMcitYyzO9zGxuMeqwao1yFVRYKqqi6KqooCqo4ACSkloQ3csSSDK2ZhudqonQW1+qNW9gMq43EcDDzqbLl36LzLeAw/pGJhS7G+fcub8joO6fOebZ9N0QEPUI9kAQDG2hs5q9KoqqWshYWG5lBI13X03dN56fRcqkMRCcN7Pa3aeZ0rCnUw06ctbXW91oc8nfHzoQBAEAQBAEAQBAEAQCX8kvPw321P+oJ51XrGXYdX8jvsFIQBAEAQC3zy3teCMyKlqAi99IJuW2xK8b9kxhOM1eLv3EOVij5WOBmVjHOXKtcL1nqgycrFQcWvuFumBciHhKw/OYdHXXm6lyP8AIwsT35ZjJG/DzWaxxjbWFIbONxtfqI07t0tYeorZWZV4c8xrJZK4gCAIAgCAIBMvBpspa1Wsz3slNQLaeU5Ovch755PSyU6apy0fPwPZ6FbhVlUjqlbx/wAEq2vsvmrENdSbWPnC2vYROSxGGVFZkzssNiXVeVo1xlNNWsy4LyGrEnsgEp5PZeZUr0lr9HlgkHutb1T38PBRpRS7/E8DEzc6sr93gca5Q4YUsVXRfNWs9uoE3A9V7eqdZh5uVKLexxuJioVpRW5r5uNAgCAIAgCAIAgFt8Qo3sPfNcqsI6s2xo1JaRZVhnFRgqkFidBu98hV6b7SZUKi1R0PkZs0viaFNdQjK7HgtMhifWRbtYSg3mlcsStCB2epWA3n1dMzKDaRbpYi53acYIUrlw1lHSIJui0+KHRr7IIcixUrk9PdJMHJst3gg8gCRGKirJWAkgQD0seMApdQQQRcEWIOoIO8EQLkO2pyGDMTQcKD+49yB1BhrbqI9cwy7FyGK5esjUHwcOf4He49yzPNU3HGpe6eeLZ/oe9/hk56m5HFo+6PFs/0HfU+GRnqbk8aj7o8W7/Qd7/DGepuONS90eLd/oe9/hjPU3HGpbDxbv8AQ97/AAyc9Tccal7o8W7/AEPe/wAMjPU3HGo+6b7kxyfODFRTku5U+QSRYAgbwNd8oYyUnJJs9roxxlCUort+xZ5TVPLReCE/zG3/AKzn+kZc4xOm6OjykzTTzT0hAEAlHJ5v2IHBm9pzfjPcwbvRR4eNVqzI9jeQFSrUeoeZu7sxuXv5RJ9HrnRwc4xSTOMq16UpuVtWyx4t3+g73+GZ56m5r4tH3T3xbv8AQd7/AAxnqbk8Wj7p54t3+h73+GM9Tccaj7p74t3+h73+GM9Tccaj7o8W7/Qd7/DGepuOLR90eLd/oO9/hjPU3HGo7Dxbv9B/M/wyM9Tccaj7pzfltQ5jEvhxlHN5QxS9mZlDbz0AMB23mqdWejZ6OFp03HOkR4TSXADBOp2PwM7fFTnaL5RVCqwIFmqUxo12vqQSNNN99dZupu54+PpONmtDqE2nmiAIAgCAIAgHjMBvNoFz2AYVPaSH95L3G91At0xdbkJTf/FlG0tpKtMlKlPNpbylPTrpfhKuMqzhRlKl7S/H5FrD0lKqlUTsY+ExnPaFiCBqNPZpOVfTGNT9pW7ke3/puGfY/FmZzOoNySt7E20vv6JkumsWu1eCMX0Xh9n4sqqVXHQD2b+4mephunqUuVZZXuua/f6lCv0XUjzpO/wfJ/t9DHXHEkgMLi1xpcX3XHRPcp1KdSOaDTXwPJqKpTdpq3yPWxjgbr9Wk2WNfEZWmNa2oHZFiVUZ6caeAixPELlPFi2u/skWJVRdpWMUvRc9gixOdFnE+d/pHvaedjPbR0vQ7/oy7/siH7cq5qzdVh3AX9pM5rHO9W2x2OBVqV9zAlMtiAIBJOS2qFfpfZlF/YDPd6KWZJfE57pypwoyl8Pq7EmdwN5tOkRwLaQU31EEhmA3m0EN2LLYtRxMmxi5ooON6vbFiHULa4tten8JNjHiMDFEnfbsF4sM7MpcQp6e/SRY2KSIDX5N4dtqYp8Qi1BiKdEUQ26706orZf8AOBhybjVQei4lHE5k/V7z3+jpRlS9buKcR4N8LmUh3DFVW91zFk8yqp6KgAGbQq2pK3NxXVeWx6Dorcg3hA5DNgv26MHou9iAuU03YE2tqMlwbG+mg6ztp1VPkYyi4mD4MS3/APUwuXfne/1ebfN/xvN8PaKmN6ln0XLJz4gCAeFhe1xfhBF0UPWUbyPfJDkkWXxg6B3xYwdRdhabFt1D++uTYxdRlkuSbnfJMLl9cWQN15FjPiM4tpOXynd3NvT2xRy2fB0WJyhmRqlMlVBtlAYhW11IFjbVZuzxtzijVklflJmTye2+tJ1FXMaQbQg3dV9G4tcSr6NTlVUpLl2oVE3H1dSXv4QcEu6hWfrIp29r/hL69Ej7NNeCK3BrPWXmYtXwmUx5mDHa1RR7Ah982LFRj7MLfncPRG9ZEMXa9T5S1encO9Rmy3z3zG+Q+kOj1CV4VZxqZ46m6rh6dSlkqab6W+J0PZOO56kHKMhNwVbeGG+3ET3qVTPFSaschiaPBqOCafxRmTYVxAPQbQSV1KmYAEHQ/usU77SCW76lT1cx4WUDj0medjVzR0vQkr059/2IZtNv2zqSM2a9r626DbrnM42MuK5W5fwdrgZLgqN7ta+NzHlMuCAIBueTuJsjsuoFSxy2PlZdR/yE6XoahNRzNWRxv6oxlOMeEn63L6m7V72Jvc8d8984m9+ZkPiid2nZIsbHNlgmSYCCBAEAQBBJ6KwQMxOUAAk9AXcb9Vt/VPOxiakmu06LoaUXSlF9jv5fwVU1pVWFUBHZOcRallYpmGWoFcjS40NusSkpShdbnsOEZ2b7DX8r9jjGYZqBfmwzIS1gxCoytoCRqbAeuTTk4yulciok483Y0Pg35FrgS1eswaswKqBe1Olfef8AO1h2DS+pnrwg1zZzeLxsavqx0J22LQdM2WKGeJZq4u/m6dfTJsYupsWBWIFr/n3xYwzMokkCCBAEAQBAOL4RbZrgi7m2h3TmqjvY7yCauXj6/bMDMrphbNmUlrDIQdA19SwI1Fr8JsjKNnm+RrkpXVvmUZf7t/8AJhczseEdsm4sbHk+L4mkPph75tw3XQKmP/tqncdSnQnGiCBAEAQClgd4PaDuIlevQ4mmp6fR2P8ARW1JXi/E47y2rlsY4YAOiqrEHRrXyuOBylLjiDKE4ODsztcBXhVpKce3n9vsaultCqvm1HHVmJHcdJolSpy1ivAvqclozIG3cR/EP8qfDNfolH3fqZcWe5ar7UrOLNUYjgDlHctpnChShzUUQ5yerOh+C1v/ABag4YlvalP8p6uE9h95xH6jX+6i/wDqvqyZS0c8IAgCAIAgCAIBg7Y2kMPTNQi9hu4jQZfWSB/1KWLk5Sp0Yq8puy+CXNv5I9voOjOpXcouyS5/G+i+/wAjXDlxhVp3XNmy6UgrA5j0Xtl39N5P+kYnPZpW3urd+51PAnc2uGw1eqq1GZVa18gBtfoAN9Be+pBv1Slh8HiK0XWp1MqfsK2q3l3+SOd6T6VwdOs8POnntycr2tvb4r5bGY9tLAgEbm3gzT0R0lWrVZ4fE2zx2VtOTXyfiUMbg4U4Rq0ucX+Is8yt81hfjPfPLyq9y5BIgCAIAgkQQIAgHFsOgLPpubSc3OTSR3cVzZWoBHm39Q/OQ825Ktse2HoexfzjnuTy2GUeh7F/OLvcctj0UxbzQN/QJGZ31JSWxs+Tn+Kpfaj3mbsN10fzsKmO/tp9x1GdAcaIIEAQBAEA4hyqfPi8Qw3jEVAOxTlt7J5dSXru59EwFK2EpW1ST8eZrFa4mpqxfjJSVz2QZCAdL8FbfsKw+nB70H5T0MJ7L7zjf1Iv68H/ANfuybS0c4IAgkQBBAgCAIJIj4RK9qSLceW+7psgudO1kmeFwufFwrPSKl4vKvpc6j9NPnUjbZ/VEFwrAOhO4OpPYCLz2MTGUqM4x1adu+x1bO27NxIKAbyuluroPZb3Gcp0ZjqfoNOUuxZbd3L6WPnfSPQ9er0hUUFyfrXenP8Am5d5osTp0H3XHe3unL9LYuFDpGGJgraN/HnZ/wDnketSwUqWEeHnK+358DFncHNCAIIEAQBAEAQBAOL4Xzn+tOanojvIasuYY+SJE9SY6Fafh+UhmSKQdO0GCCo7jI7STYcnP8VS+1HvMsYXro9/2KeO/tp9x1GdAcYIAgCAIAEA4PtKrnrVW9KrUPexM8ebvJs+n4aOWjCOyX0MNtDfoO/841ViZepLN2PX9yuYm0QDovgofyMQOD0z3hvyl7CaM5H9TL+pTfwf1J5LhzIggQSIIEAQBAEA5jy02iK2IIU3WmMoPQW/ePuH+mepgaLhByf/AC+i/Gd/0LQdLCRuub5+OhoZePVJzyJ5Q3dKNTzrFVb0lAuFPXoNen38bj+hZUK8sTR9iXOUdnuvh9L7aV8RG8bk9LkHQ2up3dJFre8zk+m6SlThK12nbxX8HnTUbXZiidzBNRSZw0neTYmZiIAgCAIAgCAIBxfDec/1h+M5qeiO8jqyvD7v9X4xPUmOhcHR/fCYmRbpHQDq/wC/fJe5ii4en++iY7GRseTg/wDLpfaL/wC0sYXro95Tx/8Abz7jqE6A40QQIAgCAWMdX5ulUc/uU3b+VSfwkSdk2bKUM9SMF2tLxZwUTxj6iIDVyhNNO7s4TJ8+Zqg8ryP5FcxNpPvBQdcSOqj76ku4PtOW/U2lJ/8A19jocunJiAIAgCAIAgCAQTl3sRKYFdLhnq5XX9wk842YcD5OvbfjL3RFWpXryw7a5JtfJrl5nc9H4l08NDNzVkQ6x4e6e88HW280egsdS/EZ+wqDNiKIU5DzyENvy2N729UrY3Czp4WpOeiT5GueNjL1Yo7BWrbrHfoRxBGb8JwFHD06tWPEV8ruu9aP87Tx+lHJYduL/wAPkUT3DkhAEAQBAPGcDebaX67dkqVsXCmm9Wuzt8y9S6PrVMrtZS0fZ5afMxaOPDVTTCuLKGDstkcdOUnh03A7phTx9OTSd1ff4G+t0RWp01NNSu7WV7rxSL9OsGOmvWN3YD0zfTxEKk8se80V+j61CkqlRWu7W7S5N5ROOu6mtWKDKhqkqvBCTYd05ys07NaHdUr809SiluH1j7z+UwlqZx0KwfefxmJkeLv/AL4mZPQhalcxJNhyc/xVH7RfxljC9bHvKeP/ALafcdQnQHGiAIAgCAaTltiObwNc8UCfzsE9zGaa7tTZ6PRNPiYymvjfw5nGp5Z9DPIB4y3kp2MZxzIqkGROfBS37SuPo0+8fzlzCas5j9TL1Kb+L+x0eXjkhAEAQBAEAQQIJMPauzUxFMo97GxutgwI3EEibsPXnh6nEhqb6GInSkmny27CObW5CgIpwzm9/K55tMp3EFU0serp6pbwf6qmpy9Kjy7Mq7fmzruEmrpjZ/IUoyvVqg5WU5EBIJDA2LN0eqbK/wCp1W/pUqdr3V33bL9yvi4unQnL4EuCDf8AmZ48acY80jmKmJq1I5ZybR7MzQIAgCCRaAY+KqKGQu1lVjqFJsbXtcbt43zx8YkqrV+bV7eR03RWITocO2ng+0w8diV5upc1GAygFqYBud5VUQGxViOFtw3ypKpFtZbduh6dJZGnJ3MrZzKy5lNxpvBBGm4qQCDqN/VPUwNK0XNvmzwOmcbx5qEU0lz58r3Mq0vninGMN51TtH4zmp+zE7qOrKqH4n7zSJ/ngjKJWv8AfeZDJRSpPcT67n8pPYQi4JgzIzNhNavSI35x+MtYbr495oxKUqMkye/Kn9I+ydBY8L0al7o+VP6Rgej0vdHyl/SMD0el7qHyl/SMD0el7o+Uv6Riw9Hpe6UVKpYFWOZSLEGxBHAg74sjKNGEXdLmRPanIym12pNzZ9FvKT1HePbKk8JF848j2aHSlSKtNX+pocLyUxFUMaQp1QlRkbJUTR13izEHplGpHJKzPUp42lNXVzzZHJeviHqouRHovkqLUbKyt0HKASVPQw0PRIlys2T6ZTd0jZ4DkxQDstauKjo1np09AG4Fhc+6W6NCElmbPOxHSdRNxgrfHX+CY7PCUkyUbKvBNNeJ4nrMvRioqyPGqpVZZqnN/EyflDeke+SauBT91D5Q3pHvgcCn7qHyhvSPfA4FP3UPlDeke+CeDT91Dn29I98EcGn7qHPt6R7zBPBp+6vA859vSPeYHBp+6vAc83pHvMWHBp+6vAxcXtdKQvUq5RfpY7+FhMZSjFXbNlPCqo7Qhd9xvMXiVo4cms6oMh8osNeGXXyja2glSeEy1eI2ramNLpaNWHBowlKWmnLveyRW+INTDhxcXRW1BU20JOu6aaOHnGsnZ23LdfHYaVNwc1fS1+29tPxGq55vSPeZ6ZT4UNkOeb0j3mBwobIc63pHvMDhQ2Xgec63pHvMWHChsvA951vSPeYsOHDZeBS7kgjM2oI0JB14GBw4bLwNRg9gUkpCkUp1cqlQ9WmrvZmdjmJPlHNUJ6Nw4TXwkbL25ChsKmiqoWiclSo6FqKk0zUbOQmvkgGwFtwA4SOEgMNsJErrXW1NlVxaiopK+bpqAedbovMowsRL1tTcc4eJ7zMzHJHZH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65975" y="474663"/>
            <a:ext cx="1673225" cy="6000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n-IN" sz="9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n-IN" sz="9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ল্যা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n-IN" sz="9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n-IN" sz="96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ন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69950" y="4348163"/>
            <a:ext cx="6296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bn-IN" sz="2400" smtClean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3" descr="Mono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84" y="76803"/>
            <a:ext cx="1350717" cy="121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2387"/>
            <a:ext cx="9829800" cy="638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6248400" cy="5333999"/>
          </a:xfrm>
          <a:blipFill>
            <a:blip r:embed="rId2"/>
            <a:tile tx="0" ty="0" sx="100000" sy="100000" flip="none" algn="tl"/>
          </a:blipFill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bn-IN" sz="9600" dirty="0" smtClean="0"/>
              <a:t/>
            </a:r>
            <a:br>
              <a:rPr lang="bn-IN" sz="9600" dirty="0" smtClean="0"/>
            </a:br>
            <a:r>
              <a:rPr lang="bn-IN" sz="9600" dirty="0"/>
              <a:t/>
            </a:r>
            <a:br>
              <a:rPr lang="bn-IN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6000" dirty="0" smtClean="0">
                <a:solidFill>
                  <a:srgbClr val="04617B"/>
                </a:solidFill>
              </a:rPr>
              <a:t>Any</a:t>
            </a:r>
            <a:r>
              <a:rPr lang="bn-IN" sz="6000" dirty="0">
                <a:solidFill>
                  <a:srgbClr val="04617B"/>
                </a:solidFill>
              </a:rPr>
              <a:t/>
            </a:r>
            <a:br>
              <a:rPr lang="bn-IN" sz="6000" dirty="0">
                <a:solidFill>
                  <a:srgbClr val="04617B"/>
                </a:solidFill>
              </a:rPr>
            </a:br>
            <a:r>
              <a:rPr lang="en-US" sz="6000" dirty="0">
                <a:solidFill>
                  <a:srgbClr val="04617B"/>
                </a:solidFill>
              </a:rPr>
              <a:t> Queries</a:t>
            </a:r>
            <a:r>
              <a:rPr lang="bn-IN" sz="6000" dirty="0">
                <a:solidFill>
                  <a:srgbClr val="04617B"/>
                </a:solidFill>
              </a:rPr>
              <a:t/>
            </a:r>
            <a:br>
              <a:rPr lang="bn-IN" sz="6000" dirty="0">
                <a:solidFill>
                  <a:srgbClr val="04617B"/>
                </a:solidFill>
              </a:rPr>
            </a:br>
            <a:r>
              <a:rPr lang="en-US" sz="6000" dirty="0">
                <a:solidFill>
                  <a:srgbClr val="04617B"/>
                </a:solidFill>
              </a:rPr>
              <a:t>?</a:t>
            </a:r>
            <a:r>
              <a:rPr lang="bn-IN" sz="6000" dirty="0" smtClean="0"/>
              <a:t/>
            </a:r>
            <a:br>
              <a:rPr lang="bn-IN" sz="6000" dirty="0" smtClean="0"/>
            </a:br>
            <a:r>
              <a:rPr lang="bn-IN" sz="9600" dirty="0"/>
              <a:t/>
            </a:r>
            <a:br>
              <a:rPr lang="bn-IN" sz="9600" dirty="0"/>
            </a:br>
            <a:endParaRPr lang="en-US" sz="5400" dirty="0"/>
          </a:p>
        </p:txBody>
      </p:sp>
      <p:pic>
        <p:nvPicPr>
          <p:cNvPr id="3" name="Picture 3" descr="Mon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31"/>
            <a:ext cx="146413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Flowchart: Punched Tape 4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310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65100"/>
            <a:ext cx="4775200" cy="1295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n-BD" sz="6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0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1" y="1600200"/>
            <a:ext cx="7696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8" y="381000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72200" y="48192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7" name="Flowchart: Punched Tape 6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586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1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66988" y="381000"/>
            <a:ext cx="62722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0000"/>
                </a:solidFill>
                <a:latin typeface="SutonnyMJ" pitchFamily="2" charset="0"/>
              </a:rPr>
              <a:t>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0000"/>
                </a:solidFill>
                <a:latin typeface="SutonnyMJ" pitchFamily="2" charset="0"/>
              </a:rPr>
              <a:t>b¨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0000"/>
                </a:solidFill>
                <a:latin typeface="SutonnyMJ" pitchFamily="2" charset="0"/>
              </a:rPr>
              <a:t>ev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0000"/>
                </a:solidFill>
                <a:latin typeface="SutonnyMJ" pitchFamily="2" charset="0"/>
              </a:rPr>
              <a:t>`</a:t>
            </a:r>
            <a:endParaRPr lang="en-US" sz="6000" smtClean="0">
              <a:solidFill>
                <a:srgbClr val="000000"/>
              </a:solidFill>
            </a:endParaRPr>
          </a:p>
        </p:txBody>
      </p:sp>
      <p:pic>
        <p:nvPicPr>
          <p:cNvPr id="4" name="Picture 3" descr="Mon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584517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-Right Arrow 3"/>
          <p:cNvSpPr/>
          <p:nvPr/>
        </p:nvSpPr>
        <p:spPr>
          <a:xfrm>
            <a:off x="1562100" y="-304800"/>
            <a:ext cx="6959600" cy="20574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>
                <a:solidFill>
                  <a:srgbClr val="FFFF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 </a:t>
            </a:r>
            <a:endParaRPr lang="en-US" sz="5400" dirty="0">
              <a:solidFill>
                <a:srgbClr val="FFFF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301625" y="2362200"/>
            <a:ext cx="8680450" cy="4447020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bn-IN" sz="3200" b="1" dirty="0">
              <a:solidFill>
                <a:srgbClr val="FFFFFF"/>
              </a:solidFill>
              <a:latin typeface="SutonnyMJ" pitchFamily="2" charset="0"/>
            </a:endParaRPr>
          </a:p>
          <a:p>
            <a:pPr algn="ctr">
              <a:defRPr/>
            </a:pPr>
            <a:endParaRPr lang="bn-IN" sz="3200" b="1" dirty="0">
              <a:solidFill>
                <a:srgbClr val="FFFFFF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bn-IN" sz="4000" b="1" dirty="0">
                <a:solidFill>
                  <a:srgbClr val="FFFFFF"/>
                </a:solidFill>
                <a:latin typeface="SutonnyMJ" pitchFamily="2" charset="0"/>
              </a:rPr>
              <a:t>        </a:t>
            </a:r>
          </a:p>
          <a:p>
            <a:pPr algn="ctr">
              <a:defRPr/>
            </a:pPr>
            <a:endParaRPr lang="en-US" sz="5600" b="1" dirty="0">
              <a:solidFill>
                <a:srgbClr val="464646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SutonnyMJ" pitchFamily="2" charset="0"/>
            </a:endParaRPr>
          </a:p>
          <a:p>
            <a:pPr algn="ctr">
              <a:defRPr/>
            </a:pPr>
            <a:r>
              <a:rPr lang="bn-IN" sz="2400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bn-IN" sz="2400" b="1" dirty="0" smtClean="0">
                <a:solidFill>
                  <a:srgbClr val="7030A0"/>
                </a:solidFill>
                <a:latin typeface="SutonnyMJ" pitchFamily="2" charset="0"/>
              </a:rPr>
              <a:t>     </a:t>
            </a:r>
          </a:p>
          <a:p>
            <a:pPr algn="ctr">
              <a:defRPr/>
            </a:pPr>
            <a:endParaRPr lang="bn-IN" sz="2400" b="1" dirty="0">
              <a:solidFill>
                <a:srgbClr val="7030A0"/>
              </a:solidFill>
              <a:latin typeface="SutonnyMJ" pitchFamily="2" charset="0"/>
            </a:endParaRPr>
          </a:p>
          <a:p>
            <a:pPr algn="ctr">
              <a:defRPr/>
            </a:pPr>
            <a:endParaRPr lang="bn-IN" sz="2400" b="1" dirty="0" smtClean="0">
              <a:solidFill>
                <a:srgbClr val="7030A0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bn-IN" sz="2400" b="1" dirty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bn-IN" sz="2400" b="1" dirty="0" smtClean="0">
                <a:solidFill>
                  <a:srgbClr val="7030A0"/>
                </a:solidFill>
                <a:latin typeface="SutonnyMJ" pitchFamily="2" charset="0"/>
              </a:rPr>
              <a:t>   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Z…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Zxq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Aa¨vq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cwiKíbv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cÖYqb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 I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wm×všÍ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</a:rPr>
              <a:t>MÖnY</a:t>
            </a:r>
            <a:endParaRPr lang="bn-IN" sz="2400" b="1" dirty="0" smtClean="0">
              <a:solidFill>
                <a:schemeClr val="tx1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DETERMINING PLAN AND DECISION MAKING </a:t>
            </a:r>
            <a:endParaRPr lang="bn-IN" sz="2400" b="1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bn-IN" sz="4800" b="1" dirty="0" smtClean="0">
                <a:solidFill>
                  <a:srgbClr val="7030A0"/>
                </a:solidFill>
                <a:latin typeface="SutonnyMJ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</a:rPr>
              <a:t>                           </a:t>
            </a:r>
            <a:r>
              <a:rPr lang="bn-IN" sz="2800" dirty="0">
                <a:solidFill>
                  <a:prstClr val="black"/>
                </a:solidFill>
              </a:rPr>
              <a:t>মোট  </a:t>
            </a:r>
            <a:r>
              <a:rPr lang="bn-IN" sz="2800" dirty="0" smtClean="0">
                <a:solidFill>
                  <a:prstClr val="black"/>
                </a:solidFill>
              </a:rPr>
              <a:t>৭ দিন </a:t>
            </a:r>
            <a:r>
              <a:rPr lang="bn-IN" sz="2800" dirty="0">
                <a:solidFill>
                  <a:prstClr val="black"/>
                </a:solidFill>
              </a:rPr>
              <a:t>ক্লাসে অধ্যায়টি পড়ানো হবে।     </a:t>
            </a:r>
            <a:r>
              <a:rPr lang="en-US" sz="3200" dirty="0">
                <a:solidFill>
                  <a:prstClr val="black"/>
                </a:solidFill>
              </a:rPr>
              <a:t/>
            </a:r>
            <a:br>
              <a:rPr lang="en-US" sz="3200" dirty="0">
                <a:solidFill>
                  <a:prstClr val="black"/>
                </a:solidFill>
              </a:rPr>
            </a:br>
            <a:r>
              <a:rPr lang="en-US" sz="3200" dirty="0">
                <a:solidFill>
                  <a:prstClr val="black"/>
                </a:solidFill>
              </a:rPr>
              <a:t> </a:t>
            </a:r>
            <a:endParaRPr lang="bn-IN" sz="3200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bn-IN" sz="3200" kern="0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  <a:sym typeface="Wingdings 2"/>
              </a:rPr>
              <a:t> </a:t>
            </a:r>
            <a:r>
              <a:rPr lang="bn-IN" sz="3200" kern="0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  <a:sym typeface="Wingdings 2"/>
              </a:rPr>
              <a:t>      আজকের </a:t>
            </a:r>
            <a:r>
              <a:rPr lang="bn-IN" sz="3200" kern="0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  <a:sym typeface="Wingdings 2"/>
              </a:rPr>
              <a:t>পাঠঃ</a:t>
            </a:r>
          </a:p>
          <a:p>
            <a:pPr algn="ctr">
              <a:defRPr/>
            </a:pPr>
            <a:r>
              <a:rPr lang="bn-IN" sz="3200" kern="0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  <a:sym typeface="Wingdings 2"/>
              </a:rPr>
              <a:t>           </a:t>
            </a:r>
            <a:endParaRPr lang="en-US" sz="36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bn-IN" sz="3200" b="1" dirty="0" smtClean="0">
                <a:solidFill>
                  <a:prstClr val="black"/>
                </a:solidFill>
                <a:latin typeface="SutonnyMJ" pitchFamily="2" charset="0"/>
              </a:rPr>
              <a:t>                            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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cwiKíbvi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aviYv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e¨vL¨v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endParaRPr lang="bn-IN" sz="3200" b="1" dirty="0" smtClean="0">
              <a:solidFill>
                <a:prstClr val="black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bn-IN" sz="3200" b="1" dirty="0" smtClean="0">
                <a:solidFill>
                  <a:prstClr val="black"/>
                </a:solidFill>
                <a:latin typeface="SutonnyMJ" pitchFamily="2" charset="0"/>
              </a:rPr>
              <a:t>                     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bn-IN" sz="3200" b="1" dirty="0" smtClean="0">
                <a:solidFill>
                  <a:prstClr val="black"/>
                </a:solidFill>
                <a:latin typeface="SutonnyMJ" pitchFamily="2" charset="0"/>
              </a:rPr>
              <a:t>    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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Av`k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©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cwiíbvi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•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ewkó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¨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 </a:t>
            </a:r>
            <a:endParaRPr lang="bn-IN" sz="3200" b="1" dirty="0" smtClean="0">
              <a:solidFill>
                <a:prstClr val="black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bn-IN" sz="3200" b="1" dirty="0" smtClean="0">
                <a:solidFill>
                  <a:prstClr val="black"/>
                </a:solidFill>
                <a:latin typeface="SutonnyMJ" pitchFamily="2" charset="0"/>
              </a:rPr>
              <a:t>                                 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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cwiKíbvi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j¶¨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mg~n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e¨vL¨v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 </a:t>
            </a:r>
            <a:endParaRPr lang="bn-IN" sz="3200" b="1" dirty="0" smtClean="0">
              <a:solidFill>
                <a:prstClr val="black"/>
              </a:solidFill>
              <a:latin typeface="SutonnyMJ" pitchFamily="2" charset="0"/>
            </a:endParaRPr>
          </a:p>
          <a:p>
            <a:pPr algn="ctr">
              <a:defRPr/>
            </a:pPr>
            <a:r>
              <a:rPr lang="bn-IN" sz="3200" b="1" dirty="0" smtClean="0">
                <a:solidFill>
                  <a:prstClr val="black"/>
                </a:solidFill>
                <a:latin typeface="SutonnyMJ" pitchFamily="2" charset="0"/>
              </a:rPr>
              <a:t>                               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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cwiKíbv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cªYq‡bi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utonnyMJ" pitchFamily="2" charset="0"/>
              </a:rPr>
              <a:t>avcmg~n</a:t>
            </a:r>
            <a:r>
              <a:rPr lang="en-US" sz="3200" b="1" dirty="0">
                <a:solidFill>
                  <a:prstClr val="black"/>
                </a:solidFill>
                <a:latin typeface="SutonnyMJ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</a:rPr>
              <a:t>we‡k­lY</a:t>
            </a:r>
            <a:r>
              <a:rPr lang="en-US" sz="3200" b="1" dirty="0" smtClean="0">
                <a:solidFill>
                  <a:prstClr val="black"/>
                </a:solidFill>
                <a:latin typeface="SutonnyMJ" pitchFamily="2" charset="0"/>
              </a:rPr>
              <a:t>  </a:t>
            </a:r>
            <a:endParaRPr lang="bn-IN" sz="3200" b="1" dirty="0">
              <a:solidFill>
                <a:prstClr val="black"/>
              </a:solidFill>
              <a:latin typeface="SutonnyMJ" pitchFamily="2" charset="0"/>
            </a:endParaRPr>
          </a:p>
          <a:p>
            <a:pPr algn="ctr">
              <a:defRPr/>
            </a:pPr>
            <a:endParaRPr lang="bn-IN" sz="28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bn-IN" sz="2800" dirty="0">
                <a:solidFill>
                  <a:prstClr val="black"/>
                </a:solidFill>
              </a:rPr>
              <a:t>                          </a:t>
            </a:r>
            <a:endParaRPr lang="bn-IN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bn-IN" sz="2800" dirty="0">
                <a:solidFill>
                  <a:prstClr val="black"/>
                </a:solidFill>
              </a:rPr>
              <a:t>                         </a:t>
            </a:r>
          </a:p>
          <a:p>
            <a:pPr algn="ctr">
              <a:defRPr/>
            </a:pPr>
            <a:r>
              <a:rPr lang="bn-IN" sz="2800" dirty="0">
                <a:solidFill>
                  <a:prstClr val="black"/>
                </a:solidFill>
                <a:sym typeface="Wingdings 2"/>
              </a:rPr>
              <a:t>  </a:t>
            </a:r>
          </a:p>
          <a:p>
            <a:pPr algn="ctr">
              <a:defRPr/>
            </a:pPr>
            <a:r>
              <a:rPr lang="bn-IN" sz="2000" kern="0" dirty="0">
                <a:solidFill>
                  <a:prstClr val="black"/>
                </a:solidFill>
                <a:latin typeface="SutonnyMJ" pitchFamily="2" charset="0"/>
                <a:cs typeface="SutonnyMJ" pitchFamily="2" charset="0"/>
                <a:sym typeface="Wingdings 2"/>
              </a:rPr>
              <a:t>    </a:t>
            </a:r>
            <a:r>
              <a:rPr lang="bn-IN" sz="3200" dirty="0">
                <a:solidFill>
                  <a:prstClr val="black"/>
                </a:solidFill>
              </a:rPr>
              <a:t>                          </a:t>
            </a:r>
            <a: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/>
            </a:r>
            <a:br>
              <a:rPr lang="en-US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</a:br>
            <a:r>
              <a:rPr lang="en-US" sz="3600" dirty="0">
                <a:solidFill>
                  <a:prstClr val="black"/>
                </a:solidFill>
                <a:latin typeface="SutonnyMJ" pitchFamily="2" charset="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6" name="Picture 3" descr="Mon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900"/>
            <a:ext cx="1028700" cy="129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uccess\Downloads\can-stock-photo_csp101107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6" y="2819400"/>
            <a:ext cx="35052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1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82468" y="-29029"/>
            <a:ext cx="5451475" cy="1609725"/>
            <a:chOff x="2428875" y="838200"/>
            <a:chExt cx="4286250" cy="1609725"/>
          </a:xfrm>
        </p:grpSpPr>
        <p:pic>
          <p:nvPicPr>
            <p:cNvPr id="40969" name="Picture 2" descr="C:\Users\User\Documents\Removable Disk\p.bra\128614-bigthumbnai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838200"/>
              <a:ext cx="4286250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8" name="TextBox 3"/>
            <p:cNvSpPr txBox="1">
              <a:spLocks noChangeArrowheads="1"/>
            </p:cNvSpPr>
            <p:nvPr/>
          </p:nvSpPr>
          <p:spPr bwMode="auto">
            <a:xfrm>
              <a:off x="2809569" y="1133475"/>
              <a:ext cx="3367590" cy="101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bn-IN" sz="4000" dirty="0">
                  <a:solidFill>
                    <a:srgbClr val="000000"/>
                  </a:solidFill>
                  <a:latin typeface="NikoshBAN" pitchFamily="2" charset="0"/>
                  <a:cs typeface="NikoshBAN" pitchFamily="2" charset="0"/>
                </a:rPr>
                <a:t>       </a:t>
              </a:r>
              <a:r>
                <a:rPr lang="bn-IN" sz="4000" dirty="0" smtClean="0">
                  <a:solidFill>
                    <a:srgbClr val="00000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6000" dirty="0">
                  <a:solidFill>
                    <a:srgbClr val="000000"/>
                  </a:solidFill>
                  <a:latin typeface="NikoshBAN" pitchFamily="2" charset="0"/>
                  <a:cs typeface="NikoshBAN" pitchFamily="2" charset="0"/>
                </a:rPr>
                <a:t>শিখনফল </a:t>
              </a:r>
              <a:endParaRPr lang="en-US" sz="60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23" name="Picture 3" descr="Mon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8" y="608013"/>
            <a:ext cx="138092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49735" y="1278391"/>
            <a:ext cx="6248400" cy="92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Aa¨vq</a:t>
            </a:r>
            <a:r>
              <a:rPr lang="en-US" sz="5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 †</a:t>
            </a:r>
            <a:r>
              <a:rPr lang="en-US" sz="54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k‡l</a:t>
            </a:r>
            <a:r>
              <a:rPr lang="bn-IN" sz="54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 </a:t>
            </a:r>
            <a:r>
              <a:rPr lang="bn-IN" sz="3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tonnyMJ" pitchFamily="2" charset="0"/>
              </a:rPr>
              <a:t>শিক্ষার্থীরা-</a:t>
            </a:r>
            <a:endParaRPr lang="en-US" sz="54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09" y="1835375"/>
            <a:ext cx="44620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aviYv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Av`k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•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ewkó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j¶¨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mg~n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cªYq‡bi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avcmg~n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cÖKvi‡f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`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GKv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_©K I ¯’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vqx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cv_©K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wPwýZ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¸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iæZ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¡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DËg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•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ewkó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¨¸‡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D‡Ïk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cwiKíbvi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g‡a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m¤úK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©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 smtClean="0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 smtClean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 smtClean="0">
                <a:latin typeface="SutonnyAMJ" pitchFamily="2" charset="0"/>
                <a:cs typeface="SutonnyAMJ" pitchFamily="2" charset="0"/>
              </a:rPr>
              <a:t> </a:t>
            </a:r>
            <a:endParaRPr lang="en-US" sz="2400" dirty="0">
              <a:latin typeface="SutonnyAMJ" pitchFamily="2" charset="0"/>
              <a:cs typeface="SutonnyA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1981200"/>
            <a:ext cx="5257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MÖn‡Yi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aviYv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 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MÖn‡Yi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cÖ‡qvRbxqZv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we‡k­lY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 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cÖwµqv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MnÖ‡Y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mnvqZvKvix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Dcv`vb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mbv³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 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MÖn‡Yi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we‡eP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¨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welq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e¨vL¨v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 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ev¯Íevq‡bi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¸‡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jv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wPw&amp;ýZ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endParaRPr lang="bn-IN" sz="2400" dirty="0">
              <a:latin typeface="SutonnyAMJ" pitchFamily="2" charset="0"/>
              <a:cs typeface="SutonnyAMJ" pitchFamily="2" charset="0"/>
            </a:endParaRPr>
          </a:p>
          <a:p>
            <a:r>
              <a:rPr lang="en-US" sz="2400" dirty="0">
                <a:latin typeface="SutonnyAMJ" pitchFamily="2" charset="0"/>
                <a:cs typeface="SutonnyAMJ" pitchFamily="2" charset="0"/>
              </a:rPr>
              <a:t>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wm×všÍ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MÖnY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I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ev¯Íevq‡bi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†¶‡Î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mgm¨v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wPw&amp;ýZ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Ges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mgvavbK‡í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mycvwik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Ki‡Z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  <a:r>
              <a:rPr lang="en-US" sz="2400" dirty="0" err="1">
                <a:latin typeface="SutonnyAMJ" pitchFamily="2" charset="0"/>
                <a:cs typeface="SutonnyAMJ" pitchFamily="2" charset="0"/>
              </a:rPr>
              <a:t>cvi‡e</a:t>
            </a:r>
            <a:r>
              <a:rPr lang="en-US" sz="2400" dirty="0">
                <a:latin typeface="SutonnyAMJ" pitchFamily="2" charset="0"/>
                <a:cs typeface="SutonnyAMJ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418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Where</a:t>
            </a:r>
          </a:p>
          <a:p>
            <a:endParaRPr lang="en-US" dirty="0"/>
          </a:p>
          <a:p>
            <a:r>
              <a:rPr lang="en-US" dirty="0" smtClean="0"/>
              <a:t>               Why                                      When</a:t>
            </a:r>
          </a:p>
          <a:p>
            <a:pPr algn="ctr">
              <a:buNone/>
            </a:pPr>
            <a:r>
              <a:rPr lang="en-US" sz="6000" dirty="0" smtClean="0"/>
              <a:t>?</a:t>
            </a:r>
          </a:p>
          <a:p>
            <a:pPr algn="ctr">
              <a:buNone/>
            </a:pPr>
            <a:r>
              <a:rPr lang="en-US" dirty="0"/>
              <a:t> </a:t>
            </a:r>
            <a:r>
              <a:rPr lang="en-US" dirty="0" smtClean="0"/>
              <a:t>    Who                                 How               </a:t>
            </a:r>
          </a:p>
          <a:p>
            <a:pPr algn="ctr">
              <a:buNone/>
            </a:pPr>
            <a:r>
              <a:rPr lang="en-US" dirty="0" smtClean="0"/>
              <a:t>What                                                                           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3924300" y="2933701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800600" y="32004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00600" y="4419600"/>
            <a:ext cx="1143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4152900" y="48387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 flipV="1">
            <a:off x="3352800" y="41148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3276600" y="33528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426897" y="0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1" name="Flowchart: Punched Tape 10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13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2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9192" y="533400"/>
            <a:ext cx="7892408" cy="63246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endParaRPr lang="en-US" sz="4000" b="1" i="1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endParaRPr lang="en-US" sz="4000" b="1" i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endParaRPr lang="en-US" sz="4000" b="1" i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endParaRPr lang="en-US" sz="4000" b="1" i="1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40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             </a:t>
            </a:r>
            <a:r>
              <a:rPr lang="en-US" sz="4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4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aviYv</a:t>
            </a:r>
            <a:endParaRPr lang="en-US" sz="4700" b="1" i="1" dirty="0" smtClean="0">
              <a:solidFill>
                <a:schemeClr val="bg1">
                  <a:lumMod val="95000"/>
                  <a:lumOff val="5000"/>
                </a:schemeClr>
              </a:solidFill>
              <a:latin typeface="+mj-lt"/>
              <a:cs typeface="SutonnyMJ" pitchFamily="2" charset="0"/>
            </a:endParaRPr>
          </a:p>
          <a:p>
            <a:pPr algn="l"/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Kivi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Av‡M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wKfv‡e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KvRwU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Ki‡Z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n‡e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Rvb‡Z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cvi‡j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mn‡RB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m¤úboe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wKšÍz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Av‡M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wPšÍv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Ki‡j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A‡bK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mgqB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fvj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GgbwK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gvbm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¤§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Zfv‡e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j¶¨I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AwR©Z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| j¶¨ AR©‡b </a:t>
            </a:r>
            <a:r>
              <a:rPr lang="en-US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M„nxZ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Kvh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©</a:t>
            </a:r>
            <a:r>
              <a:rPr lang="bn-IN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ক্র</a:t>
            </a:r>
            <a:r>
              <a:rPr lang="el-GR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‡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c~e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aviYv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ev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wm×všÍB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| </a:t>
            </a: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1.cwiKíbv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e¨e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vcbvi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cÖv_wgK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Kvh©cÖw</a:t>
            </a:r>
            <a:r>
              <a:rPr lang="bn-IN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ক্র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qv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; </a:t>
            </a: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fwel¨r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cwi‡ek-cwiw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we‡kølY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; </a:t>
            </a: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fwel¨Z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Kvh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m¤úv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`‡bi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c×wZmg~n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cÖeZ©b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; </a:t>
            </a: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pPr algn="l"/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m‡e©vËg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wba©vi‡Yi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gva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¨‡g j¶¨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vR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©‡bi †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Póv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BZ¨vw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SutonnyMJ" pitchFamily="2" charset="0"/>
                <a:cs typeface="SutonnyMJ" pitchFamily="2" charset="0"/>
              </a:rPr>
              <a:t>`| </a:t>
            </a:r>
          </a:p>
        </p:txBody>
      </p:sp>
      <p:sp>
        <p:nvSpPr>
          <p:cNvPr id="4" name="Flowchart: Punched Tape 3"/>
          <p:cNvSpPr/>
          <p:nvPr/>
        </p:nvSpPr>
        <p:spPr>
          <a:xfrm>
            <a:off x="6553200" y="-6927"/>
            <a:ext cx="2590800" cy="893308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109919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success\Desktop\head-197345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5" y="527556"/>
            <a:ext cx="3962400" cy="19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1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914400" y="6318504"/>
            <a:ext cx="7772400" cy="53949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ComputerLab\Downloads\ador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6553200"/>
          </a:xfrm>
          <a:prstGeom prst="rect">
            <a:avLst/>
          </a:prstGeom>
          <a:noFill/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248400" y="533400"/>
            <a:ext cx="2667000" cy="712168"/>
            <a:chOff x="4842099" y="-3505335"/>
            <a:chExt cx="3147809" cy="1061784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lowchart: Punched Tape 5"/>
            <p:cNvSpPr/>
            <p:nvPr/>
          </p:nvSpPr>
          <p:spPr>
            <a:xfrm>
              <a:off x="4842099" y="-3505335"/>
              <a:ext cx="3147809" cy="1061784"/>
            </a:xfrm>
            <a:prstGeom prst="flowChartPunchedTap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3200" dirty="0">
                  <a:solidFill>
                    <a:prstClr val="white"/>
                  </a:solidFill>
                </a:rPr>
                <a:t> 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5263349" y="-3243417"/>
              <a:ext cx="2305307" cy="5379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n-BD" sz="2400" b="1" dirty="0">
                  <a:solidFill>
                    <a:srgbClr val="0070C0"/>
                  </a:solidFill>
                  <a:latin typeface="Calibri"/>
                </a:rPr>
                <a:t>পাঠ বিশ্লেষণ</a:t>
              </a:r>
              <a:endParaRPr lang="en-US" sz="2400" b="1" dirty="0">
                <a:solidFill>
                  <a:srgbClr val="0070C0"/>
                </a:solidFill>
                <a:latin typeface="Calibri"/>
              </a:endParaRPr>
            </a:p>
          </p:txBody>
        </p:sp>
      </p:grpSp>
      <p:pic>
        <p:nvPicPr>
          <p:cNvPr id="8" name="Picture 3" descr="Mono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43"/>
            <a:ext cx="1066800" cy="9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15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153400" cy="59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32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IN" sz="32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বৈ</a:t>
            </a:r>
            <a:r>
              <a:rPr lang="en-US" sz="32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wkó</a:t>
            </a:r>
            <a:r>
              <a:rPr lang="en-US" sz="32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400" b="1" i="1" dirty="0">
                <a:solidFill>
                  <a:schemeClr val="tx1"/>
                </a:solidFill>
                <a:cs typeface="SutonnyMJ" pitchFamily="2" charset="0"/>
              </a:rPr>
              <a:t>Features of Planning </a:t>
            </a:r>
            <a:endParaRPr lang="en-US" sz="2400" b="1" i="1" dirty="0" smtClean="0">
              <a:solidFill>
                <a:schemeClr val="tx1"/>
              </a:solidFill>
              <a:cs typeface="SutonnyMJ" pitchFamily="2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400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wba©vwiZ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j¶¨ AR©‡b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fwel¨r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Kvh©vewji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w`K-wb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‡`©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kbv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mwVK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cÖvwZôvwbK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j¶¨ AR©‡bi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Acwinvh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©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b·v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wn‡m‡e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e¨eüZ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nq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e¨e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¯’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vcbvi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Ggb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hv‡K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Gi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cÖK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…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wZ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I •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ewkó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Øviv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Ab¨vb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KvR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Avjv`v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hvq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|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cwiKíbvi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Giƒc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wKQy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•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ewk‡ó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Av‡jvPbv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Kiv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n‡jv</a:t>
            </a:r>
            <a:r>
              <a:rPr lang="en-US" sz="2400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: 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cÖv_wgKZv</a:t>
            </a:r>
            <a:r>
              <a:rPr lang="en-US" sz="2400" b="1" i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(Primacy)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2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D‡Ïk¨gywLZv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(Objectivity)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wPšÍvkxj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cÖw</a:t>
            </a:r>
            <a:r>
              <a:rPr lang="el-GR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μ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qv </a:t>
            </a:r>
            <a:r>
              <a:rPr lang="en-US" sz="2400" b="1" i="1" dirty="0">
                <a:solidFill>
                  <a:schemeClr val="tx1"/>
                </a:solidFill>
              </a:rPr>
              <a:t>(Thinking process)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4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fwel¨ZgywLZv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(Futurity)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5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e¨vwß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(Pervasiveness)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6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`¶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(Efficiency)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Z_¨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wbf©iZv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(Dependency of data)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8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avivevwnKZv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(Continuity)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9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m‡e©vËg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weKí</a:t>
            </a:r>
            <a:r>
              <a:rPr lang="en-US" sz="2400" b="1" i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2400" b="1" i="1" dirty="0">
                <a:solidFill>
                  <a:schemeClr val="tx1"/>
                </a:solidFill>
              </a:rPr>
              <a:t>(Best alternatives) 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10</a:t>
            </a:r>
            <a:r>
              <a:rPr lang="en-US" sz="2400" b="1" dirty="0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SutonnyMJ" pitchFamily="2" charset="0"/>
                <a:cs typeface="SutonnyMJ" pitchFamily="2" charset="0"/>
              </a:rPr>
              <a:t>bgbxqZv</a:t>
            </a:r>
            <a:r>
              <a:rPr lang="en-US" sz="2400" b="1" i="1" dirty="0">
                <a:solidFill>
                  <a:schemeClr val="tx1"/>
                </a:solidFill>
              </a:rPr>
              <a:t> (Flexibility) </a:t>
            </a:r>
            <a:endParaRPr lang="en-US" sz="2400" dirty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6934200" y="0"/>
            <a:ext cx="2209800" cy="685800"/>
          </a:xfrm>
          <a:prstGeom prst="flowChartPunchedTap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bn-BD" sz="3200" b="1" kern="0" dirty="0">
                <a:solidFill>
                  <a:srgbClr val="0070C0"/>
                </a:solidFill>
                <a:latin typeface="Constantia"/>
              </a:rPr>
              <a:t>পাঠ বিশ্লেষণ</a:t>
            </a:r>
            <a:endParaRPr lang="en-US" sz="3200" kern="0" dirty="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5" name="Picture 3" descr="Mon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90600" cy="8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omputerLab\Downloads\ador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5400" y="2667000"/>
            <a:ext cx="40386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815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3656</Words>
  <Application>Microsoft Office PowerPoint</Application>
  <PresentationFormat>On-screen Show (4:3)</PresentationFormat>
  <Paragraphs>282</Paragraphs>
  <Slides>37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6_Office Theme</vt:lpstr>
      <vt:lpstr>Civic</vt:lpstr>
      <vt:lpstr>Flow</vt:lpstr>
      <vt:lpstr>Presentation</vt:lpstr>
      <vt:lpstr>li</vt:lpstr>
      <vt:lpstr>PowerPoint Presentation</vt:lpstr>
      <vt:lpstr>PowerPoint Presentation</vt:lpstr>
      <vt:lpstr>PowerPoint Presentation</vt:lpstr>
      <vt:lpstr>PowerPoint Presentation</vt:lpstr>
      <vt:lpstr>Concept of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Any  Queries ?  </vt:lpstr>
      <vt:lpstr>বাড়ির কাজ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</dc:title>
  <dc:creator>success</dc:creator>
  <cp:lastModifiedBy>ismail - [2010]</cp:lastModifiedBy>
  <cp:revision>66</cp:revision>
  <dcterms:created xsi:type="dcterms:W3CDTF">2006-08-16T00:00:00Z</dcterms:created>
  <dcterms:modified xsi:type="dcterms:W3CDTF">2017-02-17T06:17:10Z</dcterms:modified>
</cp:coreProperties>
</file>