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84" r:id="rId7"/>
    <p:sldId id="301" r:id="rId8"/>
    <p:sldId id="302" r:id="rId9"/>
    <p:sldId id="308" r:id="rId10"/>
    <p:sldId id="285" r:id="rId11"/>
    <p:sldId id="309" r:id="rId12"/>
    <p:sldId id="318" r:id="rId13"/>
    <p:sldId id="311" r:id="rId14"/>
    <p:sldId id="310" r:id="rId15"/>
    <p:sldId id="319" r:id="rId16"/>
    <p:sldId id="286" r:id="rId17"/>
    <p:sldId id="303" r:id="rId18"/>
    <p:sldId id="287" r:id="rId19"/>
    <p:sldId id="288" r:id="rId20"/>
    <p:sldId id="304" r:id="rId21"/>
    <p:sldId id="289" r:id="rId22"/>
    <p:sldId id="290" r:id="rId23"/>
    <p:sldId id="320" r:id="rId24"/>
    <p:sldId id="305" r:id="rId25"/>
    <p:sldId id="306" r:id="rId26"/>
    <p:sldId id="321" r:id="rId27"/>
    <p:sldId id="317" r:id="rId28"/>
    <p:sldId id="307" r:id="rId29"/>
    <p:sldId id="315" r:id="rId30"/>
    <p:sldId id="322" r:id="rId31"/>
    <p:sldId id="297" r:id="rId32"/>
    <p:sldId id="270" r:id="rId33"/>
    <p:sldId id="271" r:id="rId34"/>
    <p:sldId id="316" r:id="rId35"/>
    <p:sldId id="30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271EC-CBBE-4D6A-9DA8-785BAB5863E1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9A2331-BCF2-433E-888B-1F950FB42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6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B4096A-BB9A-44F7-BA37-E43D35D6A60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4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1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0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25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9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400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1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5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99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78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3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2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emf"/><Relationship Id="rId4" Type="http://schemas.openxmlformats.org/officeDocument/2006/relationships/image" Target="../media/image3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03813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685800" y="42672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9" name="Picture 3" descr="C:\$Recycle.Bin\S-1-5-21-3800321848-646879379-1910543920-1001\$R226GX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0772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Monogra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143000" cy="10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590613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162800" cy="2286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>
                <a:latin typeface="SutonnyMJ" pitchFamily="2" charset="0"/>
                <a:cs typeface="SutonnyMJ" pitchFamily="2" charset="0"/>
              </a:rPr>
            </a:br>
            <a:r>
              <a:rPr lang="en-US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 smtClean="0">
                <a:latin typeface="SutonnyMJ" pitchFamily="2" charset="0"/>
                <a:cs typeface="SutonnyMJ" pitchFamily="2" charset="0"/>
              </a:rPr>
            </a:br>
            <a:r>
              <a:rPr lang="bn-IN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3600" dirty="0" smtClean="0">
                <a:latin typeface="SutonnyMJ" pitchFamily="2" charset="0"/>
                <a:cs typeface="SutonnyMJ" pitchFamily="2" charset="0"/>
              </a:rPr>
            </a:br>
            <a:r>
              <a:rPr lang="bn-IN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3600" dirty="0" smtClean="0">
                <a:latin typeface="SutonnyMJ" pitchFamily="2" charset="0"/>
                <a:cs typeface="SutonnyMJ" pitchFamily="2" charset="0"/>
              </a:rPr>
            </a:br>
            <a:r>
              <a:rPr lang="bn-IN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bn-IN" sz="3600" dirty="0">
                <a:latin typeface="SutonnyMJ" pitchFamily="2" charset="0"/>
                <a:cs typeface="SutonnyMJ" pitchFamily="2" charset="0"/>
              </a:rPr>
            </a:br>
            <a:r>
              <a:rPr lang="bn-IN" sz="36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3600" dirty="0" smtClean="0">
                <a:latin typeface="SutonnyMJ" pitchFamily="2" charset="0"/>
                <a:cs typeface="SutonnyMJ" pitchFamily="2" charset="0"/>
              </a:rPr>
            </a:br>
            <a:r>
              <a:rPr lang="bn-IN" sz="3600" dirty="0">
                <a:latin typeface="SutonnyMJ" pitchFamily="2" charset="0"/>
                <a:cs typeface="SutonnyMJ" pitchFamily="2" charset="0"/>
              </a:rPr>
              <a:t/>
            </a:r>
            <a:br>
              <a:rPr lang="bn-IN" sz="3600" dirty="0">
                <a:latin typeface="SutonnyMJ" pitchFamily="2" charset="0"/>
                <a:cs typeface="SutonnyMJ" pitchFamily="2" charset="0"/>
              </a:rPr>
            </a:b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¸</a:t>
            </a: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রু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Z¡ 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ঃ[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cs typeface="SutonnyMJ" pitchFamily="2" charset="0"/>
              </a:rPr>
              <a:t>Importance of </a:t>
            </a:r>
            <a:r>
              <a:rPr lang="en-US" sz="2800" dirty="0" smtClean="0">
                <a:cs typeface="SutonnyMJ" pitchFamily="2" charset="0"/>
              </a:rPr>
              <a:t>Management</a:t>
            </a:r>
            <a:r>
              <a:rPr lang="bn-IN" sz="2800" dirty="0" smtClean="0">
                <a:cs typeface="SutonnyMJ" pitchFamily="2" charset="0"/>
              </a:rPr>
              <a:t>]</a:t>
            </a:r>
            <a:r>
              <a:rPr lang="en-US" sz="2800" dirty="0" smtClean="0"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me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†m¸‡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jvMv‡bv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me©vwaK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mvdj¨Zv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mvdj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wbwðZKi‡Y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Z¡c~Y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343400"/>
            <a:ext cx="7772400" cy="1905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IN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bn-IN" sz="2600" dirty="0" smtClean="0">
                <a:latin typeface="SutonnyAMJ" pitchFamily="2" charset="0"/>
                <a:cs typeface="SutonnyAMJ" pitchFamily="2" charset="0"/>
              </a:rPr>
              <a:t>১।</a:t>
            </a:r>
            <a:r>
              <a:rPr lang="en-US" dirty="0" smtClean="0">
                <a:latin typeface="SutonnyAMJ" pitchFamily="2" charset="0"/>
                <a:cs typeface="SutonnyAMJ" pitchFamily="2" charset="0"/>
              </a:rPr>
              <a:t>j¶¨ </a:t>
            </a:r>
            <a:r>
              <a:rPr lang="en-US" dirty="0" err="1" smtClean="0">
                <a:latin typeface="SutonnyAMJ" pitchFamily="2" charset="0"/>
                <a:cs typeface="SutonnyAMJ" pitchFamily="2" charset="0"/>
              </a:rPr>
              <a:t>AR©b</a:t>
            </a:r>
            <a:r>
              <a:rPr lang="en-US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pt-BR" dirty="0" smtClean="0">
                <a:latin typeface="SutonnyMJ" pitchFamily="2" charset="0"/>
                <a:cs typeface="SutonnyMJ" pitchFamily="2" charset="0"/>
              </a:rPr>
              <a:t>2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pt-BR" dirty="0" smtClean="0">
                <a:latin typeface="SutonnyMJ" pitchFamily="2" charset="0"/>
                <a:cs typeface="SutonnyMJ" pitchFamily="2" charset="0"/>
              </a:rPr>
              <a:t> m¤ú‡`i cwic~Y© e¨envi</a:t>
            </a:r>
            <a:endParaRPr lang="bn-IN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pt-BR" dirty="0" smtClean="0">
                <a:latin typeface="SutonnyMJ" pitchFamily="2" charset="0"/>
                <a:cs typeface="SutonnyMJ" pitchFamily="2" charset="0"/>
              </a:rPr>
              <a:t> 3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pt-BR" dirty="0" smtClean="0">
                <a:latin typeface="SutonnyMJ" pitchFamily="2" charset="0"/>
                <a:cs typeface="SutonnyMJ" pitchFamily="2" charset="0"/>
              </a:rPr>
              <a:t>`¶Zv e„w×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bn-IN" dirty="0"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n«vm</a:t>
            </a:r>
            <a:endParaRPr lang="bn-IN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 5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latin typeface="SutonnyMJ" pitchFamily="2" charset="0"/>
                <a:cs typeface="SutonnyMJ" pitchFamily="2" charset="0"/>
              </a:rPr>
              <a:t>Avwe</a:t>
            </a:r>
            <a:r>
              <a:rPr lang="bn-IN" sz="2600" dirty="0" smtClean="0">
                <a:latin typeface="SutonnyMJ" pitchFamily="2" charset="0"/>
                <a:cs typeface="SutonnyMJ" pitchFamily="2" charset="0"/>
              </a:rPr>
              <a:t>স্ক</a:t>
            </a:r>
            <a:r>
              <a:rPr lang="en-US" sz="3500" dirty="0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6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m¤ú‡K©vbœqb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bn-IN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7</a:t>
            </a:r>
            <a:r>
              <a:rPr lang="bn-IN" dirty="0"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8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k„•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Ljv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 9</a:t>
            </a:r>
            <a:r>
              <a:rPr lang="bn-IN" dirty="0" smtClean="0">
                <a:latin typeface="SutonnyMJ" pitchFamily="2" charset="0"/>
                <a:cs typeface="SutonnyMJ" pitchFamily="2" charset="0"/>
              </a:rPr>
              <a:t>।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gv‡bvbœqb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715000" y="381000"/>
            <a:ext cx="2743200" cy="9144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1409"/>
            <a:ext cx="1174974" cy="1053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91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2999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wb‡æ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¸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রু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1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j¶¨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 err="1">
                <a:cs typeface="SutonnyAMJ" pitchFamily="2" charset="0"/>
              </a:rPr>
              <a:t>Achieveing</a:t>
            </a:r>
            <a:r>
              <a:rPr lang="en-US" sz="3200" dirty="0">
                <a:cs typeface="SutonnyAMJ" pitchFamily="2" charset="0"/>
              </a:rPr>
              <a:t> goals):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cQ‡b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mywbw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`©ó j¶¨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j¶¨ AR©‡b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m‡e©v‛P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Kvh©Ki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f‚wgKv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`¶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Qvov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j¶¨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AR©b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Am¤¢e| </a:t>
            </a:r>
          </a:p>
        </p:txBody>
      </p:sp>
      <p:sp>
        <p:nvSpPr>
          <p:cNvPr id="5" name="Rectangle 4"/>
          <p:cNvSpPr/>
          <p:nvPr/>
        </p:nvSpPr>
        <p:spPr>
          <a:xfrm>
            <a:off x="644236" y="38100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2.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cwic~Y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Proper utilization of resources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cwic~Y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e¨wZZ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DbœwZ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`¶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m‡e©v‛P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e¨env‡ii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mvdj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endParaRPr lang="bn-IN" sz="3200" dirty="0">
              <a:latin typeface="SutonnyAMJ" pitchFamily="2" charset="0"/>
              <a:cs typeface="SutonnyAMJ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00800" y="271082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9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55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6300" y="974174"/>
            <a:ext cx="7772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3.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200" dirty="0">
                <a:cs typeface="SutonnyAMJ" pitchFamily="2" charset="0"/>
              </a:rPr>
              <a:t>Increasing </a:t>
            </a:r>
            <a:r>
              <a:rPr lang="en-US" sz="3200" dirty="0" err="1">
                <a:cs typeface="SutonnyAMJ" pitchFamily="2" charset="0"/>
              </a:rPr>
              <a:t>effIciency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Kg©xMY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`¶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I‡Vb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myôz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Pvjy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`¶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KZ©„K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me©vwaK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876300" y="3048000"/>
            <a:ext cx="75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Minimizing costs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: `¶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Dbœq‡bi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m¶g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cwigvY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GKK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A_©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AcPq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n«v‡mi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Kgv‡bv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 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7753" y="65946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9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5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Avwe</a:t>
            </a:r>
            <a:r>
              <a:rPr lang="bn-IN" sz="3200" dirty="0" smtClean="0">
                <a:latin typeface="SutonnyAMJ" pitchFamily="2" charset="0"/>
                <a:cs typeface="SutonnyAMJ" pitchFamily="2" charset="0"/>
              </a:rPr>
              <a:t>স্কা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vi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3200" dirty="0">
                <a:cs typeface="SutonnyAMJ" pitchFamily="2" charset="0"/>
              </a:rPr>
              <a:t>Innovation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cÖwZ‡hvwMZvgq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¦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LvcLvIqv‡bvi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DË‡ivËi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M‡elYvi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be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Avwe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®‥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v‡i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RwoZ</a:t>
            </a:r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_</a:t>
            </a:r>
            <a:r>
              <a:rPr lang="en-US" sz="3200" dirty="0" err="1" smtClean="0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Avwe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®‥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v‡ii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cQ‡bB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e¨vcK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f‚wgKv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we`¨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endParaRPr lang="bn-IN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6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m¤ú‡K©vbœqb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Improving relations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DbœZ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cwi‡ek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gvwjK-Kg©x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Drmvn`v‡bi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gvwjK-Kg©x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Kg©x-Kg©x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gvwjK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-†fv³v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DbœZ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myôz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m¤ú‡K©vbœq‡b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me©vwaK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| </a:t>
            </a:r>
          </a:p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Flowchart: Punched Tape 3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80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990600"/>
            <a:ext cx="8153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7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 (</a:t>
            </a:r>
            <a:r>
              <a:rPr lang="en-US" sz="3600" dirty="0">
                <a:cs typeface="SutonnyAMJ" pitchFamily="2" charset="0"/>
              </a:rPr>
              <a:t>Increasing production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cÖYqb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w`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K-wb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k©bv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¿‡Yi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×‡Z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ZvQvov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e„w×i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×‡Z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|</a:t>
            </a:r>
            <a:endParaRPr lang="bn-IN" sz="36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8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. k„•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cs typeface="SutonnyAMJ" pitchFamily="2" charset="0"/>
              </a:rPr>
              <a:t>(Establishing discipline):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wbqgvewj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cÖYqb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Abykxjb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ev¯Íevq‡bi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‡`i mv‡_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Kvhvejx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`‡b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mnvqZv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g‡Zv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mwVKfv‡e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k„“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Ljv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m¤¢e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|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178062" y="181538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Flowchart: Punched Tape 3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07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12192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AMJ" pitchFamily="2" charset="0"/>
                <a:cs typeface="SutonnyAMJ" pitchFamily="2" charset="0"/>
              </a:rPr>
              <a:t>9.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RxebhvÎvi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gv‡bvbœqb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600" dirty="0">
                <a:cs typeface="SutonnyAMJ" pitchFamily="2" charset="0"/>
              </a:rPr>
              <a:t>Development of living standard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Z_v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gvwjKc¶mn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mgv‡Ri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¯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Í‡ii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gvby‡li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DcKv‡ii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RxebhvÎvi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gv‡bvbœqb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NUvq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†`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wkí-e¨emvq-evwY‡R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¨ mg„×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cyY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Kg©ms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RbMY‡K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e¨vcKfv‡e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m‡PZb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RxebhvÎvi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gv‡bvbœqb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NUvq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cwik‡l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cvwievwiK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mvgvwRK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Z_v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ivóªxq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ch©v‡q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DbœwZ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mwVK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weKí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bB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|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4" name="Flowchart: Punched Tape 3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5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55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6891"/>
            <a:ext cx="6553200" cy="882909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</a:t>
            </a:r>
            <a:br>
              <a:rPr lang="bn-IN" sz="2800" dirty="0" smtClean="0">
                <a:latin typeface="SutonnyMJ" pitchFamily="2" charset="0"/>
                <a:cs typeface="SutonnyMJ" pitchFamily="2" charset="0"/>
              </a:rPr>
            </a:br>
            <a:r>
              <a:rPr lang="bn-IN" sz="2800" dirty="0">
                <a:latin typeface="SutonnyMJ" pitchFamily="2" charset="0"/>
                <a:cs typeface="SutonnyMJ" pitchFamily="2" charset="0"/>
              </a:rPr>
              <a:t/>
            </a:r>
            <a:br>
              <a:rPr lang="bn-IN" sz="2800" dirty="0">
                <a:latin typeface="SutonnyMJ" pitchFamily="2" charset="0"/>
                <a:cs typeface="SutonnyMJ" pitchFamily="2" charset="0"/>
              </a:rPr>
            </a:br>
            <a:r>
              <a:rPr lang="bn-IN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2800" dirty="0" smtClean="0">
                <a:latin typeface="SutonnyMJ" pitchFamily="2" charset="0"/>
                <a:cs typeface="SutonnyMJ" pitchFamily="2" charset="0"/>
              </a:rPr>
            </a:br>
            <a:r>
              <a:rPr lang="bn-IN" sz="28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2800" dirty="0" smtClean="0">
                <a:latin typeface="SutonnyMJ" pitchFamily="2" charset="0"/>
                <a:cs typeface="SutonnyMJ" pitchFamily="2" charset="0"/>
              </a:rPr>
            </a:b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      </a:t>
            </a:r>
            <a:br>
              <a:rPr lang="bn-IN" sz="2800" dirty="0" smtClean="0">
                <a:latin typeface="SutonnyMJ" pitchFamily="2" charset="0"/>
                <a:cs typeface="SutonnyMJ" pitchFamily="2" charset="0"/>
              </a:rPr>
            </a:br>
            <a:r>
              <a:rPr lang="bn-IN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800" dirty="0" smtClean="0">
                <a:latin typeface="SutonnyMJ" pitchFamily="2" charset="0"/>
                <a:cs typeface="SutonnyMJ" pitchFamily="2" charset="0"/>
              </a:rPr>
              <a:t>      </a:t>
            </a:r>
            <a:r>
              <a:rPr lang="en-US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bn-IN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ঃ</a:t>
            </a:r>
            <a:br>
              <a:rPr lang="bn-IN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</a:br>
            <a:r>
              <a:rPr lang="bn-IN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bn-IN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myôzfv‡e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M„nxZ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c`‡¶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AR©‡Y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ai‡Yi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KZ…©K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Giƒc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657600"/>
            <a:ext cx="8077200" cy="2971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  <a:endParaRPr lang="bn-IN" dirty="0" smtClean="0"/>
          </a:p>
          <a:p>
            <a:pPr marL="0" indent="0">
              <a:buNone/>
            </a:pPr>
            <a:endParaRPr lang="bn-IN" sz="3100" dirty="0" smtClean="0"/>
          </a:p>
          <a:p>
            <a:pPr marL="0" indent="0">
              <a:buNone/>
            </a:pPr>
            <a:endParaRPr lang="bn-IN" sz="3100" dirty="0" smtClean="0"/>
          </a:p>
          <a:p>
            <a:pPr marL="0" indent="0">
              <a:buNone/>
            </a:pPr>
            <a:r>
              <a:rPr lang="en-US" sz="3100" dirty="0" smtClean="0"/>
              <a:t>L.A</a:t>
            </a:r>
            <a:r>
              <a:rPr lang="en-US" sz="3100" dirty="0"/>
              <a:t>. Allen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Ôe¨e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-B 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100" dirty="0" err="1">
                <a:latin typeface="SutonnyMJ" pitchFamily="2" charset="0"/>
                <a:cs typeface="SutonnyMJ" pitchFamily="2" charset="0"/>
              </a:rPr>
              <a:t>vcbv|Õ</a:t>
            </a:r>
            <a:r>
              <a:rPr lang="en-US" sz="31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100" dirty="0"/>
              <a:t>["Management is what a manager does."] </a:t>
            </a:r>
            <a:endParaRPr lang="bn-IN" sz="3100" dirty="0" smtClean="0"/>
          </a:p>
        </p:txBody>
      </p:sp>
      <p:sp>
        <p:nvSpPr>
          <p:cNvPr id="4" name="Flowchart: Punched Tape 3"/>
          <p:cNvSpPr/>
          <p:nvPr/>
        </p:nvSpPr>
        <p:spPr>
          <a:xfrm>
            <a:off x="2362200" y="-40661"/>
            <a:ext cx="2705100" cy="6858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906"/>
            <a:ext cx="1143000" cy="129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uccess\Desktop\images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-75297"/>
            <a:ext cx="2819400" cy="202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05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990600"/>
            <a:ext cx="7623464" cy="596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en-US" sz="36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cs typeface="SutonnyMJ" pitchFamily="2" charset="0"/>
              </a:rPr>
              <a:t>Henri </a:t>
            </a:r>
            <a:r>
              <a:rPr lang="en-US" sz="3600" dirty="0" err="1">
                <a:solidFill>
                  <a:prstClr val="black"/>
                </a:solidFill>
                <a:cs typeface="SutonnyMJ" pitchFamily="2" charset="0"/>
              </a:rPr>
              <a:t>Fayol</a:t>
            </a:r>
            <a:r>
              <a:rPr lang="en-US" sz="3600" dirty="0">
                <a:solidFill>
                  <a:prstClr val="black"/>
                </a:solidFill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†m¸‡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n‡jvÑ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c~e©vbygvb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mgb¦q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cs typeface="SutonnyMJ" pitchFamily="2" charset="0"/>
              </a:rPr>
              <a:t>Weihrich</a:t>
            </a:r>
            <a:r>
              <a:rPr lang="en-US" sz="3600" dirty="0" smtClean="0">
                <a:solidFill>
                  <a:prstClr val="black"/>
                </a:solidFill>
                <a:cs typeface="SutonnyMJ" pitchFamily="2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cs typeface="SutonnyMJ" pitchFamily="2" charset="0"/>
              </a:rPr>
              <a:t>and Koontz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GKUz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wfbœfv‡e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e‡j‡Qb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…Z¡`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wbqš¿Y-G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prstClr val="black"/>
                </a:solidFill>
                <a:cs typeface="SutonnyMJ" pitchFamily="2" charset="0"/>
              </a:rPr>
              <a:t>R.C</a:t>
            </a:r>
            <a:r>
              <a:rPr lang="en-US" sz="3600" dirty="0">
                <a:solidFill>
                  <a:prstClr val="black"/>
                </a:solidFill>
                <a:cs typeface="SutonnyMJ" pitchFamily="2" charset="0"/>
              </a:rPr>
              <a:t>. Davis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5960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28254"/>
            <a:ext cx="7543800" cy="4221163"/>
          </a:xfrm>
        </p:spPr>
        <p:txBody>
          <a:bodyPr>
            <a:noAutofit/>
          </a:bodyPr>
          <a:lstStyle/>
          <a:p>
            <a:r>
              <a:rPr lang="en-US" dirty="0"/>
              <a:t>Luther </a:t>
            </a:r>
            <a:r>
              <a:rPr lang="en-US" dirty="0" err="1"/>
              <a:t>Gullick</a:t>
            </a:r>
            <a:r>
              <a:rPr lang="en-US" dirty="0"/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Kvh©vewj‡K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cs typeface="SutonnyMJ" pitchFamily="2" charset="0"/>
              </a:rPr>
              <a:t>'</a:t>
            </a:r>
            <a:r>
              <a:rPr lang="en-US" dirty="0" err="1">
                <a:cs typeface="SutonnyMJ" pitchFamily="2" charset="0"/>
              </a:rPr>
              <a:t>POSDCoRB</a:t>
            </a:r>
            <a:r>
              <a:rPr lang="en-US" dirty="0">
                <a:cs typeface="SutonnyMJ" pitchFamily="2" charset="0"/>
              </a:rPr>
              <a:t>'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cÖKvk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A_©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latin typeface="+mj-lt"/>
                <a:cs typeface="SutonnyMJ" pitchFamily="2" charset="0"/>
              </a:rPr>
              <a:t>: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P  </a:t>
            </a:r>
            <a:r>
              <a:rPr lang="en-US" dirty="0">
                <a:latin typeface="+mj-lt"/>
                <a:cs typeface="SutonnyMJ" pitchFamily="2" charset="0"/>
              </a:rPr>
              <a:t>: Planning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O  </a:t>
            </a:r>
            <a:r>
              <a:rPr lang="en-US" dirty="0">
                <a:latin typeface="+mj-lt"/>
                <a:cs typeface="SutonnyMJ" pitchFamily="2" charset="0"/>
              </a:rPr>
              <a:t>: Organizing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S  </a:t>
            </a:r>
            <a:r>
              <a:rPr lang="en-US" dirty="0">
                <a:latin typeface="+mj-lt"/>
                <a:cs typeface="SutonnyMJ" pitchFamily="2" charset="0"/>
              </a:rPr>
              <a:t>: Staffing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D </a:t>
            </a:r>
            <a:r>
              <a:rPr lang="en-US" dirty="0">
                <a:latin typeface="+mj-lt"/>
                <a:cs typeface="SutonnyMJ" pitchFamily="2" charset="0"/>
              </a:rPr>
              <a:t>: Directing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Co  </a:t>
            </a:r>
            <a:r>
              <a:rPr lang="en-US" dirty="0">
                <a:latin typeface="+mj-lt"/>
                <a:cs typeface="SutonnyMJ" pitchFamily="2" charset="0"/>
              </a:rPr>
              <a:t>: Co-</a:t>
            </a:r>
            <a:r>
              <a:rPr lang="en-US" dirty="0" err="1">
                <a:latin typeface="+mj-lt"/>
                <a:cs typeface="SutonnyMJ" pitchFamily="2" charset="0"/>
              </a:rPr>
              <a:t>ordinating</a:t>
            </a:r>
            <a:r>
              <a:rPr lang="en-US" dirty="0">
                <a:latin typeface="+mj-lt"/>
                <a:cs typeface="SutonnyMJ" pitchFamily="2" charset="0"/>
              </a:rPr>
              <a:t>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R  </a:t>
            </a:r>
            <a:r>
              <a:rPr lang="en-US" dirty="0">
                <a:latin typeface="+mj-lt"/>
                <a:cs typeface="SutonnyMJ" pitchFamily="2" charset="0"/>
              </a:rPr>
              <a:t>: Reporting  </a:t>
            </a:r>
            <a:endParaRPr lang="en-US" dirty="0" smtClean="0">
              <a:latin typeface="+mj-lt"/>
              <a:cs typeface="SutonnyMJ" pitchFamily="2" charset="0"/>
            </a:endParaRPr>
          </a:p>
          <a:p>
            <a:r>
              <a:rPr lang="en-US" dirty="0" smtClean="0">
                <a:latin typeface="+mj-lt"/>
                <a:cs typeface="SutonnyMJ" pitchFamily="2" charset="0"/>
              </a:rPr>
              <a:t>B  </a:t>
            </a:r>
            <a:r>
              <a:rPr lang="en-US" dirty="0">
                <a:latin typeface="+mj-lt"/>
                <a:cs typeface="SutonnyMJ" pitchFamily="2" charset="0"/>
              </a:rPr>
              <a:t>: Budgeting;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wi‡cvwU©s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ev‡RwUs-Gi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mgwb¦Z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iƒc‡K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A‡_©   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5791200" y="187036"/>
            <a:ext cx="2819400" cy="762000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40" y="100437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96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27" y="842962"/>
            <a:ext cx="7696200" cy="5334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wekvi`MY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ZË¡ I Z_¨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Kvh©vewj‡K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+mj-lt"/>
                <a:cs typeface="SutonnyMJ" pitchFamily="2" charset="0"/>
              </a:rPr>
              <a:t>(Planning) 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endParaRPr lang="en-US" sz="28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SutonnyMJ" pitchFamily="2" charset="0"/>
              </a:rPr>
              <a:t>i</a:t>
            </a:r>
            <a:r>
              <a:rPr lang="en-US" sz="2800" dirty="0">
                <a:latin typeface="+mj-lt"/>
                <a:cs typeface="SutonnyMJ" pitchFamily="2" charset="0"/>
              </a:rPr>
              <a:t>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bKkv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+mj-lt"/>
                <a:cs typeface="SutonnyMJ" pitchFamily="2" charset="0"/>
              </a:rPr>
              <a:t>ii</a:t>
            </a:r>
            <a:r>
              <a:rPr lang="en-US" sz="2800" dirty="0">
                <a:latin typeface="+mj-lt"/>
                <a:cs typeface="SutonnyMJ" pitchFamily="2" charset="0"/>
              </a:rPr>
              <a:t>.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†K,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KLb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c~e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2.msMVb </a:t>
            </a:r>
            <a:r>
              <a:rPr lang="en-US" sz="2800" dirty="0">
                <a:solidFill>
                  <a:srgbClr val="FF0000"/>
                </a:solidFill>
                <a:cs typeface="SutonnyMJ" pitchFamily="2" charset="0"/>
              </a:rPr>
              <a:t>(Organizing) 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pPr marL="0" indent="0">
              <a:buNone/>
            </a:pPr>
            <a:r>
              <a:rPr lang="en-US" sz="2800" dirty="0">
                <a:cs typeface="SutonnyMJ" pitchFamily="2" charset="0"/>
              </a:rPr>
              <a:t>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gvbexq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Agvbexq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GKwÎZKiY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 </a:t>
            </a:r>
          </a:p>
          <a:p>
            <a:pPr marL="0" indent="0">
              <a:buNone/>
            </a:pPr>
            <a:r>
              <a:rPr lang="en-US" sz="2800" dirty="0">
                <a:cs typeface="SutonnyMJ" pitchFamily="2" charset="0"/>
              </a:rPr>
              <a:t>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`|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486400" y="399617"/>
            <a:ext cx="2895600" cy="758825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2134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124200" cy="14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6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0"/>
            <a:ext cx="7620000" cy="53411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3275708" y="1060262"/>
            <a:ext cx="4421384" cy="3200552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bn-IN" sz="2800" dirty="0" smtClean="0">
              <a:solidFill>
                <a:prstClr val="black"/>
              </a:solidFill>
              <a:latin typeface="SutonnyMJ" pitchFamily="2" charset="0"/>
            </a:endParaRPr>
          </a:p>
          <a:p>
            <a:pPr>
              <a:defRPr/>
            </a:pPr>
            <a:endParaRPr lang="bn-IN" sz="2800" dirty="0">
              <a:solidFill>
                <a:prstClr val="black"/>
              </a:solidFill>
              <a:latin typeface="SutonnyMJ" pitchFamily="2" charset="0"/>
            </a:endParaRPr>
          </a:p>
          <a:p>
            <a:pPr>
              <a:defRPr/>
            </a:pPr>
            <a:r>
              <a:rPr lang="bn-IN" sz="2800" dirty="0" smtClean="0">
                <a:solidFill>
                  <a:prstClr val="black"/>
                </a:solidFill>
                <a:latin typeface="SutonnyMJ" pitchFamily="2" charset="0"/>
              </a:rPr>
              <a:t>  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</a:rPr>
              <a:t>cÖ_g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</a:rPr>
              <a:t>[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</a:rPr>
              <a:t>e¨e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</a:rPr>
              <a:t>vcbvi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</a:rPr>
              <a:t>aviYv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</a:rPr>
              <a:t>] </a:t>
            </a:r>
            <a:r>
              <a:rPr lang="bn-IN" sz="2800" dirty="0" smtClean="0">
                <a:solidFill>
                  <a:prstClr val="black"/>
                </a:solidFill>
                <a:latin typeface="SutonnyMJ" pitchFamily="2" charset="0"/>
              </a:rPr>
              <a:t>    </a:t>
            </a:r>
            <a:r>
              <a:rPr lang="en-US" sz="2800" dirty="0" smtClean="0">
                <a:solidFill>
                  <a:prstClr val="black"/>
                </a:solidFill>
                <a:latin typeface="SimSun-ExtB" pitchFamily="49" charset="-122"/>
                <a:ea typeface="SimSun-ExtB" pitchFamily="49" charset="-122"/>
              </a:rPr>
              <a:t>CONCEPT </a:t>
            </a:r>
            <a:r>
              <a:rPr lang="en-US" sz="2800" dirty="0">
                <a:solidFill>
                  <a:prstClr val="black"/>
                </a:solidFill>
                <a:latin typeface="SimSun-ExtB" pitchFamily="49" charset="-122"/>
                <a:ea typeface="SimSun-ExtB" pitchFamily="49" charset="-122"/>
              </a:rPr>
              <a:t>OF MANAGEMENT </a:t>
            </a: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292"/>
            <a:ext cx="1066800" cy="95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 rot="21018526">
            <a:off x="3381692" y="996808"/>
            <a:ext cx="51757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3600" dirty="0">
                <a:solidFill>
                  <a:prstClr val="black"/>
                </a:solidFill>
                <a:latin typeface="SutonnyMJ" pitchFamily="2" charset="0"/>
                <a:cs typeface="+mj-cs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: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msMVb</a:t>
            </a:r>
            <a:r>
              <a:rPr lang="bn-IN" sz="3600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SutonnyMJ" pitchFamily="2" charset="0"/>
              </a:rPr>
              <a:t>     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</a:rPr>
              <a:t>I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¯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</a:rPr>
              <a:t>’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vcbv</a:t>
            </a:r>
            <a:r>
              <a:rPr lang="bn-IN" sz="2800" dirty="0" smtClean="0">
                <a:solidFill>
                  <a:prstClr val="black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cÎ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/>
            </a:r>
            <a:br>
              <a:rPr lang="en-US" sz="3600" dirty="0">
                <a:solidFill>
                  <a:prstClr val="black"/>
                </a:solidFill>
                <a:latin typeface="SutonnyMJ" pitchFamily="2" charset="0"/>
              </a:rPr>
            </a:br>
            <a:r>
              <a:rPr lang="bn-IN" sz="3600" dirty="0">
                <a:solidFill>
                  <a:prstClr val="black"/>
                </a:solidFill>
                <a:latin typeface="SutonnyMJ" pitchFamily="2" charset="0"/>
              </a:rPr>
              <a:t>    </a:t>
            </a:r>
            <a:endParaRPr lang="bn-IN" sz="2400" dirty="0">
              <a:solidFill>
                <a:prstClr val="black"/>
              </a:solidFill>
              <a:latin typeface="SutonnyMJ" pitchFamily="2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1589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623455"/>
            <a:ext cx="7696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3.Kg©xms¯’vb </a:t>
            </a:r>
            <a:r>
              <a:rPr lang="en-US" sz="3600" dirty="0">
                <a:solidFill>
                  <a:srgbClr val="FF0000"/>
                </a:solidFill>
                <a:cs typeface="SutonnyMJ" pitchFamily="2" charset="0"/>
              </a:rPr>
              <a:t>(Staffing) </a:t>
            </a:r>
            <a:r>
              <a:rPr lang="en-US" sz="2800" dirty="0">
                <a:solidFill>
                  <a:srgbClr val="FF0000"/>
                </a:solidFill>
                <a:cs typeface="SutonnyMJ" pitchFamily="2" charset="0"/>
              </a:rPr>
              <a:t>:</a:t>
            </a:r>
          </a:p>
          <a:p>
            <a:r>
              <a:rPr lang="en-US" sz="2800" dirty="0" err="1">
                <a:cs typeface="SutonnyMJ" pitchFamily="2" charset="0"/>
              </a:rPr>
              <a:t>i.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Kg©xmsMÖn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;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cs typeface="SutonnyMJ" pitchFamily="2" charset="0"/>
              </a:rPr>
              <a:t>ii</a:t>
            </a:r>
            <a:r>
              <a:rPr lang="en-US" sz="2800" dirty="0"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gv‡bvbœq‡bi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j‡¶¨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cÖwk¶Y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c‡`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e`wj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Aemi`vb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     AšÍf©y³|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Rbkw³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AšÍf©y³| </a:t>
            </a: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8193087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8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5" y="0"/>
            <a:ext cx="892286" cy="80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72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0386" y="1000999"/>
            <a:ext cx="9067800" cy="533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. †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cÖlYv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SutonnyMJ" pitchFamily="2" charset="0"/>
              </a:rPr>
              <a:t>(Motivating): </a:t>
            </a:r>
            <a:endParaRPr lang="en-US" sz="2400" dirty="0" smtClean="0">
              <a:solidFill>
                <a:srgbClr val="FF0000"/>
              </a:solidFill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SutonnyMJ" pitchFamily="2" charset="0"/>
              </a:rPr>
              <a:t>i.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Kvh©m¤úv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;  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SutonnyMJ" pitchFamily="2" charset="0"/>
              </a:rPr>
              <a:t>ii</a:t>
            </a:r>
            <a:r>
              <a:rPr lang="en-US" sz="2400" dirty="0">
                <a:latin typeface="+mj-lt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AvMÖn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;   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SutonnyMJ" pitchFamily="2" charset="0"/>
              </a:rPr>
              <a:t>iii</a:t>
            </a:r>
            <a:r>
              <a:rPr lang="en-US" sz="2400" dirty="0">
                <a:latin typeface="+mj-lt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Kg©mš‘wó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†_‡KB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6.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mgb¦q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SutonnyMJ" pitchFamily="2" charset="0"/>
              </a:rPr>
              <a:t>(Co-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SutonnyMJ" pitchFamily="2" charset="0"/>
              </a:rPr>
              <a:t>ordinating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SutonnyMJ" pitchFamily="2" charset="0"/>
              </a:rPr>
              <a:t>): </a:t>
            </a:r>
            <a:endParaRPr lang="en-US" sz="2400" dirty="0" smtClean="0">
              <a:solidFill>
                <a:srgbClr val="FF0000"/>
              </a:solidFill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+mj-lt"/>
                <a:cs typeface="SutonnyMJ" pitchFamily="2" charset="0"/>
              </a:rPr>
              <a:t>i.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DcKi‡Yi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;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SutonnyMJ" pitchFamily="2" charset="0"/>
              </a:rPr>
              <a:t>ii</a:t>
            </a:r>
            <a:r>
              <a:rPr lang="en-US" sz="2400" dirty="0">
                <a:latin typeface="+mj-lt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`‡bi j‡¶¨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DcKiY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wefvM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Dc-wefv‡M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HK¨ 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7. </a:t>
            </a:r>
            <a:r>
              <a:rPr lang="en-US" sz="2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SutonnyMJ" pitchFamily="2" charset="0"/>
              </a:rPr>
              <a:t>(Controlling) </a:t>
            </a:r>
            <a:r>
              <a:rPr lang="en-US" sz="2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+mj-lt"/>
                <a:cs typeface="SutonnyMJ" pitchFamily="2" charset="0"/>
              </a:rPr>
              <a:t>i.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Z`viwK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;</a:t>
            </a:r>
            <a:r>
              <a:rPr lang="en-US" sz="2400" dirty="0">
                <a:latin typeface="+mj-lt"/>
                <a:cs typeface="SutonnyMJ" pitchFamily="2" charset="0"/>
              </a:rPr>
              <a:t> </a:t>
            </a:r>
            <a:endParaRPr lang="en-US" sz="2400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+mj-lt"/>
                <a:cs typeface="SutonnyMJ" pitchFamily="2" charset="0"/>
              </a:rPr>
              <a:t>ii</a:t>
            </a:r>
            <a:r>
              <a:rPr lang="en-US" sz="2400" dirty="0">
                <a:latin typeface="+mj-lt"/>
                <a:cs typeface="SutonnyMJ" pitchFamily="2" charset="0"/>
              </a:rPr>
              <a:t>.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Av`k©gvb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Zzjbvi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fzj-Î‚wU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ms‡kva‡bi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endParaRPr lang="bn-IN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`| </a:t>
            </a: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562600" y="458787"/>
            <a:ext cx="2895600" cy="758825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18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066800"/>
            <a:ext cx="7329588" cy="609600"/>
          </a:xfrm>
        </p:spPr>
        <p:txBody>
          <a:bodyPr>
            <a:noAutofit/>
          </a:bodyPr>
          <a:lstStyle/>
          <a:p>
            <a:pPr algn="l"/>
            <a:r>
              <a:rPr lang="bn-IN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bn-IN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24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>
                <a:latin typeface="SutonnyMJ" pitchFamily="2" charset="0"/>
                <a:cs typeface="SutonnyMJ" pitchFamily="2" charset="0"/>
              </a:rPr>
            </a:br>
            <a:r>
              <a:rPr lang="en-US" sz="24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4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 </a:t>
            </a:r>
            <a:r>
              <a:rPr lang="bn-IN" sz="3200" dirty="0" smtClean="0">
                <a:latin typeface="SutonnyMJ" pitchFamily="2" charset="0"/>
                <a:cs typeface="SutonnyMJ" pitchFamily="2" charset="0"/>
              </a:rPr>
              <a:t>[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Different Level of Management </a:t>
            </a:r>
            <a:r>
              <a:rPr lang="bn-IN" sz="3200" dirty="0" smtClean="0">
                <a:cs typeface="SutonnyMJ" pitchFamily="2" charset="0"/>
              </a:rPr>
              <a:t>]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me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3200" dirty="0" smtClean="0">
                <a:latin typeface="SutonnyMJ" pitchFamily="2" charset="0"/>
                <a:cs typeface="SutonnyMJ" pitchFamily="2" charset="0"/>
              </a:rPr>
            </a:b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GKB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`¶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gZvi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ZviZg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e„n`vKvi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Íi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wZb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962400"/>
            <a:ext cx="7467600" cy="2362200"/>
          </a:xfrm>
        </p:spPr>
        <p:txBody>
          <a:bodyPr>
            <a:no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1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kxl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latin typeface="+mj-lt"/>
                <a:cs typeface="SutonnyMJ" pitchFamily="2" charset="0"/>
              </a:rPr>
              <a:t>(Top manager)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: G ¯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M„nxZ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gvwjK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c¶,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cl©`,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Pqvig¨vb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G ¯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Í‡i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| </a:t>
            </a:r>
            <a:endParaRPr lang="en-US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92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477000" y="-3516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92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1219200"/>
            <a:ext cx="7772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cs typeface="SutonnyMJ" pitchFamily="2" charset="0"/>
              </a:rPr>
              <a:t>(Mid-level manager) 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G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D‛P 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¥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‡`i mv‡_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wbe©vnxMY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G ¯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ev¯Íevqb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Kwi‡q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†bb|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kvLv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wefvMxq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vcKMY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 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¨¯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Íixq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40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05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114799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cs typeface="SutonnyMJ" pitchFamily="2" charset="0"/>
              </a:rPr>
              <a:t>(First-line manager) 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: G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vcKMY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‡`©k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vcKMYB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j¶¨‡K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ev¯Í‡e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iƒcv`vb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hgbÑ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mycvifvBRi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dvig¨vb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cÖf„wZ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G ¯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AšÍf©y³| </a:t>
            </a:r>
          </a:p>
        </p:txBody>
      </p:sp>
      <p:pic>
        <p:nvPicPr>
          <p:cNvPr id="3074" name="Picture 2" descr="C:\Users\success\Desktop\New folder (2)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27" y="561109"/>
            <a:ext cx="7620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7753" y="281523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8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82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3031" y="990600"/>
            <a:ext cx="8077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cs typeface="SutonnyMJ" pitchFamily="2" charset="0"/>
              </a:rPr>
              <a:t>Is Management a</a:t>
            </a:r>
            <a:r>
              <a:rPr lang="bn-IN" sz="3600" dirty="0" smtClean="0">
                <a:cs typeface="SutonnyMJ" pitchFamily="2" charset="0"/>
              </a:rPr>
              <a:t> </a:t>
            </a:r>
            <a:r>
              <a:rPr lang="en-US" sz="3600" dirty="0" smtClean="0">
                <a:cs typeface="SutonnyMJ" pitchFamily="2" charset="0"/>
              </a:rPr>
              <a:t>Profession </a:t>
            </a:r>
            <a:endParaRPr lang="bn-IN" sz="3600" dirty="0" smtClean="0"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Ggb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A_</a:t>
            </a:r>
            <a:r>
              <a:rPr lang="en-US" sz="2000" dirty="0" smtClean="0">
                <a:latin typeface="SutonnyMJ" pitchFamily="2" charset="0"/>
                <a:cs typeface="SutonnyMJ" pitchFamily="2" charset="0"/>
              </a:rPr>
              <a:t>©</a:t>
            </a: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নৈ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Kg©Kv</a:t>
            </a: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ন্ড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‡K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c~‡e© D³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ckvMZ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Kvh©wU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A_©</a:t>
            </a:r>
            <a:r>
              <a:rPr lang="bn-IN" sz="20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নৈ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wZK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c~‡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e©GKwU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cÖwZwbwaZ¡g~jK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¯’v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4038600"/>
            <a:ext cx="8077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mg‡ckvq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e¨w³‡`i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Øviv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MwVZ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ms‡Ni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m`m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D³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ms‡Ni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Aby‡gvw`Z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mvwU©wd‡KU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MÖnY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cwiPvjbv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 DcwiD³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Av‡jvPbv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wbæwjwLZ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ewkó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we`¨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vK‡jB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Kej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A_©‣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bwZK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ckv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: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</a:t>
            </a:r>
            <a:endParaRPr lang="bn-IN" sz="2800" dirty="0" smtClean="0">
              <a:latin typeface="SutonnyAMJ" pitchFamily="2" charset="0"/>
              <a:cs typeface="SutonnyAMJ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0" y="276792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562432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1.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wel‡q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Ávb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cÖwk¶Y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MÖnY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2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.†ckvi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¨‡K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mevg~jK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Dc‡`k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13692" y="2645512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3.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we‡klÁ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ckvavwi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cÖwZôv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4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D³ ‡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ckvavwi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eva¨Zvg~jKfv‡e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mvwU©wd‡KU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msMÖn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m`m¨fy³ </a:t>
            </a:r>
            <a:r>
              <a:rPr lang="bn-IN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nIqv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5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mvwU©wd‡KU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MÖn‡Yi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m`m¨M‡Yi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Avw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_©K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wb‡R‡K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cÖ`v‡bi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A_©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DcvR©b</a:t>
            </a:r>
            <a:endParaRPr lang="bn-IN" sz="3200" dirty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latin typeface="SutonnyAMJ" pitchFamily="2" charset="0"/>
                <a:cs typeface="SutonnyAMJ" pitchFamily="2" charset="0"/>
              </a:rPr>
              <a:t>6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wbqwgZfv‡e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msN‡K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wd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Puv`v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endParaRPr lang="en-US" sz="3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48400" y="433752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93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33151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2000" y="956371"/>
            <a:ext cx="762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4400" dirty="0" smtClean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‣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¨¸‡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wfwË‡Z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ckv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wK-bv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we‡k­lY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endParaRPr lang="en-US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we‡klÁ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e„wËg~jK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msN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ißvwb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evwYR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e¨emvqx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m‡e©v‛P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ms‡Ni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mvwU©wd‡KU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/>
            <a:r>
              <a:rPr lang="en-US" sz="4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endParaRPr lang="bn-IN" sz="44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1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667000"/>
            <a:ext cx="7848600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we‡klZ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¨¶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mevg~jK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_‡g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ckv`vwi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ckv`vwi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ms‡Ni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mvwU©wd‡KU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ZvQvov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Wv³vwi,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BwÄwbqvwis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IKvjwZi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AvniY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mvwU©wd‡KU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¦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kZš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¿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Avgv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GLbI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ev¯ÍevqZvi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K‡i‡Q</a:t>
            </a:r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851118"/>
            <a:ext cx="7467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mvwU©wd‡KU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AZ¨vek¨Kxq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DbœZ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Aby‡gv`b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wk¶v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cÖwZôvb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mvwU©wd‡KU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sz="28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477000" y="101116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15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73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095" y="1295400"/>
            <a:ext cx="8229600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i="1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000" b="1" i="1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40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smtClean="0"/>
              <a:t>Manager </a:t>
            </a:r>
            <a:endParaRPr lang="en-US" sz="4000" dirty="0"/>
          </a:p>
          <a:p>
            <a:pPr marL="0" indent="0">
              <a:buNone/>
            </a:pP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cÖavbZ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g․wjK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myZivs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e¨w³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Kg©xms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…Z¡`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</a:t>
            </a:r>
            <a:r>
              <a:rPr lang="el-GR" sz="2800" dirty="0">
                <a:latin typeface="SutonnyMJ" pitchFamily="2" charset="0"/>
                <a:cs typeface="SutonnyMJ" pitchFamily="2" charset="0"/>
              </a:rPr>
              <a:t>μ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`‡bi mv‡_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RwoZ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GK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gvwjKvbv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e¨emv‡q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GKK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gvwjK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Askx`vwi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e¨emv‡q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Askx`viMY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mgevq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mwgwZ‡Z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KwgwU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†h․_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g~jabx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Kv¤úvwbi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cl©` KZ…©K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e¨w³eM©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MY¨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DcwiD³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" y="27709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61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609758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>
              <a:defRPr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[</a:t>
            </a:r>
            <a:r>
              <a:rPr lang="bn-IN" sz="32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প্রথম</a:t>
            </a:r>
            <a:r>
              <a:rPr lang="en-US" sz="3200" b="1" dirty="0" smtClean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</a:rPr>
              <a:t>]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 ক্লাসে 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" y="457200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78474" y="1741714"/>
            <a:ext cx="1066800" cy="500587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8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80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80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80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IN" sz="8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uccess\Downloads\stock-photo-team-of-successful-business-people-1059707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6" y="1741714"/>
            <a:ext cx="6553200" cy="46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051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3738" y="1524000"/>
            <a:ext cx="7848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¯„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evq‡b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Kg©KZ©v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L.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„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MÖn‡Y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M.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bxwZgvjvi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Aax‡b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gvZv‡eK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N.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gvwjKc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mycvifvBRi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; </a:t>
            </a:r>
          </a:p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O.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Kvh©vewji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mv‡_ m¤úK©hy³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c¶mg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7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76400" y="0"/>
            <a:ext cx="3810000" cy="1600200"/>
          </a:xfrm>
        </p:spPr>
        <p:txBody>
          <a:bodyPr>
            <a:normAutofit/>
          </a:bodyPr>
          <a:lstStyle/>
          <a:p>
            <a:r>
              <a:rPr lang="bn-IN" sz="2800" dirty="0" smtClean="0"/>
              <a:t>জ্ঞানমূলক প্রশ্নঃ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010400" cy="46783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sz="2400" dirty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1.e¨e¯’vcbv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mvgvwRK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†Kb </a:t>
            </a:r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2.e¨e¯’vcbv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Kjv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weÁvb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3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.D”P¯Íixq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vcbv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.‡K›`ªxqKiY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5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.†K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me©Rbxb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AvL¨vwqZ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? 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946373" cy="8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uccess\Downloads\stock-photo-business-people-shaking-hands-finishing-up-a-meeting-130099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8393"/>
            <a:ext cx="3492173" cy="188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1" y="196433"/>
            <a:ext cx="1350717" cy="121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609600"/>
            <a:ext cx="10518775" cy="707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5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5815"/>
            <a:ext cx="146413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74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391400" cy="5943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         </a:t>
            </a:r>
            <a:r>
              <a:rPr lang="bn-BD" sz="65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IN" sz="6500" dirty="0">
              <a:latin typeface="+mj-lt"/>
              <a:cs typeface="NikoshBAN" pitchFamily="2" charset="0"/>
            </a:endParaRPr>
          </a:p>
          <a:p>
            <a:pPr marL="0" indent="0">
              <a:buNone/>
            </a:pPr>
            <a:r>
              <a:rPr lang="bn-IN" sz="6500" dirty="0" smtClean="0">
                <a:latin typeface="+mj-lt"/>
                <a:cs typeface="NikoshBAN" pitchFamily="2" charset="0"/>
              </a:rPr>
              <a:t>           </a:t>
            </a:r>
            <a:r>
              <a:rPr lang="bn-IN" sz="3500" dirty="0" smtClean="0">
                <a:latin typeface="+mj-lt"/>
                <a:cs typeface="SutonnyMJ" pitchFamily="2" charset="0"/>
              </a:rPr>
              <a:t>সৃজনশীল প্রশ্নঃ</a:t>
            </a:r>
            <a:endParaRPr lang="en-US" sz="3500" dirty="0" smtClean="0">
              <a:latin typeface="+mj-lt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gwbj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Drcv`bkxj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MyZ¡c~Y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j¶¨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wbav©iY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cÖ¯ÍyZ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evRviRvZKiY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wbav©i‡Yi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m¤cÖwZ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KviLvbvi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AZ¨vaywbK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cyivZb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PvjKMY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Pvjv‡bvq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cvi`k©x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weNœ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NU‡Q|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PvjK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`¶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e„w×i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wPš‘v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(K)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                     </a:t>
            </a: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(L)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ckv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Ki|                    </a:t>
            </a: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(M)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DÏxc‡K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gwbj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¯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Í‡ii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Ki‡Qb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?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Ki|     </a:t>
            </a:r>
          </a:p>
          <a:p>
            <a:pPr marL="0" indent="0">
              <a:buNone/>
            </a:pP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(N)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Rbve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gwbj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Bmjvg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gwkb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PvjK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†h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MÖn‡Yi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wm×všÍ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wb‡q‡Qb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mdj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Zzwg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Ki?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gZvgZ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524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5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543800" cy="5486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286000"/>
            <a:ext cx="7848600" cy="3962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072" y="423952"/>
            <a:ext cx="793172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7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7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0"/>
            <a:ext cx="1295400" cy="11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25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562100" y="-304800"/>
            <a:ext cx="6959600" cy="2057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301625" y="1981200"/>
            <a:ext cx="8680450" cy="4841875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4000" b="1" dirty="0">
                <a:solidFill>
                  <a:srgbClr val="FFFFFF"/>
                </a:solidFill>
                <a:latin typeface="SutonnyMJ" pitchFamily="2" charset="0"/>
              </a:rPr>
              <a:t>        </a:t>
            </a:r>
          </a:p>
          <a:p>
            <a:pPr algn="ctr">
              <a:defRPr/>
            </a:pPr>
            <a:endParaRPr lang="en-US" sz="5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</a:rPr>
              <a:t>cÖ_g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2800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</a:rPr>
              <a:t>e¨e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</a:rPr>
              <a:t>vcbvi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SutonnyMJ" pitchFamily="2" charset="0"/>
              </a:rPr>
              <a:t>aviYv</a:t>
            </a:r>
            <a:r>
              <a:rPr lang="en-US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bn-IN" sz="2800" dirty="0" smtClean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2800" dirty="0" smtClean="0">
                <a:solidFill>
                  <a:prstClr val="black"/>
                </a:solidFill>
                <a:latin typeface="SutonnyMJ" pitchFamily="2" charset="0"/>
              </a:rPr>
              <a:t>   </a:t>
            </a:r>
            <a:r>
              <a:rPr lang="en-US" sz="2800" dirty="0">
                <a:solidFill>
                  <a:prstClr val="black"/>
                </a:solidFill>
                <a:latin typeface="SimSun-ExtB" pitchFamily="49" charset="-122"/>
                <a:ea typeface="SimSun-ExtB" pitchFamily="49" charset="-122"/>
              </a:rPr>
              <a:t>CONCEPT OF MANAGEMENT </a:t>
            </a:r>
            <a:endParaRPr lang="en-US" sz="5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r>
              <a:rPr lang="bn-IN" sz="1100" b="1" dirty="0" smtClean="0">
                <a:solidFill>
                  <a:srgbClr val="7030A0"/>
                </a:solidFill>
                <a:latin typeface="SutonnyMJ" pitchFamily="2" charset="0"/>
              </a:rPr>
              <a:t>     </a:t>
            </a:r>
            <a:endParaRPr lang="bn-IN" sz="1100" b="1" dirty="0">
              <a:solidFill>
                <a:srgbClr val="7030A0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4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</a:rPr>
              <a:t>                           মোট  </a:t>
            </a:r>
            <a:r>
              <a:rPr lang="en-US" sz="2800" dirty="0">
                <a:solidFill>
                  <a:prstClr val="black"/>
                </a:solidFill>
              </a:rPr>
              <a:t>৫</a:t>
            </a:r>
            <a:r>
              <a:rPr lang="bn-IN" sz="2800" dirty="0">
                <a:solidFill>
                  <a:prstClr val="black"/>
                </a:solidFill>
              </a:rPr>
              <a:t>দিন ক্লাসে অধ্যায়টি পড়ানো হবে।     </a:t>
            </a:r>
            <a:r>
              <a:rPr lang="en-US" sz="3200" dirty="0">
                <a:solidFill>
                  <a:prstClr val="black"/>
                </a:solidFill>
              </a:rPr>
              <a:t/>
            </a:r>
            <a:br>
              <a:rPr lang="en-US" sz="3200" dirty="0">
                <a:solidFill>
                  <a:prstClr val="black"/>
                </a:solidFill>
              </a:rPr>
            </a:br>
            <a:r>
              <a:rPr lang="en-US" sz="3200" dirty="0">
                <a:solidFill>
                  <a:prstClr val="black"/>
                </a:solidFill>
              </a:rPr>
              <a:t> </a:t>
            </a:r>
            <a:endParaRPr lang="bn-IN" sz="32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  আজকের </a:t>
            </a:r>
            <a:r>
              <a:rPr lang="bn-IN" sz="32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পাঠঃ</a:t>
            </a:r>
          </a:p>
          <a:p>
            <a:pPr algn="ctr">
              <a:defRPr/>
            </a:pPr>
            <a:r>
              <a:rPr lang="bn-IN" sz="32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       </a:t>
            </a: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bn-IN" sz="3200" b="1" dirty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28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 </a:t>
            </a:r>
            <a:endParaRPr lang="bn-IN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</a:t>
            </a: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sym typeface="Wingdings 2"/>
              </a:rPr>
              <a:t>  </a:t>
            </a:r>
          </a:p>
          <a:p>
            <a:pPr algn="ctr">
              <a:defRPr/>
            </a:pPr>
            <a:r>
              <a:rPr lang="bn-IN" sz="20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</a:t>
            </a:r>
            <a:r>
              <a:rPr lang="bn-IN" sz="3200" dirty="0">
                <a:solidFill>
                  <a:prstClr val="black"/>
                </a:solidFill>
              </a:rPr>
              <a:t>                          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/>
            </a:r>
            <a:b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900"/>
            <a:ext cx="1028700" cy="12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 descr="C:\Users\success\Downloads\stock-photo-image-of-two-young-businessmen-using-touchpad-at-meeting-1585222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4" y="2971800"/>
            <a:ext cx="2784475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4402137"/>
            <a:ext cx="5791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5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8613" y="312738"/>
            <a:ext cx="5451475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IN" sz="4000" dirty="0" smtClean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6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05600" y="2384425"/>
            <a:ext cx="8364538" cy="3421062"/>
            <a:chOff x="870816" y="2939624"/>
            <a:chExt cx="5207142" cy="461665"/>
          </a:xfrm>
        </p:grpSpPr>
        <p:sp>
          <p:nvSpPr>
            <p:cNvPr id="9" name="Sun 8"/>
            <p:cNvSpPr/>
            <p:nvPr/>
          </p:nvSpPr>
          <p:spPr>
            <a:xfrm>
              <a:off x="870816" y="2984330"/>
              <a:ext cx="443037" cy="380900"/>
            </a:xfrm>
            <a:prstGeom prst="sun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968" name="Rectangle 9"/>
            <p:cNvSpPr>
              <a:spLocks noChangeArrowheads="1"/>
            </p:cNvSpPr>
            <p:nvPr/>
          </p:nvSpPr>
          <p:spPr bwMode="auto">
            <a:xfrm>
              <a:off x="2271133" y="2939624"/>
              <a:ext cx="38068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922463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846388"/>
            <a:ext cx="6208712" cy="353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45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564" y="2819400"/>
            <a:ext cx="7543800" cy="3373582"/>
          </a:xfrm>
        </p:spPr>
        <p:txBody>
          <a:bodyPr>
            <a:noAutofit/>
          </a:bodyPr>
          <a:lstStyle/>
          <a:p>
            <a:pPr algn="l"/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Bs‡iwR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cs typeface="SutonnyAMJ" pitchFamily="2" charset="0"/>
              </a:rPr>
              <a:t>'Management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'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K_vwU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j¨vwUb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gZvšÍ‡i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BUvjxq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kã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+mn-lt"/>
                <a:cs typeface="SutonnyAMJ" pitchFamily="2" charset="0"/>
              </a:rPr>
              <a:t>Maneggiare</a:t>
            </a:r>
            <a:r>
              <a:rPr lang="en-US" sz="2400" dirty="0">
                <a:latin typeface="+mn-lt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G‡m‡Q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A‡b‡Ki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aviYv</a:t>
            </a:r>
            <a:r>
              <a:rPr lang="en-US" sz="2400" dirty="0">
                <a:cs typeface="SutonnyAMJ" pitchFamily="2" charset="0"/>
              </a:rPr>
              <a:t>| </a:t>
            </a:r>
            <a:r>
              <a:rPr lang="en-US" sz="2400" dirty="0" err="1">
                <a:cs typeface="SutonnyAMJ" pitchFamily="2" charset="0"/>
              </a:rPr>
              <a:t>Maneggiare</a:t>
            </a:r>
            <a:r>
              <a:rPr lang="en-US" sz="2400" dirty="0"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A_©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cs typeface="SutonnyAMJ" pitchFamily="2" charset="0"/>
              </a:rPr>
              <a:t>'to train up the horses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' A_©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¦‡K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cÖwkw¶Z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GK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ivRv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ev`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mymw¾Z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Ak¦v‡ivnx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evwnbx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vK‡Zv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‡m¸‡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ZË¡veavb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†m¸‡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‡×i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Dc‡hvMx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M‡o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Zvjvi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j‡¶¨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cÖPyi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wKšÍz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ax‡i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ax‡i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¦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cwiPvjbv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¶‡Yi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welqwU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gvbe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Kw›`ªK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bvg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‡KD ‡KD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- </a:t>
            </a:r>
            <a:r>
              <a:rPr lang="en-US" sz="2400" dirty="0">
                <a:cs typeface="SutonnyAMJ" pitchFamily="2" charset="0"/>
              </a:rPr>
              <a:t>Manage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cs typeface="SutonnyAMJ" pitchFamily="2" charset="0"/>
              </a:rPr>
              <a:t>+ Men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+ </a:t>
            </a:r>
            <a:r>
              <a:rPr lang="en-US" sz="2400" dirty="0">
                <a:cs typeface="SutonnyAMJ" pitchFamily="2" charset="0"/>
              </a:rPr>
              <a:t>Tactfully (T)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. A_©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gvbyl‡K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K․k‡j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cwiPvjbv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A‡_©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K‡i‡Qb</a:t>
            </a:r>
            <a:r>
              <a:rPr lang="en-US" sz="2400" dirty="0"/>
              <a:t>|   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9" y="275836"/>
            <a:ext cx="1447800" cy="1298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lowchart: Punched Tape 3"/>
          <p:cNvSpPr/>
          <p:nvPr/>
        </p:nvSpPr>
        <p:spPr>
          <a:xfrm>
            <a:off x="6498685" y="199946"/>
            <a:ext cx="2590800" cy="893308"/>
          </a:xfrm>
          <a:prstGeom prst="flowChartPunchedTape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bn-BD" sz="3200" b="1" kern="0" dirty="0">
                <a:solidFill>
                  <a:srgbClr val="0070C0"/>
                </a:solidFill>
                <a:latin typeface="Constantia"/>
              </a:rPr>
              <a:t>পাঠ বিশ্লেষণ</a:t>
            </a:r>
            <a:endParaRPr lang="en-US" sz="3200" kern="0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1428" y="1219200"/>
            <a:ext cx="2812473" cy="110799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r>
              <a:rPr lang="en-US" sz="6600" dirty="0" err="1">
                <a:solidFill>
                  <a:prstClr val="black"/>
                </a:solidFill>
                <a:latin typeface="SutonnyAMJ" pitchFamily="2" charset="0"/>
                <a:ea typeface="+mj-ea"/>
                <a:cs typeface="SutonnyAMJ" pitchFamily="2" charset="0"/>
              </a:rPr>
              <a:t>e¨e</a:t>
            </a:r>
            <a:r>
              <a:rPr lang="en-US" sz="6600" dirty="0">
                <a:solidFill>
                  <a:prstClr val="black"/>
                </a:solidFill>
                <a:latin typeface="SutonnyAMJ" pitchFamily="2" charset="0"/>
                <a:ea typeface="+mj-ea"/>
                <a:cs typeface="SutonnyAMJ" pitchFamily="2" charset="0"/>
              </a:rPr>
              <a:t>¯’</a:t>
            </a:r>
            <a:r>
              <a:rPr lang="en-US" sz="6600" dirty="0" err="1">
                <a:solidFill>
                  <a:prstClr val="black"/>
                </a:solidFill>
                <a:latin typeface="SutonnyAMJ" pitchFamily="2" charset="0"/>
                <a:ea typeface="+mj-ea"/>
                <a:cs typeface="SutonnyAMJ" pitchFamily="2" charset="0"/>
              </a:rPr>
              <a:t>vcbv</a:t>
            </a:r>
            <a:r>
              <a:rPr lang="en-US" sz="6600" dirty="0">
                <a:solidFill>
                  <a:prstClr val="black"/>
                </a:solidFill>
                <a:latin typeface="SutonnyAMJ" pitchFamily="2" charset="0"/>
                <a:ea typeface="+mj-ea"/>
                <a:cs typeface="SutonnyAMJ" pitchFamily="2" charset="0"/>
              </a:rPr>
              <a:t> </a:t>
            </a:r>
            <a:endParaRPr lang="en-US" sz="6600" dirty="0"/>
          </a:p>
        </p:txBody>
      </p:sp>
      <p:pic>
        <p:nvPicPr>
          <p:cNvPr id="1026" name="Picture 2" descr="C:\Users\success\Downloads\can-stock-photo_csp1017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609" y="374073"/>
            <a:ext cx="3896591" cy="2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19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246" y="1371600"/>
            <a:ext cx="7848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SutonnyAMJ" pitchFamily="2" charset="0"/>
              </a:rPr>
              <a:t> L. A. Allen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g‡Z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Ôe¨e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hv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-B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vcbv|Õ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["</a:t>
            </a:r>
            <a:r>
              <a:rPr lang="en-US" sz="3200" dirty="0">
                <a:cs typeface="SutonnyAMJ" pitchFamily="2" charset="0"/>
              </a:rPr>
              <a:t>Management is what a manager does."] </a:t>
            </a:r>
            <a:endParaRPr lang="en-US" sz="3200" dirty="0" smtClean="0">
              <a:cs typeface="SutonnyAMJ" pitchFamily="2" charset="0"/>
            </a:endParaRPr>
          </a:p>
          <a:p>
            <a:r>
              <a:rPr lang="en-US" sz="3200" dirty="0" smtClean="0">
                <a:cs typeface="SutonnyAMJ" pitchFamily="2" charset="0"/>
              </a:rPr>
              <a:t> </a:t>
            </a:r>
            <a:r>
              <a:rPr lang="en-US" sz="3200" dirty="0">
                <a:cs typeface="SutonnyAMJ" pitchFamily="2" charset="0"/>
              </a:rPr>
              <a:t> Henri </a:t>
            </a:r>
            <a:r>
              <a:rPr lang="en-US" sz="3200" dirty="0" err="1">
                <a:cs typeface="SutonnyAMJ" pitchFamily="2" charset="0"/>
              </a:rPr>
              <a:t>Fayol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e‡j‡Qb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Ôe¨e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c~e©vbygvb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msMVb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kbv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mgb¦q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¿‡Yi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mgwó|Õ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["</a:t>
            </a:r>
            <a:r>
              <a:rPr lang="en-US" sz="3200" dirty="0">
                <a:cs typeface="SutonnyAMJ" pitchFamily="2" charset="0"/>
              </a:rPr>
              <a:t>To manage is to forecast and plan, to organize, to command, to co-ordinate and control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."]  </a:t>
            </a:r>
            <a:endParaRPr lang="en-US" sz="32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3200" dirty="0" smtClean="0">
                <a:cs typeface="SutonnyAMJ" pitchFamily="2" charset="0"/>
              </a:rPr>
              <a:t>Terry </a:t>
            </a:r>
            <a:r>
              <a:rPr lang="en-US" sz="3200" dirty="0">
                <a:cs typeface="SutonnyAMJ" pitchFamily="2" charset="0"/>
              </a:rPr>
              <a:t>&amp; Franklin 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(†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Uwi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I d«v¼wjb)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vcbv‡K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Gfv‡e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iLvwP‡Îi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msÁvwqZ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K‡i‡Qb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- 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5890846" y="4572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38" y="275836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83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cess\Desktop\New folder (2)\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308"/>
            <a:ext cx="746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2819400"/>
            <a:ext cx="7467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utonnyAMJ" pitchFamily="2" charset="0"/>
                <a:cs typeface="SutonnyAMJ" pitchFamily="2" charset="0"/>
              </a:rPr>
              <a:t>msÁv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wPÎ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ch©v‡jvPbv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Avgiv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ej‡Z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cvwi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KZK¸‡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avivevwnK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;</a:t>
            </a: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L.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ci¯úi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m¤úK©hy³ ;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`©ó j¶¨ AR©‡bi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M„nxZ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c`‡¶c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;</a:t>
            </a: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N.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Dcvq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DcKi‡Yi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m‡e©v‛P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e¨envi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O.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mvdj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AR©‡bi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e¨emvq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m¤úªmviY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BZ¨vw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`| </a:t>
            </a:r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cwi‡k‡l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mywbw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`©ó j¶¨ AR©‡b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M„nxZ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cwiKíbv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Dcvq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DcKiY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mgwb¦ZKiY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¡ I KZ©„Z¡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eÈb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wbqš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¿‡Yi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mvdj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wbwðZ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K․kj‡K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vcbv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629400" y="-29479"/>
            <a:ext cx="2667000" cy="830996"/>
            <a:chOff x="4842099" y="-3549284"/>
            <a:chExt cx="3147809" cy="1238947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97941" y="-3549284"/>
              <a:ext cx="2305307" cy="123894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 smtClean="0">
                  <a:solidFill>
                    <a:srgbClr val="0070C0"/>
                  </a:solidFill>
                  <a:latin typeface="Calibri"/>
                </a:rPr>
                <a:t>পাঠ</a:t>
              </a:r>
              <a:endParaRPr lang="en-US" sz="2400" b="1" dirty="0" smtClean="0">
                <a:solidFill>
                  <a:srgbClr val="0070C0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 smtClean="0">
                  <a:solidFill>
                    <a:srgbClr val="0070C0"/>
                  </a:solidFill>
                  <a:latin typeface="Calibri"/>
                </a:rPr>
                <a:t> </a:t>
              </a: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4" y="58616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16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15" y="1587190"/>
            <a:ext cx="8001000" cy="52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2015" y="987025"/>
            <a:ext cx="716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DrcwË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I µ</a:t>
            </a:r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gweKvk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3600" dirty="0" smtClean="0">
                <a:latin typeface="SutonnyAMJ" pitchFamily="2" charset="0"/>
                <a:cs typeface="SutonnyAMJ" pitchFamily="2" charset="0"/>
              </a:rPr>
              <a:t>ঃ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cs typeface="SutonnyAMJ" pitchFamily="2" charset="0"/>
              </a:rPr>
              <a:t>Origin and Evolution of Management 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92007" y="169814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  <p:pic>
        <p:nvPicPr>
          <p:cNvPr id="7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9429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465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2562</Words>
  <Application>Microsoft Office PowerPoint</Application>
  <PresentationFormat>On-screen Show (4:3)</PresentationFormat>
  <Paragraphs>212</Paragraphs>
  <Slides>35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12_Office Theme</vt:lpstr>
      <vt:lpstr>li</vt:lpstr>
      <vt:lpstr>PowerPoint Presentation</vt:lpstr>
      <vt:lpstr>PowerPoint Presentation</vt:lpstr>
      <vt:lpstr>PowerPoint Presentation</vt:lpstr>
      <vt:lpstr>PowerPoint Presentation</vt:lpstr>
      <vt:lpstr>e¨e¯’vcbv Bs‡iwR 'Management' K_vwU j¨vwUb gZvšÍ‡i BUvjxq kã Maneggiare n‡Z G‡m‡Q e‡j A‡b‡Ki aviYv| Maneggiare A_© n‡jv 'to train up the horses' A_©vr Ak¦‡K cÖwkw¶Z Kiv| GK mgq ivRv ev ev`kv‡`i GKwU mymw¾Z Ak¦v‡ivnx evwnbx _vK‡Zv Ges ‡m¸‡jvi ZË¡veavb I †m¸‡jv‡K hy‡×i Rb¨ Dc‡hvMx K‡i M‡o †Zvjvi j‡¶¨ cÖPyi KvR Ki‡Z n‡Zv| wKšÍz ax‡i ax‡i Ak¦ cwiPvjbv ev cÖwk¶‡Yi welqwU gvbe †Kw›`ªK n‡q e¨e¯’vcbv bvg aviY K‡i| ZvB ‡KD ‡KD e¨e¯’vcbv‡K- Manage + Men + Tactfully (T). A_©vr gvbyl‡K †K․k‡j cwiPvjbv Kiv A‡_© e¨envi K‡i‡Qb|   </vt:lpstr>
      <vt:lpstr>PowerPoint Presentation</vt:lpstr>
      <vt:lpstr>PowerPoint Presentation</vt:lpstr>
      <vt:lpstr>PowerPoint Presentation</vt:lpstr>
      <vt:lpstr>        e¨e¯’vcbvi ¸রুZ¡  ঃ[ Importance of Management] me DcKiY GKwÎZ K‡iI †Kvb jvf †bB hw` †m¸‡jv‡K mwVKfv‡e Kv‡R jvMv‡bv bv hvq| Avevi Kv‡R jvMv‡bv n‡jI Zv hw` me©vwaK `¶Zvi mv‡_ bv Kiv hvq Zvn‡j mvdj¨Zv AR©b m¤¢e bq| cÖvwZôvwbK mvdj¨ wbwðZKi‡Y ¸Z¡c~Y© f‚wgKv ivL‡Z cv‡i e¨e¯’vcbv|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e¨e¯’vcbvi Kvh©vewjঃ  cÖvwZôvwbK Kvh©vewj myôzfv‡e m¤úv`‡bi Rb¨ M„nxZ c`‡¶c‡K e¨e¯’vcbv ejv nq| e¨e¯’vcK KZ…©K m¤úvw`Z Kvh©vewj‡K e¨e¯’vcbv ejv nq| GKRb e¨e¯’vcK cÖvwZôvwbK D‡Ïk¨ AR©‡Y wewfbœ ai‡Yi KvR K‡i _v‡Kb| e¨e¯’vcK KZ…©K m¤úvw`Z Giƒc KvRB e¨e¯’vcbvi Kvh©vewj|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e¨e¯’vcbvi wewfbœ ¯Íi  [ Different Level of Management ]cÖwZôv‡b wb‡qvwRZ me ai‡bi gvbe  m¤ú` GKB ¯Í‡i Ae¯’vb K‡i bv| Kv‡Ri aib, †hvM¨Zv, `¶Zv I ¶gZvi ZviZg¨ Abyhvqx gvbe m¤ú‡`i Ae¯’vb wewfbœ ¯Í‡i n‡q _v‡K| mvaviYZ e„n`vKvi cÖwZôv‡b e¨e¯’vcbv ¯Íi wZb ai‡bi n‡Z cv‡i ; h_v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জ্ঞানমূলক প্রশ্নঃ</vt:lpstr>
      <vt:lpstr>PowerPoint Presentation</vt:lpstr>
      <vt:lpstr>Any  Queries  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75</cp:revision>
  <dcterms:created xsi:type="dcterms:W3CDTF">2006-08-16T00:00:00Z</dcterms:created>
  <dcterms:modified xsi:type="dcterms:W3CDTF">2017-02-17T05:26:12Z</dcterms:modified>
</cp:coreProperties>
</file>