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AFBF-F170-4C38-90D9-E17B60A1B062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7EBE-EE47-4FC7-9EC4-AA30B4F07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AFBF-F170-4C38-90D9-E17B60A1B062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7EBE-EE47-4FC7-9EC4-AA30B4F07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AFBF-F170-4C38-90D9-E17B60A1B062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7EBE-EE47-4FC7-9EC4-AA30B4F07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AFBF-F170-4C38-90D9-E17B60A1B062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7EBE-EE47-4FC7-9EC4-AA30B4F07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AFBF-F170-4C38-90D9-E17B60A1B062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7EBE-EE47-4FC7-9EC4-AA30B4F07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AFBF-F170-4C38-90D9-E17B60A1B062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7EBE-EE47-4FC7-9EC4-AA30B4F07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AFBF-F170-4C38-90D9-E17B60A1B062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7EBE-EE47-4FC7-9EC4-AA30B4F07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AFBF-F170-4C38-90D9-E17B60A1B062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7EBE-EE47-4FC7-9EC4-AA30B4F07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AFBF-F170-4C38-90D9-E17B60A1B062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7EBE-EE47-4FC7-9EC4-AA30B4F07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AFBF-F170-4C38-90D9-E17B60A1B062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7EBE-EE47-4FC7-9EC4-AA30B4F07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AFBF-F170-4C38-90D9-E17B60A1B062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DA7EBE-EE47-4FC7-9EC4-AA30B4F07C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ACAFBF-F170-4C38-90D9-E17B60A1B062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DA7EBE-EE47-4FC7-9EC4-AA30B4F07CA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8153400" cy="6553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 descr="IMG_20140530_141934.jpg"/>
          <p:cNvPicPr>
            <a:picLocks noGrp="1" noChangeAspect="1"/>
          </p:cNvPicPr>
          <p:nvPr isPhoto="1"/>
        </p:nvPicPr>
        <p:blipFill>
          <a:blip r:embed="rId3"/>
          <a:stretch>
            <a:fillRect/>
          </a:stretch>
        </p:blipFill>
        <p:spPr>
          <a:xfrm>
            <a:off x="7391400" y="152400"/>
            <a:ext cx="1066800" cy="28194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5" name="Picture 3" descr="F:\Presentation\logo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895600" cy="12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7315200" cy="53127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bn-IN" sz="3200" dirty="0" smtClean="0"/>
              <a:t>স্থানান্তর কাকে বলে ? 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 smtClean="0"/>
              <a:t>স্থানান্তর কয় ধরনের হয় ও কি কি ? 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 smtClean="0"/>
              <a:t>স্থানান্তর কয় প্রকার ? ও কি কি ? 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 smtClean="0"/>
              <a:t>অভ্যন্তরীণ স্থানান্তর কাকে বলে ?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 smtClean="0"/>
              <a:t>আন্তর্জাতিক স্থানান্তর কাকে বলে ?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 smtClean="0"/>
              <a:t>অভ্যন্তরীণ স্থানান্তরের কারণসমূহ লিখ । </a:t>
            </a:r>
          </a:p>
          <a:p>
            <a:pPr>
              <a:buFont typeface="Wingdings" pitchFamily="2" charset="2"/>
              <a:buChar char="q"/>
            </a:pPr>
            <a:r>
              <a:rPr lang="bn-IN" sz="3200" dirty="0" smtClean="0"/>
              <a:t>আন্তর্জাতিক স্থানান্তরের কারণসমূহ লিখ । </a:t>
            </a:r>
          </a:p>
          <a:p>
            <a:pPr>
              <a:buFont typeface="Wingdings" pitchFamily="2" charset="2"/>
              <a:buChar char="q"/>
            </a:pPr>
            <a:endParaRPr lang="bn-IN" sz="3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457200" y="304800"/>
            <a:ext cx="16193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bn-IN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প্রশ্নঃ 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 fontScale="90000"/>
          </a:bodyPr>
          <a:lstStyle/>
          <a:p>
            <a:r>
              <a:rPr lang="bn-IN" dirty="0" smtClean="0"/>
              <a:t>উত্তরঃ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239000" cy="554133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n-IN" u="sng" dirty="0" smtClean="0">
                <a:solidFill>
                  <a:srgbClr val="FF0000"/>
                </a:solidFill>
              </a:rPr>
              <a:t>১।উঃ</a:t>
            </a:r>
          </a:p>
          <a:p>
            <a:pPr>
              <a:buNone/>
            </a:pPr>
            <a:r>
              <a:rPr lang="bn-IN" dirty="0" smtClean="0"/>
              <a:t> স্থানান্তরঃ এক দেশ থেকে অন্য দেশ বা এক স্থান থেকে অন্য স্থানে লোকজনের গমনাগমনকে স্থানান্তর বলে । </a:t>
            </a:r>
          </a:p>
          <a:p>
            <a:pPr>
              <a:buNone/>
            </a:pPr>
            <a:endParaRPr lang="bn-IN" dirty="0" smtClean="0"/>
          </a:p>
          <a:p>
            <a:pPr>
              <a:buNone/>
            </a:pPr>
            <a:r>
              <a:rPr lang="bn-IN" u="sng" dirty="0" smtClean="0">
                <a:solidFill>
                  <a:srgbClr val="FF0000"/>
                </a:solidFill>
              </a:rPr>
              <a:t>২।উঃ</a:t>
            </a:r>
          </a:p>
          <a:p>
            <a:pPr>
              <a:buNone/>
            </a:pPr>
            <a:r>
              <a:rPr lang="bn-IN" dirty="0" smtClean="0"/>
              <a:t> স্থানান্তর দুই ধরনের হয়ে থাকে । </a:t>
            </a:r>
          </a:p>
          <a:p>
            <a:pPr>
              <a:buFont typeface="Wingdings" pitchFamily="2" charset="2"/>
              <a:buChar char="§"/>
            </a:pPr>
            <a:r>
              <a:rPr lang="bn-IN" dirty="0" smtClean="0"/>
              <a:t>বহিরাগমন </a:t>
            </a:r>
          </a:p>
          <a:p>
            <a:pPr>
              <a:buFont typeface="Wingdings" pitchFamily="2" charset="2"/>
              <a:buChar char="§"/>
            </a:pPr>
            <a:r>
              <a:rPr lang="bn-IN" dirty="0" smtClean="0"/>
              <a:t>বহির্গমন </a:t>
            </a:r>
          </a:p>
          <a:p>
            <a:pPr>
              <a:buFont typeface="Wingdings" pitchFamily="2" charset="2"/>
              <a:buChar char="§"/>
            </a:pPr>
            <a:endParaRPr lang="bn-IN" dirty="0" smtClean="0"/>
          </a:p>
          <a:p>
            <a:pPr>
              <a:buNone/>
            </a:pPr>
            <a:r>
              <a:rPr lang="bn-IN" u="sng" dirty="0" smtClean="0">
                <a:solidFill>
                  <a:srgbClr val="FF0000"/>
                </a:solidFill>
              </a:rPr>
              <a:t>৩।উঃ </a:t>
            </a:r>
          </a:p>
          <a:p>
            <a:pPr>
              <a:buNone/>
            </a:pPr>
            <a:r>
              <a:rPr lang="bn-IN" dirty="0" smtClean="0"/>
              <a:t>স্থানান্তরের প্রকারভেদঃ স্থানান্তর দুই প্রকার । যথাঃ- </a:t>
            </a:r>
          </a:p>
          <a:p>
            <a:pPr>
              <a:buFont typeface="Wingdings" pitchFamily="2" charset="2"/>
              <a:buChar char="§"/>
            </a:pPr>
            <a:r>
              <a:rPr lang="bn-IN" sz="2800" dirty="0" smtClean="0"/>
              <a:t>অভ্যন্তরীণ স্থানান্তর</a:t>
            </a:r>
          </a:p>
          <a:p>
            <a:pPr>
              <a:buFont typeface="Wingdings" pitchFamily="2" charset="2"/>
              <a:buChar char="§"/>
            </a:pPr>
            <a:r>
              <a:rPr lang="bn-IN" sz="2800" dirty="0" smtClean="0"/>
              <a:t>আন্তর্জাতিক স্থানান্তর</a:t>
            </a:r>
            <a:endParaRPr lang="bn-IN" dirty="0" smtClean="0"/>
          </a:p>
          <a:p>
            <a:pPr>
              <a:buNone/>
            </a:pPr>
            <a:r>
              <a:rPr lang="bn-IN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239000" cy="5998536"/>
          </a:xfrm>
        </p:spPr>
        <p:txBody>
          <a:bodyPr/>
          <a:lstStyle/>
          <a:p>
            <a:pPr>
              <a:buNone/>
            </a:pPr>
            <a:r>
              <a:rPr lang="bn-IN" sz="2800" u="sng" dirty="0" smtClean="0">
                <a:solidFill>
                  <a:srgbClr val="FF0000"/>
                </a:solidFill>
              </a:rPr>
              <a:t>৪।উঃ </a:t>
            </a:r>
          </a:p>
          <a:p>
            <a:pPr>
              <a:buNone/>
            </a:pPr>
            <a:r>
              <a:rPr lang="bn-IN" sz="2800" dirty="0" smtClean="0"/>
              <a:t> অভ্যন্তরীণ স্থানান্তরঃ বাসস্থান পরিবর্তন করে একই দেশের মধ্যে এক স্থান থেকে অন্য স্থানে যাওয়া হল অভ্যন্তরীণ স্থানান্তর ।</a:t>
            </a:r>
          </a:p>
          <a:p>
            <a:pPr>
              <a:buNone/>
            </a:pPr>
            <a:endParaRPr lang="bn-IN" sz="2800" dirty="0" smtClean="0"/>
          </a:p>
          <a:p>
            <a:pPr>
              <a:buNone/>
            </a:pPr>
            <a:r>
              <a:rPr lang="bn-IN" sz="2800" u="sng" dirty="0" smtClean="0">
                <a:solidFill>
                  <a:srgbClr val="FF0000"/>
                </a:solidFill>
              </a:rPr>
              <a:t>৫।উঃ </a:t>
            </a:r>
          </a:p>
          <a:p>
            <a:pPr>
              <a:buNone/>
            </a:pPr>
            <a:r>
              <a:rPr lang="bn-IN" sz="2800" dirty="0" smtClean="0"/>
              <a:t> আন্তর্জাতিক স্থানান্তরঃ বসবাসের নিমিত্তে মধ্যে এক দেশ থেকে অন্য দেশে যাওয়া হল আন্তর্জাতিক স্থানান্তর ।</a:t>
            </a:r>
          </a:p>
          <a:p>
            <a:pPr>
              <a:buNone/>
            </a:pPr>
            <a:r>
              <a:rPr lang="bn-IN" sz="2800" dirty="0" smtClean="0"/>
              <a:t> </a:t>
            </a:r>
          </a:p>
          <a:p>
            <a:pPr>
              <a:buNone/>
            </a:pPr>
            <a:endParaRPr lang="bn-IN" sz="2400" dirty="0" smtClean="0"/>
          </a:p>
          <a:p>
            <a:pPr>
              <a:buNone/>
            </a:pPr>
            <a:r>
              <a:rPr lang="bn-IN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85800"/>
            <a:ext cx="7086600" cy="57699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n-IN" u="sng" dirty="0" smtClean="0">
                <a:solidFill>
                  <a:srgbClr val="FF0000"/>
                </a:solidFill>
              </a:rPr>
              <a:t>৬।উঃ</a:t>
            </a:r>
          </a:p>
          <a:p>
            <a:pPr>
              <a:buNone/>
            </a:pPr>
            <a:r>
              <a:rPr lang="bn-IN" sz="3200" dirty="0" smtClean="0"/>
              <a:t>অভ্যন্তরীণ স্থানান্তরের কারণসমূহ নিম্নরূপঃ</a:t>
            </a:r>
          </a:p>
          <a:p>
            <a:pPr marL="571500" indent="-571500">
              <a:buFont typeface="+mj-lt"/>
              <a:buAutoNum type="romanLcPeriod"/>
            </a:pPr>
            <a:r>
              <a:rPr lang="bn-IN" sz="3200" dirty="0" smtClean="0"/>
              <a:t>গ্রাম থেকে শহরে </a:t>
            </a:r>
          </a:p>
          <a:p>
            <a:pPr marL="571500" indent="-571500">
              <a:buFont typeface="+mj-lt"/>
              <a:buAutoNum type="romanLcPeriod"/>
            </a:pPr>
            <a:r>
              <a:rPr lang="bn-IN" sz="3200" dirty="0" smtClean="0"/>
              <a:t>গ্রাম থেকে গ্রামে </a:t>
            </a:r>
          </a:p>
          <a:p>
            <a:pPr marL="571500" indent="-571500">
              <a:buFont typeface="+mj-lt"/>
              <a:buAutoNum type="romanLcPeriod"/>
            </a:pPr>
            <a:r>
              <a:rPr lang="bn-IN" sz="3200" dirty="0" smtClean="0"/>
              <a:t>শহর থেকে গ্রামে </a:t>
            </a:r>
          </a:p>
          <a:p>
            <a:pPr marL="571500" indent="-571500">
              <a:buFont typeface="+mj-lt"/>
              <a:buAutoNum type="romanLcPeriod"/>
            </a:pPr>
            <a:r>
              <a:rPr lang="bn-IN" sz="3200" dirty="0" smtClean="0"/>
              <a:t>শহর থেকে শহরে</a:t>
            </a:r>
          </a:p>
          <a:p>
            <a:pPr marL="571500" indent="-571500">
              <a:buNone/>
            </a:pPr>
            <a:r>
              <a:rPr lang="bn-IN" sz="2800" dirty="0" smtClean="0"/>
              <a:t>     </a:t>
            </a:r>
          </a:p>
          <a:p>
            <a:pPr marL="571500" indent="-571500">
              <a:buNone/>
            </a:pPr>
            <a:r>
              <a:rPr lang="bn-IN" sz="2800" dirty="0" smtClean="0"/>
              <a:t>      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7239000" cy="615093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n-IN" u="sng" dirty="0" smtClean="0">
                <a:solidFill>
                  <a:srgbClr val="FF0000"/>
                </a:solidFill>
              </a:rPr>
              <a:t>৭।উঃ</a:t>
            </a:r>
          </a:p>
          <a:p>
            <a:pPr>
              <a:buNone/>
            </a:pPr>
            <a:r>
              <a:rPr lang="bn-IN" sz="2800" dirty="0" smtClean="0"/>
              <a:t>আন্তর্জাতিক স্থানান্তরের কারণসমূহ নিম্নরূপঃ</a:t>
            </a:r>
          </a:p>
          <a:p>
            <a:pPr marL="571500" indent="-571500">
              <a:buFont typeface="+mj-lt"/>
              <a:buAutoNum type="romanLcPeriod"/>
            </a:pPr>
            <a:r>
              <a:rPr lang="bn-IN" sz="2800" dirty="0" smtClean="0"/>
              <a:t>রাজনৈতিক কারন </a:t>
            </a:r>
          </a:p>
          <a:p>
            <a:pPr marL="571500" indent="-571500">
              <a:buFont typeface="+mj-lt"/>
              <a:buAutoNum type="romanLcPeriod"/>
            </a:pPr>
            <a:r>
              <a:rPr lang="bn-IN" sz="2800" dirty="0" smtClean="0"/>
              <a:t>অর্থনৈতিক কারন</a:t>
            </a:r>
          </a:p>
          <a:p>
            <a:pPr marL="571500" indent="-571500">
              <a:buFont typeface="+mj-lt"/>
              <a:buAutoNum type="romanLcPeriod"/>
            </a:pPr>
            <a:r>
              <a:rPr lang="bn-IN" sz="2800" dirty="0" smtClean="0"/>
              <a:t>শিক্ষাগত কারন</a:t>
            </a:r>
          </a:p>
          <a:p>
            <a:pPr marL="571500" indent="-571500">
              <a:buFont typeface="+mj-lt"/>
              <a:buAutoNum type="romanLcPeriod"/>
            </a:pPr>
            <a:r>
              <a:rPr lang="bn-IN" sz="2800" dirty="0" smtClean="0"/>
              <a:t>ধর্মীয় ও সামকাজিক কারন </a:t>
            </a:r>
          </a:p>
          <a:p>
            <a:pPr marL="571500" indent="-571500">
              <a:buFont typeface="+mj-lt"/>
              <a:buAutoNum type="romanLcPeriod"/>
            </a:pPr>
            <a:r>
              <a:rPr lang="bn-IN" sz="2800" dirty="0" smtClean="0"/>
              <a:t>স্বাস্থ্যগত কারন </a:t>
            </a:r>
          </a:p>
          <a:p>
            <a:pPr marL="571500" indent="-571500">
              <a:buFont typeface="+mj-lt"/>
              <a:buAutoNum type="romanLcPeriod"/>
            </a:pPr>
            <a:r>
              <a:rPr lang="bn-IN" sz="2800" dirty="0" smtClean="0"/>
              <a:t>পর্যটন কারন</a:t>
            </a:r>
          </a:p>
          <a:p>
            <a:pPr marL="571500" indent="-571500">
              <a:buNone/>
            </a:pPr>
            <a:r>
              <a:rPr lang="bn-IN" sz="2800" dirty="0" smtClean="0"/>
              <a:t>  </a:t>
            </a:r>
          </a:p>
          <a:p>
            <a:pPr marL="571500" indent="-571500">
              <a:buNone/>
            </a:pPr>
            <a:r>
              <a:rPr lang="bn-IN" sz="2800" dirty="0" smtClean="0"/>
              <a:t>       নিম্নে এদের বর্ণনা দেয়া হল-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bn-IN" sz="2800" dirty="0" smtClean="0"/>
              <a:t>রাজনৈতিক কারনঃ কোন দেশে যুদ্ধ বিগ্রহ, রাজনৈতিক সহিংসতা , দাঙ্গা-হাঙ্গামা , সাম্প্রদায়িক গোলযোগ দেখা দিলে ঐ দেশের লোকজন নিরাপত্তার আশায় পাশবরতি দেশে চলে যায় ।  </a:t>
            </a:r>
          </a:p>
          <a:p>
            <a:pPr marL="571500" indent="-571500">
              <a:buNone/>
            </a:pPr>
            <a:r>
              <a:rPr lang="bn-IN" sz="2800" dirty="0" smtClean="0"/>
              <a:t>  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7239000" cy="622713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bn-IN" dirty="0" smtClean="0">
                <a:solidFill>
                  <a:srgbClr val="FF0000"/>
                </a:solidFill>
              </a:rPr>
              <a:t>অর্থনৈতিক কারনঃ </a:t>
            </a:r>
            <a:r>
              <a:rPr lang="bn-IN" dirty="0" smtClean="0"/>
              <a:t>পৃথিবীর উন্নত দেশগুলিতে জীবনযাত্রার মান উন্নত এবং সেখানে কর্মসংস্থানের সুযোগও বেশি তাই মানুষ এক দেশ থেকে অন্য দেশে চলে যায় ।</a:t>
            </a:r>
          </a:p>
          <a:p>
            <a:pPr>
              <a:buFont typeface="Wingdings" pitchFamily="2" charset="2"/>
              <a:buChar char="Ø"/>
            </a:pPr>
            <a:endParaRPr lang="bn-IN" dirty="0" smtClean="0"/>
          </a:p>
          <a:p>
            <a:pPr>
              <a:buFont typeface="Wingdings" pitchFamily="2" charset="2"/>
              <a:buChar char="Ø"/>
            </a:pPr>
            <a:r>
              <a:rPr lang="bn-IN" dirty="0" smtClean="0">
                <a:solidFill>
                  <a:srgbClr val="FF0000"/>
                </a:solidFill>
              </a:rPr>
              <a:t>শিক্ষাগত কারনঃ </a:t>
            </a:r>
            <a:r>
              <a:rPr lang="bn-IN" dirty="0" smtClean="0"/>
              <a:t>অনেক শিক্ষিত লক যেমন শিক্ষক, ডাক্তার , ইঞ্জিনিয়ার ও সামাজিক গবেষকগণ জ্ঞান বিজ্ঞানে উন্নত দেশে উচ্চ শিক্ষা ও গবেষণার জন্য চলে যায় ।</a:t>
            </a:r>
          </a:p>
          <a:p>
            <a:pPr>
              <a:buNone/>
            </a:pPr>
            <a:r>
              <a:rPr lang="bn-IN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bn-IN" dirty="0" smtClean="0">
                <a:solidFill>
                  <a:srgbClr val="FF0000"/>
                </a:solidFill>
              </a:rPr>
              <a:t>ধর্মীয় ও সামকাজিক কারনঃ </a:t>
            </a:r>
            <a:r>
              <a:rPr lang="bn-IN" dirty="0" smtClean="0"/>
              <a:t>ধর্ম চর্চা ও ধর্ম প্রচারের জন্য বা বিভিন্ন মিশনারি দায়িত্ব পালনের জন্য মানুষ এক দেশ থেকে অন্য দেশে চলে যায় ।   </a:t>
            </a:r>
          </a:p>
          <a:p>
            <a:pPr>
              <a:buFont typeface="Wingdings" pitchFamily="2" charset="2"/>
              <a:buChar char="Ø"/>
            </a:pPr>
            <a:endParaRPr lang="bn-IN" dirty="0" smtClean="0"/>
          </a:p>
          <a:p>
            <a:pPr>
              <a:buFont typeface="Wingdings" pitchFamily="2" charset="2"/>
              <a:buChar char="Ø"/>
            </a:pPr>
            <a:endParaRPr lang="bn-IN" sz="2400" dirty="0" smtClean="0"/>
          </a:p>
          <a:p>
            <a:pPr>
              <a:buFont typeface="Wingdings" pitchFamily="2" charset="2"/>
              <a:buChar char="Ø"/>
            </a:pPr>
            <a:endParaRPr lang="bn-IN" dirty="0" smtClean="0"/>
          </a:p>
          <a:p>
            <a:pPr>
              <a:buFont typeface="Wingdings" pitchFamily="2" charset="2"/>
              <a:buChar char="Ø"/>
            </a:pPr>
            <a:endParaRPr lang="bn-IN" sz="2400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7239000" cy="6227136"/>
          </a:xfrm>
        </p:spPr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bn-IN" sz="3000" dirty="0" smtClean="0">
                <a:solidFill>
                  <a:srgbClr val="FF0000"/>
                </a:solidFill>
              </a:rPr>
              <a:t>স্বাস্থ্যগত কারনঃ </a:t>
            </a:r>
            <a:r>
              <a:rPr lang="bn-IN" sz="3000" dirty="0" smtClean="0"/>
              <a:t>উন্নত স্বাস্থ্যসেবা পাওয়ার জন্য মানুষ উন্নত দেশে চলে যায় ।</a:t>
            </a:r>
          </a:p>
          <a:p>
            <a:pPr marL="571500" indent="-571500">
              <a:buNone/>
            </a:pPr>
            <a:r>
              <a:rPr lang="bn-IN" sz="3000" dirty="0" smtClean="0"/>
              <a:t>  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bn-IN" sz="3000" dirty="0" smtClean="0">
                <a:solidFill>
                  <a:srgbClr val="FF0000"/>
                </a:solidFill>
              </a:rPr>
              <a:t>পর্যটন কারনঃ </a:t>
            </a:r>
            <a:r>
              <a:rPr lang="bn-IN" sz="3000" dirty="0" smtClean="0"/>
              <a:t>পৃথিবীর সুন্দর প্রাকৃতিক স্থান গুল উপভোগের জন্য মানুষ এক দেশ থেকে অন্য দেশে যায় । </a:t>
            </a:r>
            <a:endParaRPr lang="en-US" sz="3000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28600" y="2057400"/>
            <a:ext cx="7848600" cy="3352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81200" y="2895600"/>
            <a:ext cx="4572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10200" dirty="0" smtClean="0"/>
              <a:t>ধন্যবাদ</a:t>
            </a:r>
            <a:endParaRPr lang="en-US" sz="102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</TotalTime>
  <Words>315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Slide 1</vt:lpstr>
      <vt:lpstr>Slide 2</vt:lpstr>
      <vt:lpstr>উত্তরঃ 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Mr. Shahidul Islam</dc:creator>
  <cp:lastModifiedBy>Mr. Shahidul Islam</cp:lastModifiedBy>
  <cp:revision>138</cp:revision>
  <dcterms:created xsi:type="dcterms:W3CDTF">2007-12-31T18:01:06Z</dcterms:created>
  <dcterms:modified xsi:type="dcterms:W3CDTF">2007-12-31T19:37:12Z</dcterms:modified>
</cp:coreProperties>
</file>