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C637-F14A-48B6-88C8-A29E45580DDB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B384-D692-49AA-919C-DF2EB4140B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33" y="-152400"/>
            <a:ext cx="914823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05800" cy="1905000"/>
          </a:xfrm>
        </p:spPr>
        <p:txBody>
          <a:bodyPr>
            <a:normAutofit/>
          </a:bodyPr>
          <a:lstStyle/>
          <a:p>
            <a:pPr algn="l"/>
            <a:r>
              <a:rPr lang="bn-IN" sz="2800" dirty="0" smtClean="0">
                <a:solidFill>
                  <a:srgbClr val="FF0000"/>
                </a:solidFill>
              </a:rPr>
              <a:t>সংশ্লেষ কাকে বলে ? </a:t>
            </a:r>
            <a:br>
              <a:rPr lang="bn-IN" sz="2800" dirty="0" smtClean="0">
                <a:solidFill>
                  <a:srgbClr val="FF0000"/>
                </a:solidFill>
              </a:rPr>
            </a:br>
            <a:r>
              <a:rPr lang="bn-IN" sz="2800" dirty="0" smtClean="0">
                <a:solidFill>
                  <a:srgbClr val="FF0000"/>
                </a:solidFill>
              </a:rPr>
              <a:t>উঃ </a:t>
            </a:r>
            <a:r>
              <a:rPr lang="bn-IN" sz="2800" dirty="0" smtClean="0"/>
              <a:t>যদি দুটি চলক একই সাথে পরিবর্তিত হয় অর্থাৎ             একটি চলকে কোন পরিবর্তন ঘটলে অন্যটিতে কোন না কোন পরিবর্তন ঘটে তবে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n-IN" dirty="0" smtClean="0"/>
              <a:t>                 </a:t>
            </a:r>
            <a:r>
              <a:rPr lang="bn-IN" sz="2800" dirty="0" smtClean="0"/>
              <a:t>বুঝা যাবে যে চলক দুটির মধ্যে কোনরূপ সম্পর্ক আছে ।দুটি চলকের পরিবর্তনের প্রকৃতি একইরূপ বা ভিন্নরূপ হতে পারে এবং পরিবর্তনের হার সমান বা অসমান হতে পারে । দুটি চলকের মধ্যে বিদ্যমান এই সম্পর্ককে অর্থাৎ দুটি চলকের একই সাথে পরিবর্তন হওয়ার প্রবণতাকে সংশ্লেষ</a:t>
            </a:r>
            <a:r>
              <a:rPr lang="en-US" sz="2800" dirty="0" smtClean="0"/>
              <a:t> </a:t>
            </a:r>
            <a:r>
              <a:rPr lang="en-US" sz="2800" dirty="0" err="1" smtClean="0"/>
              <a:t>বলে</a:t>
            </a:r>
            <a:r>
              <a:rPr lang="en-US" sz="2800" dirty="0" smtClean="0"/>
              <a:t>  ।  </a:t>
            </a:r>
            <a:r>
              <a:rPr lang="en-US" sz="2800" dirty="0" err="1" smtClean="0"/>
              <a:t>যেমন</a:t>
            </a:r>
            <a:r>
              <a:rPr lang="en-US" sz="2800" dirty="0" smtClean="0"/>
              <a:t>  </a:t>
            </a:r>
            <a:r>
              <a:rPr lang="en-US" sz="2800" dirty="0" err="1" smtClean="0"/>
              <a:t>সারের</a:t>
            </a:r>
            <a:r>
              <a:rPr lang="en-US" sz="2800" dirty="0" smtClean="0"/>
              <a:t>  </a:t>
            </a:r>
            <a:r>
              <a:rPr lang="en-US" sz="2800" dirty="0" err="1" smtClean="0"/>
              <a:t>ব্যবহার</a:t>
            </a:r>
            <a:r>
              <a:rPr lang="en-US" sz="2800" dirty="0" smtClean="0"/>
              <a:t>  </a:t>
            </a:r>
            <a:r>
              <a:rPr lang="en-US" sz="2800" dirty="0" err="1" smtClean="0"/>
              <a:t>বাড়ালে</a:t>
            </a:r>
            <a:r>
              <a:rPr lang="en-US" sz="2800" dirty="0" smtClean="0"/>
              <a:t>  </a:t>
            </a:r>
            <a:r>
              <a:rPr lang="en-US" sz="2800" dirty="0" err="1" smtClean="0"/>
              <a:t>ধানের</a:t>
            </a:r>
            <a:r>
              <a:rPr lang="en-US" sz="2800" dirty="0" smtClean="0"/>
              <a:t>  </a:t>
            </a:r>
            <a:r>
              <a:rPr lang="en-US" sz="2800" dirty="0" err="1" smtClean="0"/>
              <a:t>ফলন</a:t>
            </a:r>
            <a:r>
              <a:rPr lang="en-US" sz="2800" dirty="0" smtClean="0"/>
              <a:t> </a:t>
            </a:r>
            <a:r>
              <a:rPr lang="en-US" sz="2800" dirty="0" err="1" smtClean="0"/>
              <a:t>বাড়ে</a:t>
            </a:r>
            <a:r>
              <a:rPr lang="en-US" sz="2800" dirty="0" smtClean="0"/>
              <a:t> </a:t>
            </a:r>
            <a:r>
              <a:rPr lang="en-US" sz="2800" dirty="0" err="1" smtClean="0"/>
              <a:t>নাকি</a:t>
            </a:r>
            <a:r>
              <a:rPr lang="en-US" sz="2800" dirty="0" smtClean="0"/>
              <a:t>  </a:t>
            </a:r>
            <a:r>
              <a:rPr lang="en-US" sz="2800" dirty="0" err="1" smtClean="0"/>
              <a:t>কমে</a:t>
            </a:r>
            <a:r>
              <a:rPr lang="en-US" sz="2800" dirty="0" smtClean="0"/>
              <a:t> , </a:t>
            </a:r>
            <a:r>
              <a:rPr lang="en-US" sz="2800" dirty="0" err="1" smtClean="0"/>
              <a:t>কিংবা</a:t>
            </a:r>
            <a:r>
              <a:rPr lang="en-US" sz="2800" dirty="0" smtClean="0"/>
              <a:t>  </a:t>
            </a:r>
            <a:r>
              <a:rPr lang="en-US" sz="2800" dirty="0" err="1" smtClean="0"/>
              <a:t>বিবাহের</a:t>
            </a:r>
            <a:r>
              <a:rPr lang="en-US" sz="2800" dirty="0" smtClean="0"/>
              <a:t>  </a:t>
            </a:r>
            <a:r>
              <a:rPr lang="en-US" sz="2800" dirty="0" err="1" smtClean="0"/>
              <a:t>সময়</a:t>
            </a:r>
            <a:r>
              <a:rPr lang="en-US" sz="2800" dirty="0" smtClean="0"/>
              <a:t> </a:t>
            </a:r>
            <a:r>
              <a:rPr lang="en-US" sz="2800" dirty="0" err="1" smtClean="0"/>
              <a:t>স্বামীদের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বয়স</a:t>
            </a:r>
            <a:r>
              <a:rPr lang="en-US" sz="2800" dirty="0" smtClean="0"/>
              <a:t>  </a:t>
            </a:r>
            <a:r>
              <a:rPr lang="en-US" sz="2800" dirty="0" err="1" smtClean="0"/>
              <a:t>বেশি</a:t>
            </a:r>
            <a:r>
              <a:rPr lang="en-US" sz="2800" dirty="0" smtClean="0"/>
              <a:t> </a:t>
            </a:r>
            <a:r>
              <a:rPr lang="en-US" sz="2800" dirty="0" err="1" smtClean="0"/>
              <a:t>হলে</a:t>
            </a:r>
            <a:r>
              <a:rPr lang="en-US" sz="2800" dirty="0" smtClean="0"/>
              <a:t>  </a:t>
            </a:r>
            <a:r>
              <a:rPr lang="en-US" sz="2800" dirty="0" err="1" smtClean="0"/>
              <a:t>স্ত্রীদের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বয়সও</a:t>
            </a:r>
            <a:r>
              <a:rPr lang="en-US" sz="2800" dirty="0" smtClean="0"/>
              <a:t>  </a:t>
            </a:r>
            <a:r>
              <a:rPr lang="en-US" sz="2800" dirty="0" err="1" smtClean="0"/>
              <a:t>বেশি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  </a:t>
            </a:r>
            <a:r>
              <a:rPr lang="en-US" sz="2800" dirty="0" err="1" smtClean="0"/>
              <a:t>নাকি</a:t>
            </a:r>
            <a:r>
              <a:rPr lang="en-US" sz="2800" dirty="0" smtClean="0"/>
              <a:t> </a:t>
            </a:r>
            <a:r>
              <a:rPr lang="en-US" sz="2800" dirty="0" err="1" smtClean="0"/>
              <a:t>কম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  </a:t>
            </a:r>
            <a:r>
              <a:rPr lang="en-US" sz="2800" dirty="0" err="1" smtClean="0"/>
              <a:t>ইত্যাদির</a:t>
            </a:r>
            <a:r>
              <a:rPr lang="en-US" sz="2800" dirty="0" smtClean="0"/>
              <a:t>  </a:t>
            </a:r>
            <a:r>
              <a:rPr lang="en-US" sz="2800" dirty="0" err="1" smtClean="0"/>
              <a:t>তথ্যের</a:t>
            </a:r>
            <a:r>
              <a:rPr lang="en-US" sz="2800" dirty="0" smtClean="0"/>
              <a:t>   </a:t>
            </a:r>
            <a:r>
              <a:rPr lang="bn-IN" sz="2800" dirty="0" smtClean="0"/>
              <a:t>মধ্যে</a:t>
            </a:r>
            <a:r>
              <a:rPr lang="en-US" sz="2800" dirty="0" smtClean="0"/>
              <a:t> </a:t>
            </a:r>
            <a:r>
              <a:rPr lang="bn-IN" sz="2800" dirty="0" smtClean="0"/>
              <a:t>সম্পর্ক</a:t>
            </a:r>
            <a:r>
              <a:rPr lang="en-US" sz="2800" dirty="0" smtClean="0"/>
              <a:t> </a:t>
            </a:r>
            <a:r>
              <a:rPr lang="en-US" sz="2800" dirty="0" err="1" smtClean="0"/>
              <a:t>নির্ণয়</a:t>
            </a:r>
            <a:r>
              <a:rPr lang="en-US" sz="2800" dirty="0" smtClean="0"/>
              <a:t>  </a:t>
            </a:r>
            <a:r>
              <a:rPr lang="en-US" sz="2800" dirty="0" err="1" smtClean="0"/>
              <a:t>করতে</a:t>
            </a:r>
            <a:r>
              <a:rPr lang="en-US" sz="2800" dirty="0" smtClean="0"/>
              <a:t> </a:t>
            </a:r>
            <a:r>
              <a:rPr lang="bn-IN" sz="2800" dirty="0" smtClean="0"/>
              <a:t>সংশ্লেষ বা সহসম্বন্ধ নামক পরিসংখ্যান পদ্ধতি প্রয়োগ করা হয় ।</a:t>
            </a:r>
          </a:p>
          <a:p>
            <a:pPr algn="just">
              <a:buNone/>
            </a:pPr>
            <a:r>
              <a:rPr lang="bn-IN" sz="2800" dirty="0"/>
              <a:t> </a:t>
            </a:r>
            <a:r>
              <a:rPr lang="bn-IN" sz="2800" dirty="0" smtClean="0"/>
              <a:t>   </a:t>
            </a:r>
            <a:endParaRPr lang="en-US" sz="2800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dirty="0" smtClean="0"/>
              <a:t> </a:t>
            </a:r>
            <a:r>
              <a:rPr lang="bn-IN" sz="2800" dirty="0" smtClean="0"/>
              <a:t>নিচে কয়েকজন বিশিষ্ট পরিসংখ্যানবিদের দেয়া সংশ্লেষের সংজ্ঞা দেয়া হল –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 </a:t>
            </a:r>
            <a:r>
              <a:rPr lang="bn-IN" sz="2800" dirty="0" smtClean="0"/>
              <a:t>দুই বা ততোধিক চলকের সহ-সম্পর্কের বিশ্লেষণকে সংশ্লেষ বলে ।</a:t>
            </a:r>
            <a:r>
              <a:rPr lang="en-US" sz="2800" dirty="0" smtClean="0"/>
              <a:t>(A.M. TUTTEL ) </a:t>
            </a:r>
            <a:endParaRPr lang="bn-IN" sz="2800" dirty="0" smtClean="0"/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সংশ্লেষ বিশ্লেষণ দুই বা ততোধিক চলকের মধ্যে বিদ্যমান সম্পর্ক নিয়ে আলোচনা করে ।(</a:t>
            </a:r>
            <a:r>
              <a:rPr lang="en-US" sz="2800" dirty="0" smtClean="0"/>
              <a:t>SIMPSON &amp; KAFKA ) </a:t>
            </a:r>
            <a:r>
              <a:rPr lang="bn-IN" sz="2800" dirty="0" smtClean="0"/>
              <a:t> 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যদি দুই বা ততোধিক রাশি এরূপভাবে পরিবর্তিত হয় যে উহাদের কোন একটি রাশির পরিবর্তন অন্য পরিবর্তনের অণুগামী হয় তবে বলা হয় যে চলকগুলি সম্পর্কিত হবে ।</a:t>
            </a:r>
            <a:r>
              <a:rPr lang="en-US" sz="2800" dirty="0" smtClean="0"/>
              <a:t> ( CANNOR ) </a:t>
            </a:r>
            <a:r>
              <a:rPr lang="bn-IN" sz="2800" dirty="0" smtClean="0"/>
              <a:t> 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</a:t>
            </a:r>
            <a:r>
              <a:rPr lang="bn-IN" sz="2800" dirty="0" smtClean="0"/>
              <a:t>সংশ্লেষ বিশ্লেষণ</a:t>
            </a:r>
            <a:r>
              <a:rPr lang="en-US" sz="2800" dirty="0" smtClean="0"/>
              <a:t> </a:t>
            </a:r>
            <a:r>
              <a:rPr lang="bn-IN" sz="2800" dirty="0" smtClean="0"/>
              <a:t>চলকগুলির সম্পর্কের মাত্রা নির্ণয়ের চেষ্টা করে ।</a:t>
            </a:r>
            <a:r>
              <a:rPr lang="en-US" sz="2800" dirty="0" smtClean="0"/>
              <a:t> ( YA LUN CHOU. ) </a:t>
            </a:r>
            <a:r>
              <a:rPr lang="bn-IN" sz="2800" dirty="0" smtClean="0"/>
              <a:t>   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6248400"/>
          </a:xfr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সংশ্লেষাঙকঃ </a:t>
            </a:r>
          </a:p>
          <a:p>
            <a:pPr>
              <a:buNone/>
            </a:pPr>
            <a:r>
              <a:rPr lang="bn-IN" sz="2800" dirty="0" smtClean="0"/>
              <a:t> সংশ্লেষের </a:t>
            </a:r>
            <a:r>
              <a:rPr lang="bn-IN" sz="2800" dirty="0" smtClean="0"/>
              <a:t>গাণিতিক </a:t>
            </a:r>
            <a:r>
              <a:rPr lang="bn-IN" sz="2800" dirty="0" smtClean="0"/>
              <a:t>পরিমাপকে সংশ্লেষাঙক বলে অর্থাৎ পরস্পর সম্পর্কযুক্ত </a:t>
            </a:r>
            <a:r>
              <a:rPr lang="bn-IN" sz="2800" dirty="0" smtClean="0"/>
              <a:t>দুটি </a:t>
            </a:r>
            <a:r>
              <a:rPr lang="bn-IN" sz="2800" dirty="0" smtClean="0"/>
              <a:t>চলকের পরিবর্তনের প্রকৃতি এবং তাদের বিদ্যমান সম্পর্কের মাত্রার </a:t>
            </a:r>
            <a:r>
              <a:rPr lang="bn-IN" sz="2800" dirty="0" smtClean="0"/>
              <a:t>পরিমাপকে সংশ্লেষাঙক </a:t>
            </a:r>
            <a:r>
              <a:rPr lang="bn-IN" sz="2800" dirty="0" smtClean="0"/>
              <a:t>বলে ।</a:t>
            </a:r>
          </a:p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সংশ্লেষাঙকের এককঃ </a:t>
            </a:r>
          </a:p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 </a:t>
            </a:r>
            <a:r>
              <a:rPr lang="bn-IN" sz="2800" dirty="0" smtClean="0"/>
              <a:t>সংশ্লেষাঙকের সূত্রের লব ও হরে উভয় চলকই থাকায় </a:t>
            </a:r>
            <a:r>
              <a:rPr lang="bn-IN" sz="2800" dirty="0" smtClean="0"/>
              <a:t>লব ও </a:t>
            </a:r>
            <a:r>
              <a:rPr lang="bn-IN" sz="2800" dirty="0" smtClean="0"/>
              <a:t>হরে একই চলক থাকবে । যেমন একটি চলকের একক মিটার এবং অন্য </a:t>
            </a:r>
            <a:r>
              <a:rPr lang="bn-IN" sz="2800" dirty="0" smtClean="0"/>
              <a:t>চলকের একক </a:t>
            </a:r>
            <a:r>
              <a:rPr lang="bn-IN" sz="2800" dirty="0" smtClean="0"/>
              <a:t>কেজি হলে লবের একক হবে মিটার-কেজি এবং হরের এককও হবে মিটার-কেজি । সুতরাং </a:t>
            </a:r>
            <a:r>
              <a:rPr lang="bn-IN" sz="2800" dirty="0" smtClean="0"/>
              <a:t>লব ও </a:t>
            </a:r>
            <a:r>
              <a:rPr lang="bn-IN" sz="2800" dirty="0" smtClean="0"/>
              <a:t>হরের অনুপাত এককমুক্ত সংখ্যা হবে । </a:t>
            </a:r>
            <a:r>
              <a:rPr lang="bn-IN" sz="2800" dirty="0" smtClean="0"/>
              <a:t>সুতরাং</a:t>
            </a:r>
            <a:r>
              <a:rPr lang="bn-IN" sz="2800" dirty="0" smtClean="0"/>
              <a:t> সংশ্লেষাঙক একটি এককমুক্ত বা বিশুদ্ধ সংখ্যা ।   </a:t>
            </a:r>
            <a:endParaRPr lang="en-US" sz="2800" dirty="0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সংশ্লেষের প্রকারভেদঃ </a:t>
            </a:r>
          </a:p>
          <a:p>
            <a:pPr>
              <a:buNone/>
            </a:pPr>
            <a:r>
              <a:rPr lang="bn-IN" sz="2800" dirty="0" smtClean="0"/>
              <a:t> দুটি চলকের মধ্যে উল্লেখিত সম্পর্কের ভিত্তিতে উহাদের সংশ্লেষকে মোট পাঁচ ভাগে ভাগ করা যায় । যথা –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আংশিক ধনাত্মক সংশ্লেষ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পূর্ণ </a:t>
            </a:r>
            <a:r>
              <a:rPr lang="bn-IN" sz="2800" dirty="0" smtClean="0"/>
              <a:t>ধনাত্মক </a:t>
            </a:r>
            <a:r>
              <a:rPr lang="bn-IN" sz="2800" dirty="0" smtClean="0"/>
              <a:t>সংশ্লেষ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আংশিক </a:t>
            </a:r>
            <a:r>
              <a:rPr lang="bn-IN" sz="2800" dirty="0" smtClean="0"/>
              <a:t>ঋনাত্মক </a:t>
            </a:r>
            <a:r>
              <a:rPr lang="bn-IN" sz="2800" dirty="0" smtClean="0"/>
              <a:t>সংশ্লেষ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পূর্ণ ঋ</a:t>
            </a:r>
            <a:r>
              <a:rPr lang="bn-IN" sz="2800" dirty="0" smtClean="0"/>
              <a:t>নাত্মক </a:t>
            </a:r>
            <a:r>
              <a:rPr lang="bn-IN" sz="2800" dirty="0" smtClean="0"/>
              <a:t>সংশ্লেষ </a:t>
            </a:r>
          </a:p>
          <a:p>
            <a:pPr>
              <a:buFont typeface="Wingdings" pitchFamily="2" charset="2"/>
              <a:buChar char="v"/>
            </a:pPr>
            <a:r>
              <a:rPr lang="bn-IN" sz="2800" dirty="0" smtClean="0"/>
              <a:t>শূন্য সংশ্লেষ  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FF0000"/>
                </a:solidFill>
              </a:rPr>
              <a:t>সংশ্লেষাঙকের ধর্মঃ  </a:t>
            </a:r>
            <a:endParaRPr lang="bn-IN" sz="28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সংশ্লেষাঙক সংশ্লিষ্ট চলক দুটির মধ্যে বিদ্যমান সম্পর্কের প্রকৃতি ও মাত্রা নির্দেশ করে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সংশ্লেষাঙকের মাণ -</a:t>
            </a:r>
            <a:r>
              <a:rPr lang="en-US" sz="2800" dirty="0" smtClean="0"/>
              <a:t>1 </a:t>
            </a:r>
            <a:r>
              <a:rPr lang="bn-IN" sz="2800" dirty="0" smtClean="0"/>
              <a:t>থেকে +</a:t>
            </a:r>
            <a:r>
              <a:rPr lang="en-US" sz="2800" dirty="0" smtClean="0"/>
              <a:t>1 </a:t>
            </a:r>
            <a:r>
              <a:rPr lang="bn-IN" sz="2800" dirty="0" smtClean="0"/>
              <a:t> এর মধ্যে থাকে ।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সংশ্লেষাঙক মূল ও মাপনী হতে স্বাধীন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সংশ্লেষাঙক সকল মানের উপর নির্ভরশীল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সংশ্লেষাঙক একটি একক মুক্ত সংখ্যা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দুটি সম্পর্কহীন চলকের সংশ্লেষাঙকের মান শূন্য হবে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দুটি চলক স্বাধীন হলে উহাদের সংশ্লেষাঙক </a:t>
            </a:r>
            <a:r>
              <a:rPr lang="bn-IN" sz="2800" dirty="0" smtClean="0"/>
              <a:t>শূন্য </a:t>
            </a:r>
            <a:r>
              <a:rPr lang="bn-IN" sz="2800" dirty="0" smtClean="0"/>
              <a:t>হবে কিন্তু </a:t>
            </a:r>
            <a:r>
              <a:rPr lang="en-US" sz="2800" dirty="0" smtClean="0"/>
              <a:t>r=0</a:t>
            </a:r>
            <a:r>
              <a:rPr lang="bn-IN" sz="2800" dirty="0" smtClean="0"/>
              <a:t> হলে উহারা স্বাধীন নাও হতে পারে ।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দুটি </a:t>
            </a:r>
            <a:r>
              <a:rPr lang="bn-IN" sz="2800" dirty="0" smtClean="0"/>
              <a:t>চলকের সংশ্লেষাঙক প্রতিসম বা সংশ্লেষাঙক চলকদ্বয়ের ক্রমনিরপেক্ষ ।           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r>
              <a:rPr lang="bn-IN" dirty="0" smtClean="0"/>
              <a:t>বাড়ীর কাজ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n-IN" dirty="0" smtClean="0"/>
              <a:t>সংশ্লেষ কাকে বলে ?কত প্রকার ও কী কী? </a:t>
            </a:r>
            <a:endParaRPr lang="en-US" dirty="0"/>
          </a:p>
        </p:txBody>
      </p:sp>
    </p:spTree>
  </p:cSld>
  <p:clrMapOvr>
    <a:masterClrMapping/>
  </p:clrMapOvr>
  <p:transition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181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bn-IN" sz="6000" dirty="0" smtClean="0"/>
              <a:t>      </a:t>
            </a:r>
            <a:r>
              <a:rPr lang="bn-IN" sz="10000" dirty="0" smtClean="0"/>
              <a:t>ধন্যবাদ</a:t>
            </a:r>
            <a:r>
              <a:rPr lang="bn-IN" sz="9600" dirty="0" smtClean="0"/>
              <a:t> </a:t>
            </a:r>
            <a:endParaRPr lang="en-US" sz="96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387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সংশ্লেষ কাকে বলে ?  উঃ যদি দুটি চলক একই সাথে পরিবর্তিত হয় অর্থাৎ             একটি চলকে কোন পরিবর্তন ঘটলে অন্যটিতে কোন না কোন পরিবর্তন ঘটে তবে </vt:lpstr>
      <vt:lpstr>Slide 3</vt:lpstr>
      <vt:lpstr>Slide 4</vt:lpstr>
      <vt:lpstr>Slide 5</vt:lpstr>
      <vt:lpstr>Slide 6</vt:lpstr>
      <vt:lpstr>বাড়ীর কাজ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221</cp:revision>
  <dcterms:created xsi:type="dcterms:W3CDTF">2007-12-31T18:01:46Z</dcterms:created>
  <dcterms:modified xsi:type="dcterms:W3CDTF">2007-12-31T20:23:46Z</dcterms:modified>
</cp:coreProperties>
</file>