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6" r:id="rId6"/>
    <p:sldId id="267" r:id="rId7"/>
    <p:sldId id="259" r:id="rId8"/>
    <p:sldId id="261" r:id="rId9"/>
    <p:sldId id="263" r:id="rId10"/>
    <p:sldId id="276" r:id="rId11"/>
    <p:sldId id="277" r:id="rId12"/>
    <p:sldId id="278" r:id="rId13"/>
    <p:sldId id="279" r:id="rId14"/>
    <p:sldId id="264" r:id="rId15"/>
    <p:sldId id="280" r:id="rId16"/>
    <p:sldId id="265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4D86B-B1C9-4D24-8D91-2AEC7580F5A4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CF5C1-CBDA-4595-B8D3-44E5EE016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bn.wikipedia.org/wiki/%E0%A6%9A%E0%A6%BF%E0%A6%A4%E0%A7%8D%E0%A6%B0:Parabola_with_focus_and_directrix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/index.php?title=%E0%A6%89%E0%A6%AA%E0%A6%95%E0%A7%87%E0%A6%A8%E0%A7%8D%E0%A6%A6%E0%A7%8D%E0%A6%B0&amp;action=edit&amp;redlink=1" TargetMode="External"/><Relationship Id="rId2" Type="http://schemas.openxmlformats.org/officeDocument/2006/relationships/hyperlink" Target="https://bn.wikipedia.org/wiki/%E0%A6%87%E0%A6%82%E0%A6%B0%E0%A7%87%E0%A6%9C%E0%A6%BF_%E0%A6%AD%E0%A6%BE%E0%A6%B7%E0%A6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n.wikipedia.org/wiki/%E0%A6%89%E0%A7%8E%E0%A6%95%E0%A7%87%E0%A6%A8%E0%A7%8D%E0%A6%A6%E0%A7%8D%E0%A6%B0%E0%A6%BF%E0%A6%95%E0%A6%A4%E0%A6%BE" TargetMode="External"/><Relationship Id="rId5" Type="http://schemas.openxmlformats.org/officeDocument/2006/relationships/hyperlink" Target="https://bn.wikipedia.org/w/index.php?title=%E0%A6%A8%E0%A6%BF%E0%A6%AF%E0%A6%BC%E0%A6%BE%E0%A6%AE%E0%A6%95&amp;action=edit&amp;redlink=1" TargetMode="External"/><Relationship Id="rId4" Type="http://schemas.openxmlformats.org/officeDocument/2006/relationships/hyperlink" Target="https://bn.wikipedia.org/w/index.php?title=%E0%A6%A6%E0%A6%BF%E0%A6%95%E0%A6%BE%E0%A6%95%E0%A7%8D%E0%A6%B7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llipse" TargetMode="External"/><Relationship Id="rId2" Type="http://schemas.openxmlformats.org/officeDocument/2006/relationships/hyperlink" Target="https://en.wikipedia.org/wiki/parabol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Hyperbol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স্বাগতম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sz="4000" b="1" dirty="0" smtClean="0">
              <a:latin typeface="TeeshtaMJ" pitchFamily="2" charset="0"/>
            </a:endParaRPr>
          </a:p>
          <a:p>
            <a:pPr>
              <a:buNone/>
            </a:pPr>
            <a:endParaRPr lang="en-US" sz="4000" b="1" dirty="0" smtClean="0">
              <a:latin typeface="TeeshtaMJ" pitchFamily="2" charset="0"/>
            </a:endParaRPr>
          </a:p>
          <a:p>
            <a:pPr>
              <a:buNone/>
            </a:pPr>
            <a:endParaRPr lang="en-US" sz="4000" b="1" dirty="0" smtClean="0">
              <a:latin typeface="TeeshtaMJ" pitchFamily="2" charset="0"/>
            </a:endParaRPr>
          </a:p>
          <a:p>
            <a:pPr>
              <a:buNone/>
            </a:pPr>
            <a:endParaRPr lang="en-US" sz="4000" b="1" dirty="0" smtClean="0">
              <a:latin typeface="TeeshtaMJ" pitchFamily="2" charset="0"/>
            </a:endParaRPr>
          </a:p>
          <a:p>
            <a:pPr>
              <a:buNone/>
            </a:pPr>
            <a:r>
              <a:rPr lang="en-US" sz="4000" b="1" dirty="0" smtClean="0">
                <a:latin typeface="TeeshtaMJ" pitchFamily="2" charset="0"/>
              </a:rPr>
              <a:t> ‡</a:t>
            </a:r>
            <a:r>
              <a:rPr lang="en-US" sz="4000" b="1" dirty="0" err="1" smtClean="0">
                <a:latin typeface="TeeshtaMJ" pitchFamily="2" charset="0"/>
              </a:rPr>
              <a:t>gvnv</a:t>
            </a:r>
            <a:r>
              <a:rPr lang="en-US" sz="4000" b="1" dirty="0" smtClean="0">
                <a:latin typeface="TeeshtaMJ" pitchFamily="2" charset="0"/>
              </a:rPr>
              <a:t>¤§`  </a:t>
            </a:r>
            <a:r>
              <a:rPr lang="en-US" sz="4000" b="1" dirty="0" err="1" smtClean="0">
                <a:latin typeface="TeeshtaMJ" pitchFamily="2" charset="0"/>
              </a:rPr>
              <a:t>AvwZKzi</a:t>
            </a:r>
            <a:r>
              <a:rPr lang="en-US" sz="4000" b="1" dirty="0" smtClean="0">
                <a:latin typeface="TeeshtaMJ" pitchFamily="2" charset="0"/>
              </a:rPr>
              <a:t> </a:t>
            </a:r>
            <a:r>
              <a:rPr lang="en-US" sz="4000" b="1" dirty="0" err="1" smtClean="0">
                <a:latin typeface="TeeshtaMJ" pitchFamily="2" charset="0"/>
              </a:rPr>
              <a:t>ingvb</a:t>
            </a:r>
            <a:r>
              <a:rPr lang="en-US" sz="4000" b="1" dirty="0" smtClean="0">
                <a:latin typeface="TeeshtaMJ" pitchFamily="2" charset="0"/>
              </a:rPr>
              <a:t> </a:t>
            </a:r>
          </a:p>
          <a:p>
            <a:pPr>
              <a:buNone/>
            </a:pPr>
            <a:r>
              <a:rPr lang="en-US" b="1" dirty="0" smtClean="0">
                <a:latin typeface="TeeshtaMJ" pitchFamily="2" charset="0"/>
              </a:rPr>
              <a:t>  </a:t>
            </a:r>
            <a:r>
              <a:rPr lang="en-US" sz="3600" b="1" dirty="0" err="1" smtClean="0">
                <a:latin typeface="TeeshtaMJ" pitchFamily="2" charset="0"/>
              </a:rPr>
              <a:t>cÖfvlK-MwYZ</a:t>
            </a:r>
            <a:endParaRPr lang="en-US" sz="3600" b="1" dirty="0" smtClean="0">
              <a:latin typeface="TeeshtaMJ" pitchFamily="2" charset="0"/>
            </a:endParaRPr>
          </a:p>
          <a:p>
            <a:pPr>
              <a:buNone/>
            </a:pPr>
            <a:r>
              <a:rPr lang="en-US" b="1" dirty="0" smtClean="0">
                <a:latin typeface="TeeshtaMJ" pitchFamily="2" charset="0"/>
              </a:rPr>
              <a:t>  </a:t>
            </a:r>
            <a:r>
              <a:rPr lang="en-US" b="1" dirty="0" err="1" smtClean="0">
                <a:latin typeface="TeeshtaMJ" pitchFamily="2" charset="0"/>
              </a:rPr>
              <a:t>K¨v›U</a:t>
            </a:r>
            <a:r>
              <a:rPr lang="en-US" dirty="0" err="1" smtClean="0">
                <a:latin typeface="TeeshtaMJ" pitchFamily="2" charset="0"/>
              </a:rPr>
              <a:t>ন</a:t>
            </a:r>
            <a:r>
              <a:rPr lang="en-US" b="1" dirty="0" err="1" smtClean="0">
                <a:latin typeface="TeeshtaMJ" pitchFamily="2" charset="0"/>
              </a:rPr>
              <a:t>‡g›U</a:t>
            </a:r>
            <a:r>
              <a:rPr lang="en-US" b="1" dirty="0" smtClean="0">
                <a:latin typeface="TeeshtaMJ" pitchFamily="2" charset="0"/>
              </a:rPr>
              <a:t> </a:t>
            </a:r>
            <a:r>
              <a:rPr lang="en-US" b="1" dirty="0" err="1" smtClean="0">
                <a:latin typeface="TeeshtaMJ" pitchFamily="2" charset="0"/>
              </a:rPr>
              <a:t>cvewjK</a:t>
            </a:r>
            <a:r>
              <a:rPr lang="en-US" b="1" dirty="0" smtClean="0">
                <a:latin typeface="TeeshtaMJ" pitchFamily="2" charset="0"/>
              </a:rPr>
              <a:t> ¯‹</a:t>
            </a:r>
            <a:r>
              <a:rPr lang="en-US" b="1" dirty="0" err="1" smtClean="0">
                <a:latin typeface="TeeshtaMJ" pitchFamily="2" charset="0"/>
              </a:rPr>
              <a:t>zj</a:t>
            </a:r>
            <a:r>
              <a:rPr lang="en-US" b="1" dirty="0" smtClean="0">
                <a:latin typeface="TeeshtaMJ" pitchFamily="2" charset="0"/>
              </a:rPr>
              <a:t> I </a:t>
            </a:r>
            <a:r>
              <a:rPr lang="en-US" b="1" dirty="0" err="1" smtClean="0">
                <a:latin typeface="TeeshtaMJ" pitchFamily="2" charset="0"/>
              </a:rPr>
              <a:t>K‡jR,‡gv‡gbkvnx</a:t>
            </a:r>
            <a:r>
              <a:rPr lang="en-US" b="1" dirty="0" smtClean="0">
                <a:latin typeface="TeeshtaMJ" pitchFamily="2" charset="0"/>
              </a:rPr>
              <a:t> |</a:t>
            </a:r>
            <a:endParaRPr lang="en-US" dirty="0"/>
          </a:p>
        </p:txBody>
      </p:sp>
      <p:pic>
        <p:nvPicPr>
          <p:cNvPr id="4" name="Picture 12" descr="Untitled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81200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cive„Ë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76800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K)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›`ª 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wbqvgK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wewkó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Aÿ‡iLvi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Aÿ‡iLv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wbqvgK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j¤^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›`ª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Aÿ‡iLvi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4x-3y+k=0 ,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›`ª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1,1)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4.1-3.1 +k=0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dirty="0" smtClean="0">
                <a:latin typeface="Calibri"/>
                <a:cs typeface="Times New Roman" pitchFamily="18" charset="0"/>
              </a:rPr>
              <a:t>=&gt; k= -1</a:t>
            </a:r>
          </a:p>
          <a:p>
            <a:pPr>
              <a:buNone/>
            </a:pPr>
            <a:r>
              <a:rPr lang="en-US" dirty="0" smtClean="0">
                <a:latin typeface="Calibri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Aÿ‡iLvi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4x-3y-1=0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L)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wbqvgK‡iLvi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cv`we›`y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  <a:solidFill>
            <a:srgbClr val="00B050"/>
          </a:solidFill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F(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solidFill>
                  <a:srgbClr val="002060"/>
                </a:solidFill>
                <a:cs typeface="Times New Roman" pitchFamily="18" charset="0"/>
              </a:rPr>
              <a:t>≡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5x</a:t>
            </a:r>
            <a:r>
              <a:rPr lang="en-US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+30x+2y+59=0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smtClean="0">
                <a:cs typeface="Times New Roman" pitchFamily="18" charset="0"/>
              </a:rPr>
              <a:t>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5(x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+6x+9) = -2y-59+45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smtClean="0">
                <a:cs typeface="Times New Roman" pitchFamily="18" charset="0"/>
              </a:rPr>
              <a:t>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5(x+3)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-2y-14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smtClean="0">
                <a:cs typeface="Times New Roman" pitchFamily="18" charset="0"/>
              </a:rPr>
              <a:t>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5(x+3)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-2(y-7)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smtClean="0">
                <a:cs typeface="Times New Roman" pitchFamily="18" charset="0"/>
              </a:rPr>
              <a:t>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(x+3)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     (y+7)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dirty="0" smtClean="0">
                <a:cs typeface="Times New Roman" pitchFamily="18" charset="0"/>
              </a:rPr>
              <a:t>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- 4AY …………..(1)  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X= x+3 ,  Y= y+7 , A=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343400" y="3886200"/>
          <a:ext cx="304800" cy="787400"/>
        </p:xfrm>
        <a:graphic>
          <a:graphicData uri="http://schemas.openxmlformats.org/presentationml/2006/ole">
            <p:oleObj spid="_x0000_s31746" name="Equation" r:id="rId3" imgW="15228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562600" y="4953000"/>
          <a:ext cx="685800" cy="787400"/>
        </p:xfrm>
        <a:graphic>
          <a:graphicData uri="http://schemas.openxmlformats.org/presentationml/2006/ole">
            <p:oleObj spid="_x0000_s31747" name="Equation" r:id="rId4" imgW="2286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L)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wbqvgK‡iLvi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cv`we›`y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Aÿ‡iLvi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X=0</a:t>
            </a:r>
            <a:r>
              <a:rPr lang="en-US" dirty="0" smtClean="0">
                <a:cs typeface="Times New Roman" pitchFamily="18" charset="0"/>
              </a:rPr>
              <a:t> 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x+3=0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dirty="0" smtClean="0">
                <a:cs typeface="Times New Roman" pitchFamily="18" charset="0"/>
              </a:rPr>
              <a:t>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x= 3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wbqvgK‡iLvi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Y= -A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dirty="0" smtClean="0">
                <a:cs typeface="Times New Roman" pitchFamily="18" charset="0"/>
              </a:rPr>
              <a:t>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y+7=           </a:t>
            </a:r>
            <a:r>
              <a:rPr lang="en-US" dirty="0" smtClean="0">
                <a:cs typeface="Times New Roman" pitchFamily="18" charset="0"/>
              </a:rPr>
              <a:t>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y+3=-7+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dirty="0" smtClean="0">
                <a:cs typeface="Times New Roman" pitchFamily="18" charset="0"/>
              </a:rPr>
              <a:t>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y=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wbqvgK‡iLvi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cv`we›`y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(-3,-69/10) ,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Aÿ‡iLv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wbqvgK‡iLvi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Q`we›`y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5181600" y="3200400"/>
          <a:ext cx="609600" cy="787400"/>
        </p:xfrm>
        <a:graphic>
          <a:graphicData uri="http://schemas.openxmlformats.org/presentationml/2006/ole">
            <p:oleObj spid="_x0000_s32771" name="Equation" r:id="rId3" imgW="203040" imgH="39348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8096865" y="3276600"/>
          <a:ext cx="1047135" cy="685800"/>
        </p:xfrm>
        <a:graphic>
          <a:graphicData uri="http://schemas.openxmlformats.org/presentationml/2006/ole">
            <p:oleObj spid="_x0000_s32774" name="Equation" r:id="rId4" imgW="203040" imgH="3934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648200" y="3886200"/>
          <a:ext cx="609600" cy="726831"/>
        </p:xfrm>
        <a:graphic>
          <a:graphicData uri="http://schemas.openxmlformats.org/presentationml/2006/ole">
            <p:oleObj spid="_x0000_s32775" name="Equation" r:id="rId5" imgW="330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M)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›`ª 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wbqvgK‡iLv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wewkó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1054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(M)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wbqvg‡Ki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3x+4y-1=0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ms½vbymv‡i,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 = PM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</a:t>
            </a:r>
            <a:r>
              <a:rPr lang="en-US" dirty="0" smtClean="0">
                <a:latin typeface="Calibri"/>
                <a:cs typeface="SutonnyMJ" pitchFamily="2" charset="0"/>
              </a:rPr>
              <a:t>=&gt;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endParaRPr lang="en-US" baseline="300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cs typeface="SutonnyMJ" pitchFamily="2" charset="0"/>
              </a:rPr>
              <a:t>=&gt;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25(x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-2x+1+y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-2y+1) =(3x+4y-1)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2800" dirty="0" smtClean="0">
                <a:cs typeface="SutonnyMJ" pitchFamily="2" charset="0"/>
              </a:rPr>
              <a:t>=&gt;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25x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-50x+25+25y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-50y+25 =9x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+16y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+24xy-6x-8y+1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dirty="0" smtClean="0">
                <a:cs typeface="SutonnyMJ" pitchFamily="2" charset="0"/>
              </a:rPr>
              <a:t>=&gt;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16x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+16y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-24xy-44x-42y+49 = 0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0400" y="3733800"/>
          <a:ext cx="4038600" cy="990600"/>
        </p:xfrm>
        <a:graphic>
          <a:graphicData uri="http://schemas.openxmlformats.org/presentationml/2006/ole">
            <p:oleObj spid="_x0000_s33794" name="Equation" r:id="rId3" imgW="19810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Parabola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Graph\pic\imagesQ6KSJNQ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99645"/>
            <a:ext cx="7696200" cy="5317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Parabola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         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Av`©k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4ax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1)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kxl©we›`yi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¯’vbv¼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(0,0)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2)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‡›`ª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¯’vbv¼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(a,0)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3)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wbqvgK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iLvi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,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= -a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4)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Aÿ‡iLvi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,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= 0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5)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Dc‡Kw›`ªK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j¤^‡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iLvi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,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= 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6)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Dc‡Kw›`ªK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j¤^‡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iLvi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‰`N¨© 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4a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</a:t>
            </a:r>
            <a:endParaRPr lang="en-US" dirty="0"/>
          </a:p>
        </p:txBody>
      </p:sp>
      <p:pic>
        <p:nvPicPr>
          <p:cNvPr id="2050" name="Picture 2" descr="G:\Graph\pic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729580"/>
            <a:ext cx="7086600" cy="4823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wb‡`©k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K)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= - 40y 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cive„ËwUi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Dc‡Kw›`ªK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j‡¤^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ˆ`N¨©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L)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KwYKwUi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kxl©we›`yi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¯’vbv¼ 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Dc‡Kw›`ªK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j‡¤^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ˆ`N¨© 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‰`N©¨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M)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Ggb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Dce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Dr‡Kw›`ªKZv</a:t>
            </a:r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cÖ`Ë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KwY‡Ki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Dr‡Kw›`ªKZvi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mgvb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,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›`ª (-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8,-2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wbqvg‡Ki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– y + 1 = 0.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22601" y="1371601"/>
          <a:ext cx="2463799" cy="838199"/>
        </p:xfrm>
        <a:graphic>
          <a:graphicData uri="http://schemas.openxmlformats.org/presentationml/2006/ole">
            <p:oleObj spid="_x0000_s1026" name="Equation" r:id="rId3" imgW="7365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4873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791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wPÎwU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KwbK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wb‡`©k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Dc‡K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›`ª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wbqvgK‡iLv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MZ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2x+y=1.</a:t>
            </a:r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K)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9x</a:t>
            </a:r>
            <a:r>
              <a:rPr lang="en-US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4y</a:t>
            </a:r>
            <a:r>
              <a:rPr lang="en-US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=36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Awae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AmxgZ‡Ui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L)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KwbKwUi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=16x 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 = 6 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GKK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we›`yi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¯’vbv¼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M)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 =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Times New Roman" pitchFamily="18" charset="0"/>
              </a:rPr>
              <a:t>√3 PM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we›`yi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¯’vbv¼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(1,1)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KwbKwUi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71800" y="2362200"/>
            <a:ext cx="2590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V="1">
            <a:off x="2286000" y="2133600"/>
            <a:ext cx="2361406" cy="754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 flipH="1">
            <a:off x="3733800" y="1600200"/>
            <a:ext cx="2895600" cy="1600200"/>
          </a:xfrm>
          <a:prstGeom prst="arc">
            <a:avLst>
              <a:gd name="adj1" fmla="val 16200000"/>
              <a:gd name="adj2" fmla="val 55020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H="1" flipV="1">
            <a:off x="3962400" y="1752600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3352800" y="16764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62400" y="2362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95800" y="12954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0" y="1524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00400" y="236220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23622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96200" cy="8382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77200" cy="54864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(K)†`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=2, b =3</a:t>
            </a:r>
          </a:p>
          <a:p>
            <a:pPr>
              <a:buNone/>
            </a:pP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অসীমতটের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সমীকরণ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33800" y="1981200"/>
          <a:ext cx="4060370" cy="2368549"/>
        </p:xfrm>
        <a:graphic>
          <a:graphicData uri="http://schemas.openxmlformats.org/presentationml/2006/ole">
            <p:oleObj spid="_x0000_s25602" name="Equation" r:id="rId3" imgW="939600" imgH="10918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86200" y="4953000"/>
          <a:ext cx="2667000" cy="1524000"/>
        </p:xfrm>
        <a:graphic>
          <a:graphicData uri="http://schemas.openxmlformats.org/presentationml/2006/ole">
            <p:oleObj spid="_x0000_s25603" name="Equation" r:id="rId4" imgW="71100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err="1" smtClean="0"/>
              <a:t>ভূমিকা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Manaecmic</a:t>
            </a:r>
            <a:r>
              <a:rPr lang="en-US" dirty="0" smtClean="0"/>
              <a:t>(380-320BC)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me©cÖ_g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ª‡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M‡elYv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KvYK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×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mgZ‡j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eµ‡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Q`vs‡ki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Ask‡K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e„Ë,Dce„Ë,cive„Ë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Awae„Ë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bvgKiY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/>
          </a:p>
          <a:p>
            <a:r>
              <a:rPr lang="en-US" dirty="0" err="1" smtClean="0"/>
              <a:t>পূব</a:t>
            </a:r>
            <a:r>
              <a:rPr lang="en-US" dirty="0" smtClean="0"/>
              <a:t> </a:t>
            </a:r>
            <a:r>
              <a:rPr lang="en-US" dirty="0" err="1" smtClean="0"/>
              <a:t>পাঠ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e„Ë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e„‡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mgxKiY,e¨vmva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©|&amp;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(L)†`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Av‡Q,cÖ`Ë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16x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= 4.4x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GLv‡b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= 4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›`ª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a,o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)=S(4,o) ,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Dcwiw¯’Z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P(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cÖkœg‡Z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 = 6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4495800"/>
          <a:ext cx="5582557" cy="1295400"/>
        </p:xfrm>
        <a:graphic>
          <a:graphicData uri="http://schemas.openxmlformats.org/presentationml/2006/ole">
            <p:oleObj spid="_x0000_s27650" name="Equation" r:id="rId3" imgW="229860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533400" y="1524000"/>
          <a:ext cx="8153400" cy="4953000"/>
        </p:xfrm>
        <a:graphic>
          <a:graphicData uri="http://schemas.openxmlformats.org/presentationml/2006/ole">
            <p:oleObj spid="_x0000_s28674" name="Equation" r:id="rId3" imgW="1523880" imgH="1676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wb‡Y©q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¯’vbv¼ 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(M)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wbqvg‡Ki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2x+y-1=0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Dr‡Kw›`ªKZv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= </a:t>
            </a:r>
            <a:r>
              <a:rPr lang="en-US" dirty="0" smtClean="0">
                <a:latin typeface="Calibri"/>
                <a:cs typeface="Times New Roman" pitchFamily="18" charset="0"/>
              </a:rPr>
              <a:t>√3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Awae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Awae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ms½vbymv‡i,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 = e.PM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02831" y="1676400"/>
          <a:ext cx="1660357" cy="685800"/>
        </p:xfrm>
        <a:graphic>
          <a:graphicData uri="http://schemas.openxmlformats.org/presentationml/2006/ole">
            <p:oleObj spid="_x0000_s29698" name="Equation" r:id="rId3" imgW="5839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Awae„Ë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533400" y="1527175"/>
          <a:ext cx="7696200" cy="2816225"/>
        </p:xfrm>
        <a:graphic>
          <a:graphicData uri="http://schemas.openxmlformats.org/presentationml/2006/ole">
            <p:oleObj spid="_x0000_s30722" name="Equation" r:id="rId3" imgW="3619440" imgH="11430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1000" y="4876800"/>
          <a:ext cx="8153400" cy="1066800"/>
        </p:xfrm>
        <a:graphic>
          <a:graphicData uri="http://schemas.openxmlformats.org/presentationml/2006/ole">
            <p:oleObj spid="_x0000_s30723" name="Equation" r:id="rId4" imgW="2209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          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</a:t>
            </a:r>
            <a:endParaRPr lang="en-US" dirty="0"/>
          </a:p>
        </p:txBody>
      </p:sp>
      <p:pic>
        <p:nvPicPr>
          <p:cNvPr id="4" name="Content Placeholder 3" descr="https://upload.wikimedia.org/wikipedia/commons/thumb/d/da/Parabola_with_focus_and_directrix.svg/250px-Parabola_with_focus_and_directrix.svg.pn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0200"/>
            <a:ext cx="7772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n-IN" dirty="0" smtClean="0"/>
              <a:t>কার্তেসীয় সমতলে একটি নির্দিষ্ট বিন্দু এবং একটি নির্দিষ্ট সরলরেখা থেকে যেসব বিন্দুর দূরত্বের অনুপাত একটি ধ্রুবক, তাদের সেট একটি সঞ্চারপথ; এই সঞ্চারপথকে </a:t>
            </a:r>
            <a:r>
              <a:rPr lang="bn-IN" b="1" dirty="0" smtClean="0"/>
              <a:t>কনিক</a:t>
            </a:r>
            <a:r>
              <a:rPr lang="bn-IN" dirty="0" smtClean="0"/>
              <a:t> (</a:t>
            </a:r>
            <a:r>
              <a:rPr lang="bn-IN" dirty="0" smtClean="0">
                <a:hlinkClick r:id="rId2" tooltip="ইংরেজি ভাষা"/>
              </a:rPr>
              <a:t>ইংরেজি</a:t>
            </a:r>
            <a:r>
              <a:rPr lang="bn-IN" dirty="0" smtClean="0"/>
              <a:t>: </a:t>
            </a:r>
            <a:r>
              <a:rPr lang="en-US" dirty="0" smtClean="0"/>
              <a:t>Conic</a:t>
            </a:r>
            <a:r>
              <a:rPr lang="bn-IN" dirty="0" smtClean="0"/>
              <a:t>) বলা হয়। এখানে একটি নির্দিষ্ট বিন্দু নামে চিহ্নিত বিন্দুটিকে কনিকের </a:t>
            </a:r>
            <a:r>
              <a:rPr lang="bn-IN" dirty="0" smtClean="0">
                <a:hlinkClick r:id="rId3" tooltip="উপকেন্দ্র (পাতার অস্তিত্ব নেই)"/>
              </a:rPr>
              <a:t>উপকেন্দ্র</a:t>
            </a:r>
            <a:r>
              <a:rPr lang="bn-IN" dirty="0" smtClean="0"/>
              <a:t> বা ফোকাস (focus) বলে; নির্দিষ্ট সরলেরেখাটিকে বলে কনিকের </a:t>
            </a:r>
            <a:r>
              <a:rPr lang="bn-IN" dirty="0" smtClean="0">
                <a:hlinkClick r:id="rId4" tooltip="দিকাক্ষ (পাতার অস্তিত্ব নেই)"/>
              </a:rPr>
              <a:t>দিকাক্ষ</a:t>
            </a:r>
            <a:r>
              <a:rPr lang="bn-IN" dirty="0" smtClean="0"/>
              <a:t> (directrix) বা </a:t>
            </a:r>
            <a:r>
              <a:rPr lang="bn-IN" dirty="0" smtClean="0">
                <a:hlinkClick r:id="rId5" tooltip="নিয়ামক (পাতার অস্তিত্ব নেই)"/>
              </a:rPr>
              <a:t>নিয়ামক</a:t>
            </a:r>
            <a:r>
              <a:rPr lang="bn-IN" dirty="0" smtClean="0"/>
              <a:t> এবং ধ্রুব অনুপাতটিকে বলা হয় </a:t>
            </a:r>
            <a:r>
              <a:rPr lang="bn-IN" dirty="0" smtClean="0">
                <a:hlinkClick r:id="rId6" tooltip="উৎকেন্দ্রিকতা"/>
              </a:rPr>
              <a:t>উৎকেন্দ্রিকতা</a:t>
            </a:r>
            <a:r>
              <a:rPr lang="bn-IN" dirty="0" smtClean="0"/>
              <a:t> (eccentricity) যাকে সাধারণত e দ্বারা চিহ্নিত করা হয়ে থাকে। এই e এর বিভিন্ন মানের জন্য সঞ্চার পথের আকৃতি বিভিন্ন হয়ে থাকে। বিভিন্ন আকৃতির এই সঞ্চার পথগুলোর মাঝে পরাবৃত্ত, উপবৃত্ত ও অধিবৃত্ত বিশেষভাবে উল্লেখযোগ্য।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bn-IN" dirty="0" smtClean="0"/>
              <a:t>e=1 হলে সঞ্চারপথটিকে বলা হয় পরাবৃত্ত (</a:t>
            </a:r>
            <a:r>
              <a:rPr lang="bn-IN" dirty="0" smtClean="0">
                <a:hlinkClick r:id="rId2" tooltip="en:parabola"/>
              </a:rPr>
              <a:t>Parabola</a:t>
            </a:r>
            <a:r>
              <a:rPr lang="bn-IN" dirty="0" smtClean="0"/>
              <a:t>) </a:t>
            </a:r>
            <a:endParaRPr lang="en-US" dirty="0" smtClean="0"/>
          </a:p>
          <a:p>
            <a:r>
              <a:rPr lang="bn-IN" dirty="0" smtClean="0"/>
              <a:t>চিত্রের বক্র রেখাটি একটি পরাবৃত্ত নির্দেশ করছে যার দিকাক্ষ L এবং উপকেন্দ্র F. পরাবৃত্তস্থ যেকোন বিন্দুর উপকেন্দ্র থেকে দূরত্ব(P</a:t>
            </a:r>
            <a:r>
              <a:rPr lang="bn-IN" baseline="-25000" dirty="0" smtClean="0"/>
              <a:t>n</a:t>
            </a:r>
            <a:r>
              <a:rPr lang="bn-IN" dirty="0" smtClean="0"/>
              <a:t>F), ঐ বিন্দু থেকে দিকাক্ষের উপর অঙ্কিত লম্বের দের্ঘ্যে(P</a:t>
            </a:r>
            <a:r>
              <a:rPr lang="bn-IN" baseline="-25000" dirty="0" smtClean="0"/>
              <a:t>n</a:t>
            </a:r>
            <a:r>
              <a:rPr lang="bn-IN" dirty="0" smtClean="0"/>
              <a:t>Q</a:t>
            </a:r>
            <a:r>
              <a:rPr lang="bn-IN" baseline="-25000" dirty="0" smtClean="0"/>
              <a:t>n</a:t>
            </a:r>
            <a:r>
              <a:rPr lang="bn-IN" dirty="0" smtClean="0"/>
              <a:t>) এর সমান।</a:t>
            </a:r>
            <a:endParaRPr lang="en-US" dirty="0" smtClean="0"/>
          </a:p>
          <a:p>
            <a:pPr lvl="0"/>
            <a:r>
              <a:rPr lang="bn-IN" dirty="0" smtClean="0"/>
              <a:t>0&lt;e&lt;1 হলে সঞ্চারপথটিকে বলা হয় উপবৃত্ত (</a:t>
            </a:r>
            <a:r>
              <a:rPr lang="bn-IN" dirty="0" smtClean="0">
                <a:hlinkClick r:id="rId3" tooltip="en:Ellipse"/>
              </a:rPr>
              <a:t>Ellipse</a:t>
            </a:r>
            <a:r>
              <a:rPr lang="bn-IN" dirty="0" smtClean="0"/>
              <a:t>)</a:t>
            </a:r>
            <a:endParaRPr lang="en-US" dirty="0" smtClean="0"/>
          </a:p>
          <a:p>
            <a:pPr lvl="0"/>
            <a:r>
              <a:rPr lang="bn-IN" dirty="0" smtClean="0"/>
              <a:t>e&gt;1 হলে সঞ্চারপথটিকে বলা হয় অধিবৃত্ত (</a:t>
            </a:r>
            <a:r>
              <a:rPr lang="bn-IN" dirty="0" smtClean="0">
                <a:hlinkClick r:id="rId4" tooltip="en:Hyperbola"/>
              </a:rPr>
              <a:t>Hyperbola</a:t>
            </a:r>
            <a:r>
              <a:rPr lang="bn-IN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/>
              <a:t> SP/PM = e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KwY‡Ki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hLv‡b</a:t>
            </a:r>
            <a:r>
              <a:rPr lang="en-US" dirty="0" smtClean="0"/>
              <a:t> 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aªæeK</a:t>
            </a:r>
            <a:r>
              <a:rPr lang="en-US" dirty="0" smtClean="0"/>
              <a:t> |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305800" cy="3657600"/>
          </a:xfrm>
          <a:solidFill>
            <a:srgbClr val="0070C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1)SP/PM = </a:t>
            </a:r>
            <a:r>
              <a:rPr lang="en-US" dirty="0" err="1" smtClean="0"/>
              <a:t>e,e</a:t>
            </a:r>
            <a:r>
              <a:rPr lang="en-US" dirty="0" smtClean="0"/>
              <a:t>=1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mÂvic_wU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cive„Ë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/>
              <a:t>2)SP/PM = e,e˂1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mÂvic_wU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Dce„Ë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/>
              <a:t>3) SP/PM = e,e˃1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we›`yi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mÂvic_wU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Awae„Ë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/>
              <a:t>        </a:t>
            </a:r>
            <a:endParaRPr lang="en-US" sz="60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7000" y="16002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Conic -</a:t>
            </a:r>
            <a:endParaRPr lang="en-US" dirty="0"/>
          </a:p>
        </p:txBody>
      </p:sp>
      <p:pic>
        <p:nvPicPr>
          <p:cNvPr id="1026" name="Picture 2" descr="I:\ \Presentation Math Atiquar Rahman\pic\Conic_Sections_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19200"/>
            <a:ext cx="58674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cive„Ë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solidFill>
                  <a:srgbClr val="002060"/>
                </a:solidFill>
                <a:latin typeface="Calibri"/>
                <a:cs typeface="Times New Roman" pitchFamily="18" charset="0"/>
              </a:rPr>
              <a:t>≡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1,1) ; L≡ 3x+4y-1=0 ; F(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solidFill>
                  <a:srgbClr val="002060"/>
                </a:solidFill>
                <a:latin typeface="Calibri"/>
                <a:cs typeface="Times New Roman" pitchFamily="18" charset="0"/>
              </a:rPr>
              <a:t>≡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5x</a:t>
            </a:r>
            <a:r>
              <a:rPr lang="en-US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+30x+2y+59=0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K)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›`ª 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wbqvgK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wewkó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Aÿ‡iLvi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L)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wbqvgK‡iLvi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cv`we›`y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M)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›`ª  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wbqvgK‡iLv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wewkó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cive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Ëi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985</Words>
  <Application>Microsoft Office PowerPoint</Application>
  <PresentationFormat>On-screen Show (4:3)</PresentationFormat>
  <Paragraphs>126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Equation</vt:lpstr>
      <vt:lpstr> স্বাগতম</vt:lpstr>
      <vt:lpstr>KwYK</vt:lpstr>
      <vt:lpstr>KwYK</vt:lpstr>
      <vt:lpstr>KwYK</vt:lpstr>
      <vt:lpstr>KwYK</vt:lpstr>
      <vt:lpstr>KwYK</vt:lpstr>
      <vt:lpstr>KwYK  SP/PM = e KwY‡Ki mgxKiY cÖKvk K‡i|‡hLv‡b e aªæeK |</vt:lpstr>
      <vt:lpstr>Slide 8</vt:lpstr>
      <vt:lpstr>cive„Ë</vt:lpstr>
      <vt:lpstr>cive„Ë</vt:lpstr>
      <vt:lpstr> L) F(x,y) cive„‡Ëi wbqvgK‡iLvi cv`we›`y wbY©q Ki| </vt:lpstr>
      <vt:lpstr>L) F(x,y) cive„‡Ëi wbqvgK‡iLvi cv`we›`y wbY©q </vt:lpstr>
      <vt:lpstr> M) S Dc‡K›`ª  I L wbqvgK‡iLv wewkó cive„‡Ëi mgxKiY wbY©q Ki | </vt:lpstr>
      <vt:lpstr>Parabola </vt:lpstr>
      <vt:lpstr>Parabola</vt:lpstr>
      <vt:lpstr>KwYK</vt:lpstr>
      <vt:lpstr>KwYK</vt:lpstr>
      <vt:lpstr>KwYK</vt:lpstr>
      <vt:lpstr>m„Rbkxj cÖkœ: </vt:lpstr>
      <vt:lpstr>m„Rbkxj cÖkœ:</vt:lpstr>
      <vt:lpstr>m„Rbkxj cÖkœ:</vt:lpstr>
      <vt:lpstr>m„Rbkxj cÖkœ:</vt:lpstr>
      <vt:lpstr>Awae„Ë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Lotus</dc:creator>
  <cp:lastModifiedBy>HP PC</cp:lastModifiedBy>
  <cp:revision>96</cp:revision>
  <dcterms:created xsi:type="dcterms:W3CDTF">2015-05-01T15:33:15Z</dcterms:created>
  <dcterms:modified xsi:type="dcterms:W3CDTF">2016-05-26T06:52:27Z</dcterms:modified>
</cp:coreProperties>
</file>