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31AD-4D8A-41E6-9802-28551E3AC285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113F-009F-4B68-8BDD-257D55A55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31AD-4D8A-41E6-9802-28551E3AC285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113F-009F-4B68-8BDD-257D55A55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31AD-4D8A-41E6-9802-28551E3AC285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113F-009F-4B68-8BDD-257D55A55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31AD-4D8A-41E6-9802-28551E3AC285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113F-009F-4B68-8BDD-257D55A55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31AD-4D8A-41E6-9802-28551E3AC285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113F-009F-4B68-8BDD-257D55A55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31AD-4D8A-41E6-9802-28551E3AC285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113F-009F-4B68-8BDD-257D55A55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31AD-4D8A-41E6-9802-28551E3AC285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113F-009F-4B68-8BDD-257D55A55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31AD-4D8A-41E6-9802-28551E3AC285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113F-009F-4B68-8BDD-257D55A55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31AD-4D8A-41E6-9802-28551E3AC285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113F-009F-4B68-8BDD-257D55A55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31AD-4D8A-41E6-9802-28551E3AC285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113F-009F-4B68-8BDD-257D55A55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31AD-4D8A-41E6-9802-28551E3AC285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113F-009F-4B68-8BDD-257D55A55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431AD-4D8A-41E6-9802-28551E3AC285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6113F-009F-4B68-8BDD-257D55A55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8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24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639762"/>
          </a:xfrm>
        </p:spPr>
        <p:txBody>
          <a:bodyPr>
            <a:normAutofit/>
          </a:bodyPr>
          <a:lstStyle/>
          <a:p>
            <a:pPr algn="l"/>
            <a:r>
              <a:rPr lang="bn-IN" sz="3200" dirty="0" smtClean="0">
                <a:solidFill>
                  <a:srgbClr val="FF0000"/>
                </a:solidFill>
              </a:rPr>
              <a:t>প্রশ্নঃ</a:t>
            </a:r>
            <a:r>
              <a:rPr lang="bn-IN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n-IN" sz="2800" dirty="0" smtClean="0"/>
              <a:t>১)দেখাও যে, সম্ভাবনার মান শূন্য থেকে এক এর মধ্যে থাকে । </a:t>
            </a:r>
          </a:p>
          <a:p>
            <a:pPr>
              <a:buNone/>
            </a:pPr>
            <a:r>
              <a:rPr lang="bn-IN" sz="2800" dirty="0" smtClean="0"/>
              <a:t>২)দেখাও যে, কোন ঘটনা ঘটা বা না ঘটার সম্ভাবনার যোগফল এক । </a:t>
            </a:r>
          </a:p>
          <a:p>
            <a:pPr>
              <a:buNone/>
            </a:pPr>
            <a:r>
              <a:rPr lang="bn-IN" sz="2800" dirty="0" smtClean="0"/>
              <a:t>৩)দুটি বর্জনশীল ঘটনার যোগসূত্রটি বিবৃতি সহ প্রমাণ কর ।  </a:t>
            </a:r>
            <a:endParaRPr lang="en-US" sz="28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algn="l"/>
            <a:r>
              <a:rPr lang="bn-IN" sz="3200" dirty="0" smtClean="0"/>
              <a:t>সমাধানঃ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382000" cy="6019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n-IN" sz="2800" u="sng" dirty="0" smtClean="0"/>
              <a:t>প্রশ্নঃ১</a:t>
            </a:r>
            <a:r>
              <a:rPr lang="bn-IN" sz="2800" dirty="0" smtClean="0"/>
              <a:t> </a:t>
            </a:r>
          </a:p>
          <a:p>
            <a:pPr>
              <a:buNone/>
            </a:pPr>
            <a:r>
              <a:rPr lang="bn-IN" sz="2800" dirty="0" smtClean="0"/>
              <a:t>ধরি, </a:t>
            </a:r>
            <a:r>
              <a:rPr lang="en-US" sz="2800" dirty="0" smtClean="0"/>
              <a:t>s</a:t>
            </a:r>
            <a:r>
              <a:rPr lang="bn-IN" sz="2800" dirty="0" smtClean="0"/>
              <a:t> একটি নমুনাক্ষেত্র উহার অভ্যন্তরে </a:t>
            </a:r>
            <a:r>
              <a:rPr lang="en-US" sz="2800" dirty="0" smtClean="0"/>
              <a:t>A </a:t>
            </a:r>
            <a:r>
              <a:rPr lang="bn-IN" sz="2800" dirty="0" smtClean="0"/>
              <a:t>একটি ঘটনা।</a:t>
            </a:r>
            <a:endParaRPr lang="en-US" sz="2800" dirty="0" smtClean="0"/>
          </a:p>
          <a:p>
            <a:pPr>
              <a:buNone/>
            </a:pPr>
            <a:r>
              <a:rPr lang="bn-IN" sz="2800" dirty="0" smtClean="0"/>
              <a:t>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bn-IN" sz="2800" dirty="0" smtClean="0"/>
          </a:p>
          <a:p>
            <a:pPr>
              <a:buNone/>
            </a:pPr>
            <a:r>
              <a:rPr lang="bn-IN" sz="2800" dirty="0" smtClean="0"/>
              <a:t>ধরি নমুনাক্ষেত্রের মোট উপাদান সংখ্যা, </a:t>
            </a:r>
            <a:r>
              <a:rPr lang="en-US" sz="2800" dirty="0" smtClean="0"/>
              <a:t>n(s)= n</a:t>
            </a:r>
            <a:endParaRPr lang="bn-IN" sz="2800" dirty="0" smtClean="0"/>
          </a:p>
          <a:p>
            <a:pPr>
              <a:buNone/>
            </a:pPr>
            <a:r>
              <a:rPr lang="bn-IN" sz="2800" dirty="0" smtClean="0"/>
              <a:t>ঘটনার অনুকূল উপাদান সংখ্যা, </a:t>
            </a:r>
            <a:r>
              <a:rPr lang="en-US" sz="2800" dirty="0" smtClean="0"/>
              <a:t>             n(A)=m</a:t>
            </a:r>
          </a:p>
          <a:p>
            <a:pPr>
              <a:buNone/>
            </a:pPr>
            <a:r>
              <a:rPr lang="bn-IN" sz="2800" dirty="0" smtClean="0"/>
              <a:t>সুতরাং, </a:t>
            </a:r>
            <a:r>
              <a:rPr lang="en-US" sz="2800" dirty="0" smtClean="0"/>
              <a:t>P(A)= </a:t>
            </a:r>
            <a:endParaRPr lang="bn-IN" sz="2800" dirty="0" smtClean="0"/>
          </a:p>
          <a:p>
            <a:pPr>
              <a:buNone/>
            </a:pPr>
            <a:r>
              <a:rPr lang="bn-IN" sz="2800" dirty="0" smtClean="0"/>
              <a:t>ইহা স্পষ্টত যে,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bn-IN" sz="2800" dirty="0" smtClean="0"/>
              <a:t> </a:t>
            </a:r>
            <a:endParaRPr lang="en-US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62200" y="4191000"/>
          <a:ext cx="381000" cy="787400"/>
        </p:xfrm>
        <a:graphic>
          <a:graphicData uri="http://schemas.openxmlformats.org/presentationml/2006/ole">
            <p:oleObj spid="_x0000_s1028" name="Equation" r:id="rId4" imgW="190440" imgH="393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04800" y="5334000"/>
          <a:ext cx="1125415" cy="304800"/>
        </p:xfrm>
        <a:graphic>
          <a:graphicData uri="http://schemas.openxmlformats.org/presentationml/2006/ole">
            <p:oleObj spid="_x0000_s1029" name="Equation" r:id="rId5" imgW="609480" imgH="1648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04800" y="5638800"/>
          <a:ext cx="1066800" cy="609600"/>
        </p:xfrm>
        <a:graphic>
          <a:graphicData uri="http://schemas.openxmlformats.org/presentationml/2006/ole">
            <p:oleObj spid="_x0000_s1030" name="Equation" r:id="rId6" imgW="698400" imgH="39348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28600" y="6172200"/>
          <a:ext cx="1162050" cy="304800"/>
        </p:xfrm>
        <a:graphic>
          <a:graphicData uri="http://schemas.openxmlformats.org/presentationml/2006/ole">
            <p:oleObj spid="_x0000_s1031" name="Equation" r:id="rId7" imgW="774360" imgH="203040" progId="Equation.3">
              <p:embed/>
            </p:oleObj>
          </a:graphicData>
        </a:graphic>
      </p:graphicFrame>
      <p:pic>
        <p:nvPicPr>
          <p:cNvPr id="10" name="Picture 2" descr="C:\Users\Mr. Shahidul Islam\Pictures\Untitled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71800" y="1828800"/>
            <a:ext cx="2319380" cy="1605277"/>
          </a:xfrm>
          <a:prstGeom prst="rect">
            <a:avLst/>
          </a:prstGeom>
          <a:noFill/>
        </p:spPr>
      </p:pic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886200" y="2286000"/>
          <a:ext cx="612775" cy="528637"/>
        </p:xfrm>
        <a:graphic>
          <a:graphicData uri="http://schemas.openxmlformats.org/presentationml/2006/ole">
            <p:oleObj spid="_x0000_s1033" name="Equation" r:id="rId9" imgW="152280" imgH="164880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3225800" y="2038350"/>
          <a:ext cx="561975" cy="568325"/>
        </p:xfrm>
        <a:graphic>
          <a:graphicData uri="http://schemas.openxmlformats.org/presentationml/2006/ole">
            <p:oleObj spid="_x0000_s1035" name="Equation" r:id="rId10" imgW="139680" imgH="177480" progId="Equation.3">
              <p:embed/>
            </p:oleObj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algn="l"/>
            <a:r>
              <a:rPr lang="bn-IN" sz="3200" dirty="0" smtClean="0"/>
              <a:t>সমাধানঃ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bn-IN" sz="2800" u="sng" dirty="0" smtClean="0"/>
              <a:t>প্রশ্নঃ২</a:t>
            </a:r>
            <a:r>
              <a:rPr lang="bn-IN" sz="2800" dirty="0" smtClean="0"/>
              <a:t> </a:t>
            </a:r>
          </a:p>
          <a:p>
            <a:pPr>
              <a:buNone/>
            </a:pPr>
            <a:r>
              <a:rPr lang="bn-IN" sz="2800" dirty="0" smtClean="0"/>
              <a:t>ধরি, </a:t>
            </a:r>
            <a:r>
              <a:rPr lang="en-US" sz="2800" dirty="0" smtClean="0"/>
              <a:t>s</a:t>
            </a:r>
            <a:r>
              <a:rPr lang="bn-IN" sz="2800" dirty="0" smtClean="0"/>
              <a:t> একটি নমুনাক্ষেত্র উহার অভ্যন্তরে </a:t>
            </a:r>
            <a:r>
              <a:rPr lang="en-US" sz="2800" dirty="0" smtClean="0"/>
              <a:t>A </a:t>
            </a:r>
            <a:r>
              <a:rPr lang="bn-IN" sz="2800" dirty="0" smtClean="0"/>
              <a:t>একটি ঘটনা।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                         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bn-IN" sz="2800" dirty="0" smtClean="0"/>
              <a:t>আবার ধরি, </a:t>
            </a:r>
          </a:p>
          <a:p>
            <a:pPr>
              <a:buNone/>
            </a:pPr>
            <a:r>
              <a:rPr lang="en-US" sz="2800" dirty="0" smtClean="0"/>
              <a:t>s</a:t>
            </a:r>
            <a:r>
              <a:rPr lang="bn-IN" sz="2800" dirty="0" smtClean="0"/>
              <a:t> নমুনাক্ষেত্রের মোট উপাদান, </a:t>
            </a:r>
            <a:r>
              <a:rPr lang="en-US" sz="2800" dirty="0" smtClean="0"/>
              <a:t>n(s)=n </a:t>
            </a:r>
            <a:endParaRPr lang="bn-IN" sz="2800" dirty="0" smtClean="0"/>
          </a:p>
          <a:p>
            <a:pPr>
              <a:buNone/>
            </a:pPr>
            <a:r>
              <a:rPr lang="en-US" sz="2800" dirty="0" smtClean="0"/>
              <a:t>A </a:t>
            </a:r>
            <a:r>
              <a:rPr lang="bn-IN" sz="2800" dirty="0" smtClean="0"/>
              <a:t>ঘটনার অনুকূল উপাদান, </a:t>
            </a:r>
            <a:r>
              <a:rPr lang="en-US" sz="2800" dirty="0" smtClean="0"/>
              <a:t>    n(A)= m </a:t>
            </a:r>
            <a:endParaRPr lang="bn-IN" sz="2800" dirty="0" smtClean="0"/>
          </a:p>
          <a:p>
            <a:pPr>
              <a:buNone/>
            </a:pPr>
            <a:r>
              <a:rPr lang="en-US" sz="2800" dirty="0" smtClean="0"/>
              <a:t>Ā</a:t>
            </a:r>
            <a:r>
              <a:rPr lang="bn-IN" sz="2800" dirty="0" smtClean="0"/>
              <a:t>ঘটনার অনুকূল উপাদান,</a:t>
            </a:r>
            <a:r>
              <a:rPr lang="en-US" sz="2800" dirty="0" smtClean="0"/>
              <a:t>        n(Ā)= n-m </a:t>
            </a:r>
            <a:r>
              <a:rPr lang="bn-IN" sz="2800" dirty="0" smtClean="0"/>
              <a:t> </a:t>
            </a:r>
          </a:p>
          <a:p>
            <a:pPr>
              <a:buNone/>
            </a:pPr>
            <a:r>
              <a:rPr lang="bn-IN" sz="2800" dirty="0" smtClean="0"/>
              <a:t>এখন,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             P(Ā)</a:t>
            </a:r>
          </a:p>
          <a:p>
            <a:pPr>
              <a:buNone/>
            </a:pPr>
            <a:r>
              <a:rPr lang="en-US" sz="2800" dirty="0" smtClean="0"/>
              <a:t>                             </a:t>
            </a:r>
          </a:p>
          <a:p>
            <a:pPr>
              <a:buNone/>
            </a:pPr>
            <a:r>
              <a:rPr lang="en-US" sz="2800" dirty="0" smtClean="0"/>
              <a:t>                                                                                                                                                                </a:t>
            </a:r>
            <a:endParaRPr lang="bn-IN" sz="2800" dirty="0" smtClean="0"/>
          </a:p>
          <a:p>
            <a:pPr>
              <a:buNone/>
            </a:pPr>
            <a:r>
              <a:rPr lang="en-US" sz="2800" dirty="0" smtClean="0"/>
              <a:t>          P(A)+  P(Ā)   </a:t>
            </a:r>
          </a:p>
          <a:p>
            <a:pPr>
              <a:buNone/>
            </a:pPr>
            <a:r>
              <a:rPr lang="en-US" sz="2800" dirty="0" smtClean="0"/>
              <a:t>          </a:t>
            </a:r>
          </a:p>
          <a:p>
            <a:pPr>
              <a:buNone/>
            </a:pPr>
            <a:r>
              <a:rPr lang="en-US" sz="2800" dirty="0" smtClean="0"/>
              <a:t>                         </a:t>
            </a:r>
          </a:p>
          <a:p>
            <a:pPr>
              <a:buNone/>
            </a:pPr>
            <a:r>
              <a:rPr lang="en-US" sz="2800" dirty="0" smtClean="0"/>
              <a:t>                             </a:t>
            </a:r>
          </a:p>
          <a:p>
            <a:pPr>
              <a:buNone/>
            </a:pPr>
            <a:r>
              <a:rPr lang="en-US" sz="2800" dirty="0" smtClean="0"/>
              <a:t>                                   </a:t>
            </a:r>
          </a:p>
          <a:p>
            <a:pPr>
              <a:buNone/>
            </a:pPr>
            <a:r>
              <a:rPr lang="en-US" sz="2800" dirty="0" smtClean="0"/>
              <a:t>                              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                   =  1 </a:t>
            </a:r>
          </a:p>
          <a:p>
            <a:pPr>
              <a:buNone/>
            </a:pPr>
            <a:r>
              <a:rPr lang="en-US" sz="2800" dirty="0" smtClean="0"/>
              <a:t>                                P(A)+  P(Ā) =  1                                (</a:t>
            </a:r>
            <a:r>
              <a:rPr lang="bn-IN" sz="2800" dirty="0" smtClean="0"/>
              <a:t>প্রমাণিত</a:t>
            </a:r>
            <a:r>
              <a:rPr lang="en-US" sz="2800" dirty="0" smtClean="0"/>
              <a:t>)</a:t>
            </a:r>
            <a:r>
              <a:rPr lang="bn-IN" sz="2800" dirty="0" smtClean="0"/>
              <a:t> 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05000" y="3048000"/>
          <a:ext cx="990600" cy="838200"/>
        </p:xfrm>
        <a:graphic>
          <a:graphicData uri="http://schemas.openxmlformats.org/presentationml/2006/ole">
            <p:oleObj spid="_x0000_s17410" name="Equation" r:id="rId3" imgW="647640" imgH="6346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86000" y="3733800"/>
          <a:ext cx="838200" cy="609600"/>
        </p:xfrm>
        <a:graphic>
          <a:graphicData uri="http://schemas.openxmlformats.org/presentationml/2006/ole">
            <p:oleObj spid="_x0000_s17411" name="Equation" r:id="rId4" imgW="520560" imgH="393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7413" name="Bitmap Image" r:id="rId5" imgW="0" imgH="0" progId="PBrush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981200" y="4419600"/>
          <a:ext cx="1059962" cy="889000"/>
        </p:xfrm>
        <a:graphic>
          <a:graphicData uri="http://schemas.openxmlformats.org/presentationml/2006/ole">
            <p:oleObj spid="_x0000_s17414" name="Equation" r:id="rId6" imgW="787320" imgH="6602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057400" y="5257800"/>
          <a:ext cx="990600" cy="511810"/>
        </p:xfrm>
        <a:graphic>
          <a:graphicData uri="http://schemas.openxmlformats.org/presentationml/2006/ole">
            <p:oleObj spid="_x0000_s17415" name="Equation" r:id="rId7" imgW="761760" imgH="39348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981200" y="5638800"/>
          <a:ext cx="528484" cy="546100"/>
        </p:xfrm>
        <a:graphic>
          <a:graphicData uri="http://schemas.openxmlformats.org/presentationml/2006/ole">
            <p:oleObj spid="_x0000_s17416" name="Equation" r:id="rId8" imgW="266400" imgH="393480" progId="Equation.3">
              <p:embed/>
            </p:oleObj>
          </a:graphicData>
        </a:graphic>
      </p:graphicFrame>
      <p:pic>
        <p:nvPicPr>
          <p:cNvPr id="11" name="Picture 2" descr="C:\Users\Mr. Shahidul Islam\Pictures\Untitled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57600" y="1143000"/>
            <a:ext cx="1785980" cy="1236103"/>
          </a:xfrm>
          <a:prstGeom prst="rect">
            <a:avLst/>
          </a:prstGeom>
          <a:noFill/>
        </p:spPr>
      </p:pic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4495800" y="1600200"/>
          <a:ext cx="233363" cy="219075"/>
        </p:xfrm>
        <a:graphic>
          <a:graphicData uri="http://schemas.openxmlformats.org/presentationml/2006/ole">
            <p:oleObj spid="_x0000_s17417" name="Equation" r:id="rId10" imgW="152280" imgH="164880" progId="Equation.3">
              <p:embed/>
            </p:oleObj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algn="l"/>
            <a:r>
              <a:rPr lang="bn-IN" sz="3200" dirty="0" smtClean="0"/>
              <a:t>সমাধানঃ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bn-IN" sz="2800" u="sng" dirty="0" smtClean="0"/>
              <a:t>প্রশ্নঃ৩</a:t>
            </a:r>
            <a:endParaRPr lang="en-US" sz="2800" u="sng" dirty="0" smtClean="0"/>
          </a:p>
          <a:p>
            <a:pPr>
              <a:buNone/>
            </a:pPr>
            <a:r>
              <a:rPr lang="bn-IN" sz="2800" u="sng" dirty="0" smtClean="0"/>
              <a:t>বিবৃতিঃ</a:t>
            </a:r>
            <a:r>
              <a:rPr lang="bn-IN" sz="2800" dirty="0" smtClean="0"/>
              <a:t> দুটি ঘটনা পরস্পর বর্জনশীল হলে উহাদের যে কোন একটি দুটি ঘটার সম্ভাবনা ঘটনা দুটির পৃথক পৃথকভাবে ঘটার সম্ভাবনার যোগফলের সমান ।</a:t>
            </a:r>
            <a:r>
              <a:rPr lang="en-US" sz="2800" dirty="0" smtClean="0"/>
              <a:t>A</a:t>
            </a:r>
            <a:r>
              <a:rPr lang="bn-IN" sz="2800" dirty="0" smtClean="0"/>
              <a:t> ও </a:t>
            </a:r>
            <a:r>
              <a:rPr lang="en-US" sz="2800" dirty="0" smtClean="0"/>
              <a:t>B</a:t>
            </a:r>
            <a:r>
              <a:rPr lang="bn-IN" sz="2800" dirty="0" smtClean="0"/>
              <a:t> </a:t>
            </a:r>
            <a:endParaRPr lang="en-US" sz="2800" dirty="0" smtClean="0"/>
          </a:p>
          <a:p>
            <a:pPr>
              <a:buNone/>
            </a:pPr>
            <a:r>
              <a:rPr lang="bn-IN" sz="2800" dirty="0" smtClean="0"/>
              <a:t> দুটি ঘটনা বর্জনশীল হলে ,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         P(AUB)=P(A)+P(B) </a:t>
            </a:r>
          </a:p>
          <a:p>
            <a:pPr>
              <a:buNone/>
            </a:pPr>
            <a:r>
              <a:rPr lang="bn-IN" sz="2800" u="sng" dirty="0" smtClean="0"/>
              <a:t>প্রমানঃ</a:t>
            </a:r>
          </a:p>
          <a:p>
            <a:pPr>
              <a:buNone/>
            </a:pPr>
            <a:r>
              <a:rPr lang="bn-IN" sz="2800" dirty="0" smtClean="0"/>
              <a:t>ধরি, </a:t>
            </a:r>
            <a:r>
              <a:rPr lang="en-US" sz="2800" dirty="0" smtClean="0"/>
              <a:t>s</a:t>
            </a:r>
            <a:r>
              <a:rPr lang="bn-IN" sz="2800" dirty="0" smtClean="0"/>
              <a:t> একটি নমুনাক্ষেত্র উহার অভ্যন্তরে </a:t>
            </a:r>
            <a:r>
              <a:rPr lang="en-US" sz="2800" dirty="0" smtClean="0"/>
              <a:t>A</a:t>
            </a:r>
            <a:r>
              <a:rPr lang="bn-IN" sz="2800" dirty="0" smtClean="0"/>
              <a:t> ও </a:t>
            </a:r>
            <a:r>
              <a:rPr lang="en-US" sz="2800" dirty="0" smtClean="0"/>
              <a:t>B</a:t>
            </a:r>
            <a:r>
              <a:rPr lang="bn-IN" sz="2800" dirty="0" smtClean="0"/>
              <a:t> </a:t>
            </a:r>
            <a:endParaRPr lang="en-US" sz="2800" dirty="0" smtClean="0"/>
          </a:p>
          <a:p>
            <a:pPr>
              <a:buNone/>
            </a:pPr>
            <a:r>
              <a:rPr lang="bn-IN" sz="2800" dirty="0" smtClean="0"/>
              <a:t> দুটি বর্জনশীল ঘটনা।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bn-IN" sz="2800" dirty="0" smtClean="0"/>
              <a:t> </a:t>
            </a:r>
            <a:endParaRPr lang="en-US" sz="2800" dirty="0" smtClean="0"/>
          </a:p>
          <a:p>
            <a:pPr>
              <a:buNone/>
            </a:pPr>
            <a:r>
              <a:rPr lang="bn-IN" sz="2800" u="sng" dirty="0" smtClean="0"/>
              <a:t> </a:t>
            </a:r>
            <a:endParaRPr lang="en-US" sz="2800" u="sng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4419600"/>
            <a:ext cx="3792538" cy="2227565"/>
          </a:xfrm>
          <a:prstGeom prst="rect">
            <a:avLst/>
          </a:prstGeom>
          <a:noFill/>
        </p:spPr>
      </p:pic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3429000" y="5257800"/>
          <a:ext cx="291704" cy="381000"/>
        </p:xfrm>
        <a:graphic>
          <a:graphicData uri="http://schemas.openxmlformats.org/presentationml/2006/ole">
            <p:oleObj spid="_x0000_s19458" name="Equation" r:id="rId5" imgW="152280" imgH="164880" progId="Equation.3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4876800" y="5257800"/>
          <a:ext cx="396888" cy="369887"/>
        </p:xfrm>
        <a:graphic>
          <a:graphicData uri="http://schemas.openxmlformats.org/presentationml/2006/ole">
            <p:oleObj spid="_x0000_s19459" name="Equation" r:id="rId6" imgW="15228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0">
              <a:srgbClr val="5E9EFF"/>
            </a:gs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5562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n-IN" sz="2800" dirty="0" smtClean="0"/>
              <a:t>আবার নমুনাক্ষেত্রের মোট উপাদান সংখ্যা,</a:t>
            </a:r>
            <a:r>
              <a:rPr lang="en-US" sz="2800" dirty="0" smtClean="0"/>
              <a:t> n(s)= n </a:t>
            </a:r>
            <a:r>
              <a:rPr lang="bn-IN" sz="2800" dirty="0" smtClean="0"/>
              <a:t>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A </a:t>
            </a:r>
            <a:r>
              <a:rPr lang="bn-IN" sz="2800" dirty="0" smtClean="0"/>
              <a:t>ঘটনার অনুকূল উপাদান, </a:t>
            </a:r>
            <a:r>
              <a:rPr lang="en-US" sz="2800" dirty="0" smtClean="0"/>
              <a:t>                       n(A)= nₐ</a:t>
            </a:r>
            <a:endParaRPr lang="bn-IN" sz="2800" dirty="0" smtClean="0"/>
          </a:p>
          <a:p>
            <a:pPr>
              <a:buNone/>
            </a:pPr>
            <a:r>
              <a:rPr lang="en-US" sz="2800" dirty="0" smtClean="0"/>
              <a:t>Ā</a:t>
            </a:r>
            <a:r>
              <a:rPr lang="bn-IN" sz="2800" dirty="0" smtClean="0"/>
              <a:t>ঘটনার অনুকূল উপাদান,</a:t>
            </a:r>
            <a:r>
              <a:rPr lang="en-US" sz="2800" dirty="0" smtClean="0"/>
              <a:t>                          n(B)= </a:t>
            </a:r>
            <a:r>
              <a:rPr lang="en-US" sz="2800" dirty="0" err="1" smtClean="0"/>
              <a:t>n</a:t>
            </a:r>
            <a:r>
              <a:rPr lang="en-US" sz="1400" dirty="0" err="1" smtClean="0"/>
              <a:t>b</a:t>
            </a: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smtClean="0"/>
              <a:t> </a:t>
            </a:r>
            <a:r>
              <a:rPr lang="en-US" sz="2800" smtClean="0"/>
              <a:t>n(AUB</a:t>
            </a:r>
            <a:r>
              <a:rPr lang="en-US" sz="2800" dirty="0" smtClean="0"/>
              <a:t>)=   nₐ+ </a:t>
            </a:r>
            <a:r>
              <a:rPr lang="en-US" sz="2800" dirty="0" err="1" smtClean="0"/>
              <a:t>n</a:t>
            </a:r>
            <a:r>
              <a:rPr lang="en-US" sz="1400" dirty="0" err="1" smtClean="0"/>
              <a:t>b</a:t>
            </a:r>
            <a:endParaRPr lang="en-US" sz="28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2800" dirty="0" smtClean="0"/>
              <a:t>P(AUB)=</a:t>
            </a:r>
            <a:endParaRPr lang="en-US" sz="30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                                                                                                                                                                                   </a:t>
            </a:r>
            <a:r>
              <a:rPr lang="en-US" sz="2800" dirty="0" smtClean="0"/>
              <a:t>    </a:t>
            </a:r>
            <a:endParaRPr lang="bn-IN" sz="2800" dirty="0" smtClean="0"/>
          </a:p>
          <a:p>
            <a:pPr>
              <a:buNone/>
            </a:pPr>
            <a:r>
              <a:rPr lang="en-US" sz="2800" dirty="0" smtClean="0"/>
              <a:t>           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76400" y="1752600"/>
          <a:ext cx="1447801" cy="1900240"/>
        </p:xfrm>
        <a:graphic>
          <a:graphicData uri="http://schemas.openxmlformats.org/presentationml/2006/ole">
            <p:oleObj spid="_x0000_s18434" name="Equation" r:id="rId3" imgW="812520" imgH="10666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05000" y="3733800"/>
          <a:ext cx="1066800" cy="1354137"/>
        </p:xfrm>
        <a:graphic>
          <a:graphicData uri="http://schemas.openxmlformats.org/presentationml/2006/ole">
            <p:oleObj spid="_x0000_s18436" name="Equation" r:id="rId4" imgW="660240" imgH="8380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858963" y="5029200"/>
          <a:ext cx="1335087" cy="838200"/>
        </p:xfrm>
        <a:graphic>
          <a:graphicData uri="http://schemas.openxmlformats.org/presentationml/2006/ole">
            <p:oleObj spid="_x0000_s18438" name="Equation" r:id="rId5" imgW="939600" imgH="634680" progId="Equation.3">
              <p:embed/>
            </p:oleObj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ction Button: Help 3">
            <a:hlinkClick r:id="" action="ppaction://noaction" highlightClick="1"/>
          </p:cNvPr>
          <p:cNvSpPr/>
          <p:nvPr/>
        </p:nvSpPr>
        <p:spPr>
          <a:xfrm>
            <a:off x="0" y="0"/>
            <a:ext cx="9220200" cy="693420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14800" y="0"/>
            <a:ext cx="243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7200" dirty="0" smtClean="0">
                <a:solidFill>
                  <a:srgbClr val="FF0000"/>
                </a:solidFill>
              </a:rPr>
              <a:t>প্রশ্ন</a:t>
            </a:r>
          </a:p>
          <a:p>
            <a:endParaRPr lang="en-US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48200" y="0"/>
            <a:ext cx="3886200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10300" dirty="0" smtClean="0">
                <a:solidFill>
                  <a:srgbClr val="FF0000"/>
                </a:solidFill>
              </a:rPr>
              <a:t>ধন্যবাদ</a:t>
            </a:r>
            <a:endParaRPr lang="en-US" sz="103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243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 Theme</vt:lpstr>
      <vt:lpstr>Equation</vt:lpstr>
      <vt:lpstr>Bitmap Image</vt:lpstr>
      <vt:lpstr>Slide 1</vt:lpstr>
      <vt:lpstr>প্রশ্নঃ </vt:lpstr>
      <vt:lpstr>সমাধানঃ </vt:lpstr>
      <vt:lpstr>সমাধানঃ </vt:lpstr>
      <vt:lpstr>সমাধানঃ 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Mr. Shahidul Islam</dc:creator>
  <cp:lastModifiedBy>Mr. Shahidul Islam</cp:lastModifiedBy>
  <cp:revision>155</cp:revision>
  <dcterms:created xsi:type="dcterms:W3CDTF">2007-12-31T18:02:09Z</dcterms:created>
  <dcterms:modified xsi:type="dcterms:W3CDTF">2007-12-31T18:40:21Z</dcterms:modified>
</cp:coreProperties>
</file>