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71" r:id="rId9"/>
    <p:sldId id="270" r:id="rId10"/>
    <p:sldId id="272" r:id="rId11"/>
    <p:sldId id="266" r:id="rId12"/>
    <p:sldId id="267" r:id="rId13"/>
    <p:sldId id="264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8574F-3EFF-4733-8DB6-C748533369C2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15157-5950-4646-BDAC-14021D81C8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865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5157-5950-4646-BDAC-14021D81C8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63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19D679-24D6-4E9F-B604-7E1CF43B23AF}" type="datetimeFigureOut">
              <a:rPr lang="en-US" smtClean="0"/>
              <a:pPr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D3DAAF-440D-4C80-91EE-678E910A6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829" y="3657600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1066800" y="914400"/>
            <a:ext cx="1752600" cy="1981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914400"/>
            <a:ext cx="1752600" cy="19812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657600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3629891"/>
            <a:ext cx="2180771" cy="2590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exagon 2"/>
          <p:cNvSpPr/>
          <p:nvPr/>
        </p:nvSpPr>
        <p:spPr>
          <a:xfrm>
            <a:off x="2895600" y="1073727"/>
            <a:ext cx="3685309" cy="170410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সবাইকে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লাল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গোলাপ</a:t>
            </a:r>
            <a:r>
              <a:rPr 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শুভেচ্ছা</a:t>
            </a:r>
            <a:endParaRPr lang="en-US" sz="36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65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3" grpId="0" animBg="1"/>
      <p:bldP spid="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246909"/>
            <a:ext cx="6400800" cy="734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6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১।  বস্তুবাচক পদ। যেমনঃ বই, খাতা</a:t>
            </a:r>
            <a:r>
              <a:rPr lang="bn-BD" sz="36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36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163291"/>
            <a:ext cx="8077200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২। গুনবাচক পদ।যেমনঃসূর্য, মানুষ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6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362200" y="-225083"/>
            <a:ext cx="4191000" cy="1364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8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তৃতীয়ত আবার ২ </a:t>
            </a:r>
            <a:r>
              <a:rPr lang="bn-BD" sz="28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প্রকার</a:t>
            </a:r>
            <a:endParaRPr lang="en-US" sz="28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2040" y="2177614"/>
            <a:ext cx="2788920" cy="177540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8689" y="2184755"/>
            <a:ext cx="2733822" cy="17542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45612" y="5030586"/>
            <a:ext cx="3015176" cy="1827414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/>
          <p:cNvSpPr/>
          <p:nvPr/>
        </p:nvSpPr>
        <p:spPr>
          <a:xfrm>
            <a:off x="1392702" y="5087816"/>
            <a:ext cx="2700996" cy="1770184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31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8" presetClass="exit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build="allAtOnce" animBg="1"/>
      <p:bldP spid="6" grpId="0" animBg="1"/>
      <p:bldP spid="6" grpId="1" build="allAtOnce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1200" y="304800"/>
            <a:ext cx="55626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72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দলীয় </a:t>
            </a:r>
            <a:r>
              <a:rPr lang="bn-BD" sz="7200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7200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450" y="1981200"/>
            <a:ext cx="6388100" cy="323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54864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সরল পদ ও যৌগিক পদের ৩ টি পার্থক্য লেখ।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099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381000" y="-430237"/>
            <a:ext cx="3881510" cy="276547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 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36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0" y="152400"/>
            <a:ext cx="5181600" cy="51054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8200" y="5631359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সাধারন পদের ৩টি বৈশিষ্ট্য লেখ।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25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292927" y="519545"/>
            <a:ext cx="5029200" cy="1752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মূল্যায়ন</a:t>
            </a:r>
            <a:endParaRPr 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7964" y="2623066"/>
            <a:ext cx="6324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১।</a:t>
            </a:r>
            <a:r>
              <a:rPr lang="bn-BD" sz="4400" dirty="0">
                <a:latin typeface="NikoshBAN" panose="02000000000000000000" pitchFamily="2" charset="0"/>
                <a:cs typeface="NikoshBAN" panose="02000000000000000000" pitchFamily="2" charset="0"/>
              </a:rPr>
              <a:t> যৌগিক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পদের ২টি উদাহরন দাও।</a:t>
            </a:r>
          </a:p>
          <a:p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২।সাধারন পদ বলতে কী বুঝ?</a:t>
            </a:r>
          </a:p>
          <a:p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।গুনবাচক পদের ২টি উদাহরন দাও।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0255" y="3722132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05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47800" y="609600"/>
            <a:ext cx="6248400" cy="1752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 </a:t>
            </a:r>
            <a:r>
              <a:rPr lang="bn-BD" sz="48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endParaRPr lang="en-US" sz="48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362200"/>
            <a:ext cx="79248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dirty="0">
                <a:solidFill>
                  <a:srgbClr val="FFFF00"/>
                </a:solidFill>
              </a:rPr>
              <a:t>বস্তুবাচক ও গুনবাচক পদের ৫টি করে বৈশিষ্ট্য ও ৫টি করে বৈসাদৃশ্য লেখ</a:t>
            </a:r>
            <a:r>
              <a:rPr lang="bn-BD" sz="4800" dirty="0" smtClean="0">
                <a:solidFill>
                  <a:srgbClr val="FFFF00"/>
                </a:solidFill>
              </a:rPr>
              <a:t>।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628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371600" y="1447800"/>
            <a:ext cx="6858000" cy="3733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solidFill>
                  <a:srgbClr val="FF0000"/>
                </a:solidFill>
              </a:rPr>
              <a:t>সবাইকে ধন্যবাদ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320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304800" y="76200"/>
            <a:ext cx="8839200" cy="11430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/>
              <a:t>শিক্ষক </a:t>
            </a:r>
            <a:r>
              <a:rPr lang="bn-BD" sz="5400" dirty="0" smtClean="0"/>
              <a:t>পরিচিতি</a:t>
            </a:r>
            <a:endParaRPr lang="en-US" sz="5400" dirty="0"/>
          </a:p>
        </p:txBody>
      </p:sp>
      <p:sp>
        <p:nvSpPr>
          <p:cNvPr id="40" name="Rectangle 39"/>
          <p:cNvSpPr/>
          <p:nvPr/>
        </p:nvSpPr>
        <p:spPr>
          <a:xfrm>
            <a:off x="152400" y="1981200"/>
            <a:ext cx="899160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bn-BD" sz="60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NikoshBAN" pitchFamily="2" charset="0"/>
              </a:rPr>
              <a:t>মাহবুব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NikoshBAN" pitchFamily="2" charset="0"/>
              </a:rPr>
              <a:t>আলম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NikoshBAN" pitchFamily="2" charset="0"/>
              </a:rPr>
              <a:t>আকন্দ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</a:rPr>
              <a:t> </a:t>
            </a:r>
          </a:p>
          <a:p>
            <a:pPr algn="r">
              <a:defRPr/>
            </a:pPr>
            <a:r>
              <a:rPr lang="en-US" sz="3600" dirty="0" err="1" smtClean="0">
                <a:solidFill>
                  <a:schemeClr val="bg1"/>
                </a:solidFill>
                <a:latin typeface="NikoshBAN" pitchFamily="2" charset="0"/>
              </a:rPr>
              <a:t>প্রভাষক</a:t>
            </a: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 (</a:t>
            </a:r>
            <a:r>
              <a:rPr lang="en-US" sz="3600" dirty="0" err="1" smtClean="0">
                <a:solidFill>
                  <a:schemeClr val="bg1"/>
                </a:solidFill>
                <a:latin typeface="NikoshBAN" pitchFamily="2" charset="0"/>
              </a:rPr>
              <a:t>যুক্তিবিদ্যা</a:t>
            </a:r>
            <a:r>
              <a:rPr lang="en-US" sz="3600" b="1" dirty="0" smtClean="0">
                <a:solidFill>
                  <a:schemeClr val="bg1"/>
                </a:solidFill>
                <a:latin typeface="NikoshBAN" pitchFamily="2" charset="0"/>
              </a:rPr>
              <a:t>)</a:t>
            </a:r>
          </a:p>
          <a:p>
            <a:pPr algn="r">
              <a:defRPr/>
            </a:pP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NikoshBAN" pitchFamily="2" charset="0"/>
              </a:rPr>
              <a:t>ক্যান্টনমেন্ট</a:t>
            </a: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 </a:t>
            </a:r>
            <a:r>
              <a:rPr lang="bn-IN" sz="3600" dirty="0" smtClean="0">
                <a:solidFill>
                  <a:schemeClr val="bg1"/>
                </a:solidFill>
                <a:latin typeface="NikoshBAN" pitchFamily="2" charset="0"/>
              </a:rPr>
              <a:t>পাবলিক স্কুল এন্ড কলেজ</a:t>
            </a: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,</a:t>
            </a:r>
            <a:r>
              <a:rPr lang="en-US" sz="3600" dirty="0" err="1" smtClean="0">
                <a:solidFill>
                  <a:schemeClr val="bg1"/>
                </a:solidFill>
                <a:latin typeface="NikoshBAN" pitchFamily="2" charset="0"/>
              </a:rPr>
              <a:t>মোমেনশাহী</a:t>
            </a: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।</a:t>
            </a:r>
          </a:p>
          <a:p>
            <a:pPr algn="r">
              <a:defRPr/>
            </a:pPr>
            <a:r>
              <a:rPr lang="bn-BD" sz="2800" b="1" dirty="0" smtClean="0">
                <a:solidFill>
                  <a:schemeClr val="bg1"/>
                </a:solidFill>
                <a:latin typeface="NikoshBAN" pitchFamily="2" charset="0"/>
              </a:rPr>
              <a:t>মোবাইল</a:t>
            </a:r>
            <a:r>
              <a:rPr lang="en-US" sz="2800" b="1" dirty="0" smtClean="0">
                <a:solidFill>
                  <a:schemeClr val="bg1"/>
                </a:solidFill>
                <a:latin typeface="NikoshBAN" pitchFamily="2" charset="0"/>
              </a:rPr>
              <a:t> </a:t>
            </a:r>
            <a:r>
              <a:rPr lang="bn-BD" sz="2800" b="1" dirty="0" smtClean="0">
                <a:solidFill>
                  <a:schemeClr val="bg1"/>
                </a:solidFill>
                <a:latin typeface="NikoshBAN" pitchFamily="2" charset="0"/>
              </a:rPr>
              <a:t>নং</a:t>
            </a:r>
            <a:endParaRPr lang="en-US" sz="2800" b="1" dirty="0" smtClean="0">
              <a:solidFill>
                <a:schemeClr val="bg1"/>
              </a:solidFill>
              <a:latin typeface="NikoshBAN" pitchFamily="2" charset="0"/>
            </a:endParaRPr>
          </a:p>
          <a:p>
            <a:pPr algn="r"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NikoshBAN" pitchFamily="2" charset="0"/>
              </a:rPr>
              <a:t>০১৯১১-৯৬৯৬৫০/০১৬১১-৯৬৯৬৫০</a:t>
            </a:r>
          </a:p>
          <a:p>
            <a:pPr algn="r">
              <a:defRPr/>
            </a:pPr>
            <a:r>
              <a:rPr lang="en-US" sz="2400" dirty="0" smtClean="0">
                <a:solidFill>
                  <a:schemeClr val="bg1"/>
                </a:solidFill>
                <a:latin typeface="NikoshBAN" pitchFamily="2" charset="0"/>
              </a:rPr>
              <a:t>ই-</a:t>
            </a:r>
            <a:r>
              <a:rPr lang="en-US" sz="2400" dirty="0" err="1" smtClean="0">
                <a:solidFill>
                  <a:schemeClr val="bg1"/>
                </a:solidFill>
                <a:latin typeface="NikoshBAN" pitchFamily="2" charset="0"/>
              </a:rPr>
              <a:t>মেইল</a:t>
            </a:r>
            <a:r>
              <a:rPr lang="en-US" sz="2400" dirty="0" smtClean="0">
                <a:solidFill>
                  <a:schemeClr val="bg1"/>
                </a:solidFill>
                <a:latin typeface="NikoshBAN" pitchFamily="2" charset="0"/>
              </a:rPr>
              <a:t> </a:t>
            </a:r>
            <a:endParaRPr lang="bn-IN" sz="2400" dirty="0" smtClean="0">
              <a:solidFill>
                <a:schemeClr val="bg1"/>
              </a:solidFill>
              <a:latin typeface="NikoshBAN" pitchFamily="2" charset="0"/>
            </a:endParaRPr>
          </a:p>
          <a:p>
            <a:pPr algn="r">
              <a:defRPr/>
            </a:pPr>
            <a:r>
              <a:rPr lang="en-US" sz="3600" dirty="0" smtClean="0">
                <a:solidFill>
                  <a:schemeClr val="bg1"/>
                </a:solidFill>
                <a:latin typeface="NikoshBAN" pitchFamily="2" charset="0"/>
              </a:rPr>
              <a:t>alamakand@yahoo.com</a:t>
            </a:r>
          </a:p>
          <a:p>
            <a:pPr algn="r">
              <a:defRPr/>
            </a:pPr>
            <a:endParaRPr lang="en-US" sz="6000" b="1" dirty="0" smtClean="0">
              <a:solidFill>
                <a:schemeClr val="bg1"/>
              </a:solidFill>
              <a:latin typeface="NikoshBAN" pitchFamily="2" charset="0"/>
            </a:endParaRPr>
          </a:p>
          <a:p>
            <a:pPr algn="r">
              <a:defRPr/>
            </a:pPr>
            <a:endParaRPr lang="en-US" sz="6000" dirty="0" smtClean="0">
              <a:solidFill>
                <a:schemeClr val="bg1"/>
              </a:solidFill>
              <a:latin typeface="NikoshBAN" pitchFamily="2" charset="0"/>
            </a:endParaRPr>
          </a:p>
          <a:p>
            <a:pPr algn="ctr"/>
            <a:endParaRPr lang="en-US" sz="36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6" name="Picture 2" descr="C:\Users\ksdjhfljk as\Downloads\Mahbub Alam\1660242_859491894149035_741152517861146933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505200"/>
            <a:ext cx="2823138" cy="2814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4872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56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1" dur="2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6" dur="2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71" dur="20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76" dur="20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81" dur="20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86" dur="20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6" dur="20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1" dur="20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4" dur="20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7" dur="20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0" dur="20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3" dur="20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6" dur="20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40" grpId="0" animBg="1"/>
      <p:bldP spid="40" grpI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622964" y="-108082"/>
            <a:ext cx="7987636" cy="20072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 পরিচিতি </a:t>
            </a:r>
            <a:endParaRPr lang="en-US" sz="54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609600" y="1752600"/>
            <a:ext cx="8001000" cy="487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বিষয়ঃ </a:t>
            </a:r>
            <a:r>
              <a:rPr lang="en-US" sz="6600" dirty="0" err="1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endParaRPr lang="en-US" sz="6600" dirty="0" smtClean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দ্বিতীয়</a:t>
            </a:r>
            <a:r>
              <a:rPr lang="en-US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অধ্যায়</a:t>
            </a:r>
            <a:r>
              <a:rPr lang="en-US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en-US" sz="32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পাট</a:t>
            </a:r>
            <a:r>
              <a:rPr lang="en-US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নং</a:t>
            </a:r>
            <a:r>
              <a:rPr lang="en-US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 </a:t>
            </a:r>
            <a:r>
              <a:rPr lang="bn-BD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endParaRPr lang="en-US" sz="3200" dirty="0" smtClean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32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শ্রেনীঃ </a:t>
            </a:r>
            <a:r>
              <a:rPr lang="en-US" sz="3200" dirty="0" err="1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একাদশ</a:t>
            </a:r>
            <a:endParaRPr lang="bn-BD" sz="32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32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মোট শিক্ষার্থীঃ </a:t>
            </a:r>
          </a:p>
          <a:p>
            <a:pPr algn="ctr"/>
            <a:r>
              <a:rPr lang="bn-BD" sz="32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উপস্থিত </a:t>
            </a:r>
            <a:r>
              <a:rPr lang="bn-BD" sz="32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শিক্ষার্থীঃ</a:t>
            </a:r>
            <a:endParaRPr lang="bn-BD" sz="32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32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সময়ঃ ৫০ মিনিট</a:t>
            </a:r>
          </a:p>
          <a:p>
            <a:pPr algn="ctr"/>
            <a:r>
              <a:rPr lang="bn-BD" sz="3200" dirty="0" smtClean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তারিখঃ</a:t>
            </a:r>
            <a:endParaRPr lang="en-US" sz="32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2673" y="3048000"/>
            <a:ext cx="2057400" cy="18288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যুক্তিবিদ্যা</a:t>
            </a:r>
            <a:endParaRPr lang="en-US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236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5" grpId="0" animBg="1"/>
      <p:bldP spid="5" grpId="1" build="allAtOnce" animBg="1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1620982" y="34636"/>
            <a:ext cx="6096000" cy="9906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মনযোগ </a:t>
            </a:r>
            <a:r>
              <a:rPr lang="bn-BD" sz="4000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আকর্ষণ</a:t>
            </a:r>
            <a:endParaRPr lang="en-US" sz="40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182" y="6206836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উপরের চিত্রে কী বুঝা যাচ্ছে?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228600" y="1219200"/>
            <a:ext cx="3124200" cy="2438400"/>
          </a:xfrm>
          <a:prstGeom prst="flowChartProcess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n-BD" sz="5400" dirty="0" smtClean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bn-BD" sz="5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5400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পতাকা</a:t>
            </a:r>
            <a:endParaRPr lang="en-US" sz="54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5029200" y="1198418"/>
            <a:ext cx="3124200" cy="2438400"/>
          </a:xfrm>
          <a:prstGeom prst="flowChartProcess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7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বই</a:t>
            </a:r>
            <a:endParaRPr lang="en-US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049982" y="3803072"/>
            <a:ext cx="3124200" cy="2438400"/>
          </a:xfrm>
          <a:prstGeom prst="flowChartProcess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n-BD" sz="6600" dirty="0" smtClean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66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ফুল</a:t>
            </a:r>
            <a:endParaRPr lang="en-US" sz="66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28600" y="3886200"/>
            <a:ext cx="3124200" cy="2438400"/>
          </a:xfrm>
          <a:prstGeom prst="flowChartProcess">
            <a:avLst/>
          </a:prstGeom>
          <a:blipFill dpi="0" rotWithShape="1"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পাখি</a:t>
            </a:r>
            <a:endParaRPr lang="en-US" sz="5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32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004455" y="34636"/>
            <a:ext cx="6781800" cy="1676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/>
              <a:t>পাঠ </a:t>
            </a:r>
            <a:r>
              <a:rPr lang="bn-BD" sz="5400" dirty="0" smtClean="0"/>
              <a:t>ঘোষণা</a:t>
            </a:r>
            <a:endParaRPr lang="en-US" sz="5400" dirty="0"/>
          </a:p>
        </p:txBody>
      </p:sp>
      <p:sp>
        <p:nvSpPr>
          <p:cNvPr id="6" name="Notched Right Arrow 5"/>
          <p:cNvSpPr/>
          <p:nvPr/>
        </p:nvSpPr>
        <p:spPr>
          <a:xfrm>
            <a:off x="-20782" y="1724890"/>
            <a:ext cx="2715491" cy="170411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/>
              <a:t>অধ্যায়</a:t>
            </a:r>
            <a:endParaRPr lang="en-US" sz="3600" dirty="0"/>
          </a:p>
        </p:txBody>
      </p:sp>
      <p:sp>
        <p:nvSpPr>
          <p:cNvPr id="7" name="Horizontal Scroll 6"/>
          <p:cNvSpPr/>
          <p:nvPr/>
        </p:nvSpPr>
        <p:spPr>
          <a:xfrm>
            <a:off x="2729345" y="1572491"/>
            <a:ext cx="5791200" cy="1676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mtClean="0"/>
              <a:t>তৃ</a:t>
            </a:r>
            <a:r>
              <a:rPr lang="bn-BD" sz="4400" smtClean="0"/>
              <a:t>তীয়</a:t>
            </a:r>
            <a:endParaRPr lang="en-US" sz="4400" dirty="0"/>
          </a:p>
        </p:txBody>
      </p:sp>
      <p:sp>
        <p:nvSpPr>
          <p:cNvPr id="8" name="Notched Right Arrow 7"/>
          <p:cNvSpPr/>
          <p:nvPr/>
        </p:nvSpPr>
        <p:spPr>
          <a:xfrm>
            <a:off x="55418" y="3408218"/>
            <a:ext cx="2639291" cy="1752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</a:t>
            </a:r>
            <a:r>
              <a:rPr lang="en-US" sz="36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রো</a:t>
            </a:r>
            <a:r>
              <a:rPr lang="bn-BD" sz="36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endParaRPr lang="en-US" sz="36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2743199" y="3394364"/>
            <a:ext cx="5777345" cy="1905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</a:t>
            </a:r>
            <a:r>
              <a:rPr lang="en-US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bn-BD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পদের শ্রেনীবিভাগ</a:t>
            </a:r>
            <a:endParaRPr lang="en-US" sz="4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649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9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3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6" grpId="0" animBg="1"/>
      <p:bldP spid="6" grpId="1" build="allAtOnce" animBg="1"/>
      <p:bldP spid="7" grpId="0" animBg="1"/>
      <p:bldP spid="7" grpId="1" build="allAtOnce" animBg="1"/>
      <p:bldP spid="8" grpId="0" animBg="1"/>
      <p:bldP spid="8" grpId="1" build="allAtOnce" animBg="1"/>
      <p:bldP spid="9" grpId="0" animBg="1"/>
      <p:bldP spid="9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-Right Arrow 3"/>
          <p:cNvSpPr/>
          <p:nvPr/>
        </p:nvSpPr>
        <p:spPr>
          <a:xfrm>
            <a:off x="2212998" y="164124"/>
            <a:ext cx="4721202" cy="2045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 </a:t>
            </a:r>
            <a:r>
              <a:rPr lang="bn-BD" sz="54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ফল</a:t>
            </a:r>
            <a:endParaRPr lang="en-US" sz="5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819400"/>
            <a:ext cx="8610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১।পদের </a:t>
            </a:r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সংজ্ঞা</a:t>
            </a:r>
            <a:r>
              <a:rPr lang="en-US" sz="4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লিখতে</a:t>
            </a:r>
            <a:r>
              <a:rPr lang="en-US" sz="4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bn-BD" sz="40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40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4038600"/>
            <a:ext cx="8610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২।পদের </a:t>
            </a:r>
            <a:r>
              <a:rPr lang="en-US" sz="36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প্রকার</a:t>
            </a:r>
            <a:r>
              <a:rPr lang="en-US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গুলো</a:t>
            </a:r>
            <a:r>
              <a:rPr lang="en-US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লিখতে</a:t>
            </a:r>
            <a:r>
              <a:rPr lang="en-US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6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5396345"/>
            <a:ext cx="8610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৩।পদের </a:t>
            </a:r>
            <a:r>
              <a:rPr lang="en-US" sz="32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প্রকার</a:t>
            </a:r>
            <a:r>
              <a:rPr lang="en-US" sz="32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গুলোর</a:t>
            </a:r>
            <a:r>
              <a:rPr lang="en-US" sz="32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পার্থক্য</a:t>
            </a:r>
            <a:r>
              <a:rPr lang="en-US" sz="32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লিখতে</a:t>
            </a:r>
            <a:r>
              <a:rPr lang="en-US" sz="32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bn-BD" sz="32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2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2249269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 পাঠ থেকে শিক্ষার্থীরা ---</a:t>
            </a:r>
            <a:endParaRPr 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76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6" grpId="0" animBg="1"/>
      <p:bldP spid="6" grpId="1" build="allAtOnce" animBg="1"/>
      <p:bldP spid="7" grpId="0" animBg="1"/>
      <p:bldP spid="7" grpId="1" build="allAtOnce" animBg="1"/>
      <p:bldP spid="5" grpId="0" animBg="1"/>
      <p:bldP spid="5" grpId="1" build="allAtOnce" animBg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3640015" y="0"/>
            <a:ext cx="2226214" cy="18100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</a:t>
            </a:r>
            <a:endParaRPr lang="en-US" sz="72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1752600"/>
            <a:ext cx="8305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পদঃ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যুক্তিবাক্যে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ব্যবহৃত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উদ্দেশ্য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বিধেয়ই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হল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  </a:t>
            </a:r>
          </a:p>
        </p:txBody>
      </p:sp>
      <p:sp>
        <p:nvSpPr>
          <p:cNvPr id="2" name="Wave 1"/>
          <p:cNvSpPr/>
          <p:nvPr/>
        </p:nvSpPr>
        <p:spPr>
          <a:xfrm>
            <a:off x="2743200" y="2743200"/>
            <a:ext cx="4038600" cy="9906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উদাহরন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3706090"/>
            <a:ext cx="2133600" cy="185650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05200" y="3726873"/>
            <a:ext cx="2286000" cy="1835727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400800" y="3657600"/>
            <a:ext cx="2590800" cy="200198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371600" y="5562599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বই</a:t>
            </a:r>
            <a:endParaRPr lang="en-US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3962400" y="578227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ছাত্র</a:t>
            </a:r>
            <a:endParaRPr lang="bn-BD" sz="54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00800" y="56388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800" b="1" dirty="0" smtClean="0">
                <a:solidFill>
                  <a:srgbClr val="C00000"/>
                </a:solidFill>
              </a:rPr>
              <a:t>ঘর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117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2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4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8" grpId="0" animBg="1"/>
      <p:bldP spid="8" grpId="1" build="allAtOnce" animBg="1"/>
      <p:bldP spid="2" grpId="0" animBg="1"/>
      <p:bldP spid="2" grpId="1" build="allAtOnce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2514600" y="0"/>
            <a:ext cx="4038600" cy="9906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পদের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প্রকারভেদ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338060"/>
            <a:ext cx="2590799" cy="1028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১। সরল</a:t>
            </a:r>
            <a:r>
              <a:rPr lang="en-US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</a:t>
            </a:r>
            <a:endParaRPr lang="en-US" sz="4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12472" y="2265218"/>
            <a:ext cx="2673927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উদাহরন</a:t>
            </a:r>
            <a:endParaRPr lang="en-US" sz="4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0" y="2265218"/>
            <a:ext cx="1676400" cy="14478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এরিস্টটল</a:t>
            </a:r>
            <a:endParaRPr lang="en-US" sz="3200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39444" y="2265218"/>
            <a:ext cx="1690255" cy="14478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পাখি</a:t>
            </a:r>
            <a:endParaRPr lang="en-US" sz="36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7818" y="4319365"/>
            <a:ext cx="2611581" cy="1028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২। যৌগিক পদ</a:t>
            </a:r>
            <a:r>
              <a:rPr lang="bn-BD" sz="32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32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19400" y="4210471"/>
            <a:ext cx="2819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উদাহরন</a:t>
            </a:r>
            <a:endParaRPr lang="en-US" sz="44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38800" y="4052665"/>
            <a:ext cx="3276600" cy="25908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ঢাকা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বিশ্ববিদ্যালয়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42309" y="914400"/>
            <a:ext cx="4315691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 smtClean="0">
                <a:solidFill>
                  <a:schemeClr val="bg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প্রথমত</a:t>
            </a:r>
            <a:endParaRPr lang="en-US" sz="5400" dirty="0">
              <a:solidFill>
                <a:schemeClr val="bg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71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06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09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6" grpId="0" animBg="1"/>
      <p:bldP spid="6" grpId="1" build="allAtOnce" animBg="1"/>
      <p:bldP spid="9" grpId="0" animBg="1"/>
      <p:bldP spid="9" grpId="1" build="allAtOnce" animBg="1"/>
      <p:bldP spid="10" grpId="0" animBg="1"/>
      <p:bldP spid="10" grpId="1" build="allAtOnce" animBg="1"/>
      <p:bldP spid="11" grpId="0" animBg="1"/>
      <p:bldP spid="11" grpId="1" build="allAtOnce" animBg="1"/>
      <p:bldP spid="14" grpId="0" animBg="1"/>
      <p:bldP spid="14" grpId="1" build="allAtOnce" animBg="1"/>
      <p:bldP spid="15" grpId="0" animBg="1"/>
      <p:bldP spid="15" grpId="1" build="allAtOnce" animBg="1"/>
      <p:bldP spid="16" grpId="0" animBg="1"/>
      <p:bldP spid="16" grpId="1" build="allAtOnce" animBg="1"/>
      <p:bldP spid="18" grpId="0" animBg="1"/>
      <p:bldP spid="18" grpI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990600"/>
            <a:ext cx="6400800" cy="734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2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১।  বিশেষ পদ। যেমনঃ মানুষটি, ঢাকা</a:t>
            </a:r>
            <a:r>
              <a:rPr lang="bn-BD" sz="3200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BD" sz="32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3733800"/>
            <a:ext cx="8077200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২। </a:t>
            </a:r>
            <a:r>
              <a:rPr lang="en-US" sz="3600" b="1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সাধারন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পদ।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যেমনঃ</a:t>
            </a:r>
            <a:r>
              <a:rPr lang="en-US" sz="3600" b="1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শিক্ষা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en-US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মানুষ</a:t>
            </a:r>
            <a:r>
              <a:rPr lang="bn-BD" sz="36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  <a:endParaRPr lang="en-US" sz="36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62200" y="0"/>
            <a:ext cx="4191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4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দ্বিতীয়ত আবার ২ </a:t>
            </a:r>
            <a:r>
              <a:rPr lang="bn-BD" sz="24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প্রকার</a:t>
            </a:r>
            <a:endParaRPr lang="en-US" sz="24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1787236"/>
            <a:ext cx="3124200" cy="194656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47800" y="1724890"/>
            <a:ext cx="2895600" cy="200890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6800" y="4572000"/>
            <a:ext cx="3276600" cy="22098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14900" y="4565073"/>
            <a:ext cx="3276600" cy="22098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565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5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59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build="allAtOnce" animBg="1"/>
      <p:bldP spid="7" grpId="0" animBg="1"/>
      <p:bldP spid="7" grpId="1" build="allAtOnce" animBg="1"/>
      <p:bldP spid="8" grpId="0" animBg="1"/>
      <p:bldP spid="8" grpId="1" build="allAtOnce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1966</TotalTime>
  <Words>245</Words>
  <Application>Microsoft Office PowerPoint</Application>
  <PresentationFormat>On-screen Show (4:3)</PresentationFormat>
  <Paragraphs>71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 Laptop</dc:creator>
  <cp:lastModifiedBy>College LAB Admin</cp:lastModifiedBy>
  <cp:revision>61</cp:revision>
  <dcterms:created xsi:type="dcterms:W3CDTF">2016-01-23T05:40:41Z</dcterms:created>
  <dcterms:modified xsi:type="dcterms:W3CDTF">2016-11-20T02:15:35Z</dcterms:modified>
</cp:coreProperties>
</file>