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93" r:id="rId2"/>
    <p:sldId id="294" r:id="rId3"/>
    <p:sldId id="295" r:id="rId4"/>
    <p:sldId id="291" r:id="rId5"/>
    <p:sldId id="259" r:id="rId6"/>
    <p:sldId id="290" r:id="rId7"/>
    <p:sldId id="260" r:id="rId8"/>
    <p:sldId id="278" r:id="rId9"/>
    <p:sldId id="285" r:id="rId10"/>
    <p:sldId id="262" r:id="rId11"/>
    <p:sldId id="277" r:id="rId12"/>
    <p:sldId id="284" r:id="rId13"/>
    <p:sldId id="283" r:id="rId14"/>
    <p:sldId id="272" r:id="rId15"/>
    <p:sldId id="286" r:id="rId16"/>
    <p:sldId id="287" r:id="rId17"/>
    <p:sldId id="282" r:id="rId18"/>
    <p:sldId id="292" r:id="rId19"/>
    <p:sldId id="288" r:id="rId20"/>
    <p:sldId id="279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YBER BCZ" initials="CB" lastIdx="1" clrIdx="0">
    <p:extLst>
      <p:ext uri="{19B8F6BF-5375-455C-9EA6-DF929625EA0E}">
        <p15:presenceInfo xmlns:p15="http://schemas.microsoft.com/office/powerpoint/2012/main" xmlns="" userId="CYBER BCZ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FF33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324" autoAdjust="0"/>
    <p:restoredTop sz="65530" autoAdjust="0"/>
  </p:normalViewPr>
  <p:slideViewPr>
    <p:cSldViewPr snapToGrid="0">
      <p:cViewPr varScale="1">
        <p:scale>
          <a:sx n="73" d="100"/>
          <a:sy n="73" d="100"/>
        </p:scale>
        <p:origin x="-570" y="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67BCFB-BB89-4320-A0FD-94805A4DB393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13A737-FD44-4E8F-AF43-5383A0C848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6000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7C31-39D2-4247-B066-038FB4FC6FB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88FE6-D74A-4BEC-A0D0-7775CFE6B8F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295804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7C31-39D2-4247-B066-038FB4FC6FB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88FE6-D74A-4BEC-A0D0-7775CFE6B8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471201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7C31-39D2-4247-B066-038FB4FC6FB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88FE6-D74A-4BEC-A0D0-7775CFE6B8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585562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7C31-39D2-4247-B066-038FB4FC6FB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88FE6-D74A-4BEC-A0D0-7775CFE6B8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49495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7C31-39D2-4247-B066-038FB4FC6FB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88FE6-D74A-4BEC-A0D0-7775CFE6B8F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8495032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7C31-39D2-4247-B066-038FB4FC6FB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88FE6-D74A-4BEC-A0D0-7775CFE6B8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46969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7C31-39D2-4247-B066-038FB4FC6FB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88FE6-D74A-4BEC-A0D0-7775CFE6B8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69710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7C31-39D2-4247-B066-038FB4FC6FB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88FE6-D74A-4BEC-A0D0-7775CFE6B8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572754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7C31-39D2-4247-B066-038FB4FC6FB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88FE6-D74A-4BEC-A0D0-7775CFE6B8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8451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8567C31-39D2-4247-B066-038FB4FC6FB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E88FE6-D74A-4BEC-A0D0-7775CFE6B8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00880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7C31-39D2-4247-B066-038FB4FC6FB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88FE6-D74A-4BEC-A0D0-7775CFE6B8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82222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8567C31-39D2-4247-B066-038FB4FC6FB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7E88FE6-D74A-4BEC-A0D0-7775CFE6B8F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11915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56364" y="4639236"/>
            <a:ext cx="4802909" cy="1298577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r>
              <a:rPr lang="en-US" sz="7900" dirty="0" err="1" smtClean="0">
                <a:solidFill>
                  <a:srgbClr val="00B0F0"/>
                </a:solidFill>
                <a:latin typeface="NikoshBAN" pitchFamily="2" charset="0"/>
                <a:cs typeface="NikoshBAN" pitchFamily="2" charset="0"/>
              </a:rPr>
              <a:t>স্বাগতম</a:t>
            </a:r>
            <a:endParaRPr lang="en-US" sz="7900" dirty="0">
              <a:solidFill>
                <a:srgbClr val="00B0F0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40183" y="1335958"/>
            <a:ext cx="6026727" cy="3118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7761712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8337" y="1648304"/>
            <a:ext cx="840990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           </a:t>
            </a:r>
            <a:r>
              <a:rPr lang="bn-IN" sz="6600" b="1" dirty="0" smtClean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একক কাজঃ-</a:t>
            </a:r>
          </a:p>
          <a:p>
            <a:r>
              <a:rPr lang="bn-IN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১. নিরীক্ষণ কাকে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IN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বলে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IN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?</a:t>
            </a:r>
            <a:endParaRPr lang="en-US" sz="44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059375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23861" y="174347"/>
            <a:ext cx="7014949" cy="49772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TextBox 2"/>
          <p:cNvSpPr txBox="1"/>
          <p:nvPr/>
        </p:nvSpPr>
        <p:spPr>
          <a:xfrm>
            <a:off x="1581708" y="5368374"/>
            <a:ext cx="81762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3399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 </a:t>
            </a:r>
            <a:r>
              <a:rPr lang="bn-IN" sz="4000" dirty="0" smtClean="0">
                <a:solidFill>
                  <a:srgbClr val="FF3399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মনোযোগ সহকারে সমুদ্র প্রত্যক্ষণ করছেন। </a:t>
            </a:r>
            <a:endParaRPr lang="en-US" sz="4000" dirty="0">
              <a:solidFill>
                <a:srgbClr val="FF3399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58226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14248" y="771326"/>
            <a:ext cx="341989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n-IN" sz="6000" b="1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সমাধানঃ</a:t>
            </a:r>
            <a:endParaRPr lang="en-US" sz="6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14814" y="1786989"/>
            <a:ext cx="11341289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bri" panose="020F0502020204030204" pitchFamily="34" charset="0"/>
              <a:buNone/>
            </a:pPr>
            <a:r>
              <a:rPr lang="bn-IN" sz="4000" dirty="0" smtClean="0">
                <a:solidFill>
                  <a:schemeClr val="accent6">
                    <a:lumMod val="75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কোন একটি উদ্দেশ্য সাধনের জন্য প্রাকৃতিক পরিবেশে প্রকৃতি প্রদত্ত কোন ঘটনাকে সুনিয়ন্ত্রিত ভাবে প্রত্যক্ষণ করাকে নিরীক্ষণ বলে। অর্থাৎ কোন কিছুকে বিশেষ উদ্দেশ্য নিয়ে প্রত্যক্ষ করাকে নিরীক্ষণ বলে। 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428583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77323" y="828446"/>
            <a:ext cx="47554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n-IN" sz="5400" b="1" dirty="0" smtClean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জোড়ায়</a:t>
            </a:r>
            <a:r>
              <a:rPr lang="en-US" sz="5400" b="1" dirty="0" smtClean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IN" sz="5400" b="1" dirty="0" smtClean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কাজঃ</a:t>
            </a:r>
            <a:endParaRPr lang="en-US" sz="5400" dirty="0"/>
          </a:p>
        </p:txBody>
      </p:sp>
      <p:sp>
        <p:nvSpPr>
          <p:cNvPr id="5" name="Rectangle 4"/>
          <p:cNvSpPr/>
          <p:nvPr/>
        </p:nvSpPr>
        <p:spPr>
          <a:xfrm>
            <a:off x="1596797" y="2117532"/>
            <a:ext cx="71422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   </a:t>
            </a:r>
            <a:r>
              <a:rPr lang="bn-IN" sz="4000" dirty="0" smtClean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১.নিরীক্ষণের </a:t>
            </a:r>
            <a:r>
              <a:rPr lang="bn-IN" sz="4000" dirty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বৈশিষ্ট্যগুলো কী </a:t>
            </a:r>
            <a:r>
              <a:rPr lang="bn-IN" sz="4000" dirty="0" smtClean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কী</a:t>
            </a:r>
            <a:r>
              <a:rPr lang="en-US" sz="4000" dirty="0" smtClean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IN" sz="4000" dirty="0" smtClean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?</a:t>
            </a:r>
            <a:endParaRPr lang="en-US" sz="4000" dirty="0">
              <a:solidFill>
                <a:srgbClr val="00206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144855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19485" y="90922"/>
            <a:ext cx="8129067" cy="516365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TextBox 1"/>
          <p:cNvSpPr txBox="1"/>
          <p:nvPr/>
        </p:nvSpPr>
        <p:spPr>
          <a:xfrm>
            <a:off x="1442435" y="5512158"/>
            <a:ext cx="74311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   </a:t>
            </a:r>
            <a:r>
              <a:rPr lang="bn-IN" sz="4400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বিশেষ উদ্দেশ্যে প্রত্যক্ষণ করছেন। </a:t>
            </a:r>
            <a:endParaRPr lang="en-US" sz="4400" dirty="0">
              <a:solidFill>
                <a:srgbClr val="FF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83156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66222" y="423862"/>
            <a:ext cx="374086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n-IN" sz="1200" b="1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IN" sz="6600" b="1" dirty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সমাধানঃ</a:t>
            </a:r>
            <a:endParaRPr lang="en-US" sz="66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6165" y="1609859"/>
            <a:ext cx="10481481" cy="3387144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bri" panose="020F0502020204030204" pitchFamily="34" charset="0"/>
              <a:buNone/>
            </a:pPr>
            <a:r>
              <a:rPr lang="bn-IN" dirty="0" smtClean="0">
                <a:latin typeface="NikoshBAN" panose="02000000000000000000" pitchFamily="2" charset="0"/>
                <a:cs typeface="NikoshBAN" panose="02000000000000000000" pitchFamily="2" charset="0"/>
              </a:rPr>
              <a:t>  </a:t>
            </a:r>
            <a:r>
              <a:rPr lang="bn-IN" sz="5400" dirty="0" smtClean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১.নিরীক্ষণ হচ্ছে বিশেষ এক ধরনের প্রত্যক্ষণ।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bn-IN" sz="5400" dirty="0" smtClean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IN" sz="5400" dirty="0" smtClean="0">
                <a:solidFill>
                  <a:schemeClr val="accent6">
                    <a:lumMod val="5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২. নিরীক্ষণ হচ্ছে একটি উদ্দেশ্যমূলক প্রত্যক্ষণ।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bn-IN" sz="5400" dirty="0" smtClean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IN" sz="5400" dirty="0" smtClean="0">
                <a:solidFill>
                  <a:srgbClr val="CC0099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৩.নিরীক্ষণ হচ্ছে একটি সুনিয়ন্ত্রিত প্রত্যক্ষণ।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bn-IN" sz="5400" dirty="0" smtClean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IN" sz="5400" dirty="0" smtClean="0">
                <a:solidFill>
                  <a:srgbClr val="0070C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৪.নিরীক্ষণ সবক্ষেত্রেই নির্বাচনমূলক। 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bn-IN" sz="5400" dirty="0" smtClean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৫.নিরীক্ষণ হচ্ছে প্রকৃতি প্রদত্ত ঘটনার প্রত্যক্ষণ। </a:t>
            </a:r>
            <a:endParaRPr lang="en-US" sz="5400" dirty="0">
              <a:solidFill>
                <a:srgbClr val="C0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65753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70468" y="991673"/>
            <a:ext cx="6478073" cy="109470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n-IN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   </a:t>
            </a:r>
            <a:r>
              <a:rPr lang="bn-IN" sz="6600" b="1" dirty="0" smtClean="0">
                <a:solidFill>
                  <a:srgbClr val="0070C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দলীয় কাজঃ</a:t>
            </a:r>
            <a:endParaRPr lang="en-US" sz="6600" b="1" dirty="0">
              <a:solidFill>
                <a:srgbClr val="0070C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74833" y="2086378"/>
            <a:ext cx="11313994" cy="2944366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bri" panose="020F0502020204030204" pitchFamily="34" charset="0"/>
              <a:buNone/>
            </a:pPr>
            <a:r>
              <a:rPr lang="bn-IN" sz="4400" dirty="0" smtClean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১.নিরীক্ষণের অনুপপত্তি কাকে বলে? উহা কতো প্রকার ও কী কী ?</a:t>
            </a:r>
            <a:endParaRPr lang="en-US" sz="4400" dirty="0">
              <a:solidFill>
                <a:srgbClr val="C0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61026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63651" y="128789"/>
            <a:ext cx="7727324" cy="485533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1854558" y="5382227"/>
            <a:ext cx="73286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 </a:t>
            </a:r>
            <a:r>
              <a:rPr lang="bn-IN" sz="5400" dirty="0" smtClean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চন্দ্র </a:t>
            </a:r>
            <a:r>
              <a:rPr lang="bn-IN" sz="5400" dirty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গ্রহন প্রত্যক্ষণ করছেন। </a:t>
            </a:r>
            <a:endParaRPr lang="en-US" sz="5400" dirty="0">
              <a:solidFill>
                <a:srgbClr val="C0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614742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63"/>
            <a:ext cx="12191999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n-IN" sz="4800" b="1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                                   সমাধানঃ-</a:t>
            </a:r>
          </a:p>
          <a:p>
            <a:r>
              <a:rPr lang="bn-IN" sz="3200" dirty="0" smtClean="0">
                <a:solidFill>
                  <a:srgbClr val="0070C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নিরীক্ষণ করতে গিয়ে অনেক সময় আমরা ভুল-ভ্রান্তির মধ্যে নিপতিত হই। এরুপ ভুল-ভ্রান্তিকে নিরীক্ষণের অনুপপত্তি বলে। </a:t>
            </a:r>
            <a:endParaRPr lang="en-US" sz="3200" dirty="0" smtClean="0">
              <a:solidFill>
                <a:srgbClr val="0070C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endParaRPr lang="en-US" sz="3200" dirty="0" smtClean="0">
              <a:solidFill>
                <a:srgbClr val="0070C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r>
              <a:rPr lang="en-US" sz="3200" dirty="0" err="1" smtClean="0">
                <a:solidFill>
                  <a:srgbClr val="0070C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নিরীক্ষ</a:t>
            </a:r>
            <a:r>
              <a:rPr lang="bn-IN" sz="3200" dirty="0" smtClean="0">
                <a:solidFill>
                  <a:srgbClr val="0070C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ণের অনুপপত্তি প্রথমত দুই প্রকার। </a:t>
            </a:r>
          </a:p>
          <a:p>
            <a:r>
              <a:rPr lang="bn-IN" sz="3200" dirty="0" smtClean="0">
                <a:solidFill>
                  <a:srgbClr val="0070C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যথাঃ-১. অনিরীক্ষণ অনুপপত্তি ও </a:t>
            </a:r>
            <a:endParaRPr lang="en-US" sz="3200" dirty="0" smtClean="0">
              <a:solidFill>
                <a:srgbClr val="0070C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r>
              <a:rPr lang="bn-IN" sz="3200" dirty="0" smtClean="0">
                <a:solidFill>
                  <a:srgbClr val="0070C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২. ভ্রান্ত নিরীক্ষণ অনুপপত্তি।</a:t>
            </a:r>
          </a:p>
          <a:p>
            <a:r>
              <a:rPr lang="bn-IN" sz="3200" dirty="0" smtClean="0">
                <a:solidFill>
                  <a:srgbClr val="0070C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অনিরীক্ষণ অনুপপত্তি আবার দুই প্রকার। </a:t>
            </a:r>
          </a:p>
          <a:p>
            <a:r>
              <a:rPr lang="bn-IN" sz="3200" dirty="0" smtClean="0">
                <a:solidFill>
                  <a:srgbClr val="0070C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যথাঃ-(ক) দৃষ্টান্তের অনিরীক্ষণ ও (খ) প্রয়োজনীয় অবস্থাবলীর অনিরীক্ষণ।</a:t>
            </a:r>
          </a:p>
          <a:p>
            <a:r>
              <a:rPr lang="bn-IN" sz="3200" dirty="0" smtClean="0">
                <a:solidFill>
                  <a:srgbClr val="0070C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ভ্রান্ত নিরীক্ষণ আবার দুই প্রকার। </a:t>
            </a:r>
          </a:p>
          <a:p>
            <a:r>
              <a:rPr lang="bn-IN" sz="3200" dirty="0" smtClean="0">
                <a:solidFill>
                  <a:srgbClr val="0070C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যথাঃ-(ক) ব্যক্তিগত ভ্রান্ত নিরীক্ষণ ও (খ) সার্বজনীন ভ্রান্ত নিরীক্ষণ। </a:t>
            </a:r>
            <a:endParaRPr lang="en-US" sz="7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131787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107242"/>
            <a:ext cx="12192000" cy="71361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n-IN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                        </a:t>
            </a:r>
            <a:r>
              <a:rPr lang="bn-IN" sz="5400" b="1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মূল্যায়নঃ-</a:t>
            </a:r>
            <a:endParaRPr lang="en-US" sz="5400" b="1" dirty="0">
              <a:solidFill>
                <a:srgbClr val="FF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0014" y="941105"/>
            <a:ext cx="85798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n-IN" sz="3200" dirty="0">
                <a:latin typeface="NikoshBAN" panose="02000000000000000000" pitchFamily="2" charset="0"/>
                <a:cs typeface="NikoshBAN" panose="02000000000000000000" pitchFamily="2" charset="0"/>
              </a:rPr>
              <a:t>১.নিরীক্ষণের পরিসর পরীক্ষণের তুলনায়-</a:t>
            </a:r>
          </a:p>
        </p:txBody>
      </p:sp>
      <p:sp>
        <p:nvSpPr>
          <p:cNvPr id="6" name="Rectangle 5"/>
          <p:cNvSpPr/>
          <p:nvPr/>
        </p:nvSpPr>
        <p:spPr>
          <a:xfrm>
            <a:off x="898955" y="1525880"/>
            <a:ext cx="861596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n-IN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(ক</a:t>
            </a:r>
            <a:r>
              <a:rPr lang="bn-IN" sz="2800" dirty="0">
                <a:latin typeface="NikoshBAN" panose="02000000000000000000" pitchFamily="2" charset="0"/>
                <a:cs typeface="NikoshBAN" panose="02000000000000000000" pitchFamily="2" charset="0"/>
              </a:rPr>
              <a:t>) সংকীর্ণ                                            </a:t>
            </a:r>
            <a:r>
              <a:rPr lang="en-US" sz="2800" dirty="0">
                <a:latin typeface="NikoshBAN" panose="02000000000000000000" pitchFamily="2" charset="0"/>
                <a:cs typeface="NikoshBAN" panose="02000000000000000000" pitchFamily="2" charset="0"/>
              </a:rPr>
              <a:t>  </a:t>
            </a:r>
            <a:r>
              <a:rPr lang="bn-IN" sz="2800" dirty="0">
                <a:latin typeface="NikoshBAN" panose="02000000000000000000" pitchFamily="2" charset="0"/>
                <a:cs typeface="NikoshBAN" panose="02000000000000000000" pitchFamily="2" charset="0"/>
              </a:rPr>
              <a:t>(খ)</a:t>
            </a:r>
            <a:r>
              <a:rPr lang="en-US" sz="28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IN" sz="2800" dirty="0">
                <a:latin typeface="NikoshBAN" panose="02000000000000000000" pitchFamily="2" charset="0"/>
                <a:cs typeface="NikoshBAN" panose="02000000000000000000" pitchFamily="2" charset="0"/>
              </a:rPr>
              <a:t>ব্যাপক </a:t>
            </a:r>
            <a:endParaRPr lang="bn-IN" sz="28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r>
              <a:rPr lang="bn-IN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IN" sz="2800" dirty="0">
                <a:latin typeface="NikoshBAN" panose="02000000000000000000" pitchFamily="2" charset="0"/>
                <a:cs typeface="NikoshBAN" panose="02000000000000000000" pitchFamily="2" charset="0"/>
              </a:rPr>
              <a:t>(গ)</a:t>
            </a:r>
            <a:r>
              <a:rPr lang="en-US" sz="28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IN" sz="2800" dirty="0">
                <a:latin typeface="NikoshBAN" panose="02000000000000000000" pitchFamily="2" charset="0"/>
                <a:cs typeface="NikoshBAN" panose="02000000000000000000" pitchFamily="2" charset="0"/>
              </a:rPr>
              <a:t>সমব্যাপক                                        </a:t>
            </a:r>
            <a:r>
              <a:rPr lang="en-US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IN" sz="2800" dirty="0">
                <a:latin typeface="NikoshBAN" panose="02000000000000000000" pitchFamily="2" charset="0"/>
                <a:cs typeface="NikoshBAN" panose="02000000000000000000" pitchFamily="2" charset="0"/>
              </a:rPr>
              <a:t>(ঘ) অব্যাপক </a:t>
            </a:r>
          </a:p>
        </p:txBody>
      </p:sp>
      <p:sp>
        <p:nvSpPr>
          <p:cNvPr id="7" name="Rectangle 6"/>
          <p:cNvSpPr/>
          <p:nvPr/>
        </p:nvSpPr>
        <p:spPr>
          <a:xfrm>
            <a:off x="680014" y="2409957"/>
            <a:ext cx="954324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n-IN" sz="2800" dirty="0">
                <a:latin typeface="NikoshBAN" panose="02000000000000000000" pitchFamily="2" charset="0"/>
                <a:cs typeface="NikoshBAN" panose="02000000000000000000" pitchFamily="2" charset="0"/>
              </a:rPr>
              <a:t>২.নিরীক্ষণের তুলনায় পরীক্ষণ একটি---- প্রক্রিয়া।</a:t>
            </a:r>
          </a:p>
          <a:p>
            <a:r>
              <a:rPr lang="en-US" sz="2800" dirty="0">
                <a:latin typeface="NikoshBAN" panose="02000000000000000000" pitchFamily="2" charset="0"/>
                <a:cs typeface="NikoshBAN" panose="02000000000000000000" pitchFamily="2" charset="0"/>
              </a:rPr>
              <a:t>  </a:t>
            </a:r>
            <a:r>
              <a:rPr lang="bn-IN" sz="2800" dirty="0">
                <a:latin typeface="NikoshBAN" panose="02000000000000000000" pitchFamily="2" charset="0"/>
                <a:cs typeface="NikoshBAN" panose="02000000000000000000" pitchFamily="2" charset="0"/>
              </a:rPr>
              <a:t> (ক)</a:t>
            </a:r>
            <a:r>
              <a:rPr lang="en-US" sz="28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IN" sz="2800" dirty="0">
                <a:latin typeface="NikoshBAN" panose="02000000000000000000" pitchFamily="2" charset="0"/>
                <a:cs typeface="NikoshBAN" panose="02000000000000000000" pitchFamily="2" charset="0"/>
              </a:rPr>
              <a:t>সহজ</a:t>
            </a:r>
            <a:r>
              <a:rPr lang="en-US" sz="2800" dirty="0">
                <a:latin typeface="NikoshBAN" panose="02000000000000000000" pitchFamily="2" charset="0"/>
                <a:cs typeface="NikoshBAN" panose="02000000000000000000" pitchFamily="2" charset="0"/>
              </a:rPr>
              <a:t>                                               </a:t>
            </a:r>
            <a:r>
              <a:rPr lang="bn-IN" sz="28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8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IN" sz="2800" dirty="0">
                <a:latin typeface="NikoshBAN" panose="02000000000000000000" pitchFamily="2" charset="0"/>
                <a:cs typeface="NikoshBAN" panose="02000000000000000000" pitchFamily="2" charset="0"/>
              </a:rPr>
              <a:t>(খ)</a:t>
            </a:r>
            <a:r>
              <a:rPr lang="en-US" sz="28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IN" sz="2800" dirty="0">
                <a:latin typeface="NikoshBAN" panose="02000000000000000000" pitchFamily="2" charset="0"/>
                <a:cs typeface="NikoshBAN" panose="02000000000000000000" pitchFamily="2" charset="0"/>
              </a:rPr>
              <a:t>সরল</a:t>
            </a:r>
          </a:p>
          <a:p>
            <a:r>
              <a:rPr lang="bn-IN" sz="28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8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IN" sz="2800" dirty="0">
                <a:latin typeface="NikoshBAN" panose="02000000000000000000" pitchFamily="2" charset="0"/>
                <a:cs typeface="NikoshBAN" panose="02000000000000000000" pitchFamily="2" charset="0"/>
              </a:rPr>
              <a:t> (গ)</a:t>
            </a:r>
            <a:r>
              <a:rPr lang="en-US" sz="28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IN" sz="2800" dirty="0">
                <a:latin typeface="NikoshBAN" panose="02000000000000000000" pitchFamily="2" charset="0"/>
                <a:cs typeface="NikoshBAN" panose="02000000000000000000" pitchFamily="2" charset="0"/>
              </a:rPr>
              <a:t>জটিল </a:t>
            </a:r>
            <a:r>
              <a:rPr lang="en-US" sz="2800" dirty="0">
                <a:latin typeface="NikoshBAN" panose="02000000000000000000" pitchFamily="2" charset="0"/>
                <a:cs typeface="NikoshBAN" panose="02000000000000000000" pitchFamily="2" charset="0"/>
              </a:rPr>
              <a:t>                                                </a:t>
            </a:r>
            <a:r>
              <a:rPr lang="bn-IN" sz="2800" dirty="0">
                <a:latin typeface="NikoshBAN" panose="02000000000000000000" pitchFamily="2" charset="0"/>
                <a:cs typeface="NikoshBAN" panose="02000000000000000000" pitchFamily="2" charset="0"/>
              </a:rPr>
              <a:t>(ঘ)</a:t>
            </a:r>
            <a:r>
              <a:rPr lang="en-US" sz="28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IN" sz="2800" dirty="0">
                <a:latin typeface="NikoshBAN" panose="02000000000000000000" pitchFamily="2" charset="0"/>
                <a:cs typeface="NikoshBAN" panose="02000000000000000000" pitchFamily="2" charset="0"/>
              </a:rPr>
              <a:t>জনপ্রিয়</a:t>
            </a:r>
            <a:endParaRPr lang="en-US" sz="2800" dirty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r>
              <a:rPr lang="bn-IN" sz="2800" dirty="0">
                <a:latin typeface="NikoshBAN" panose="02000000000000000000" pitchFamily="2" charset="0"/>
                <a:cs typeface="NikoshBAN" panose="02000000000000000000" pitchFamily="2" charset="0"/>
              </a:rPr>
              <a:t>৩.নিরীক্ষণ আরোহ অনুমানের কেমন ভিত্তি?</a:t>
            </a:r>
            <a:endParaRPr lang="en-US" sz="2800" dirty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r>
              <a:rPr lang="en-US" sz="2800" dirty="0">
                <a:latin typeface="NikoshBAN" panose="02000000000000000000" pitchFamily="2" charset="0"/>
                <a:cs typeface="NikoshBAN" panose="02000000000000000000" pitchFamily="2" charset="0"/>
              </a:rPr>
              <a:t>   </a:t>
            </a:r>
            <a:r>
              <a:rPr lang="bn-IN" sz="2800" dirty="0">
                <a:latin typeface="NikoshBAN" panose="02000000000000000000" pitchFamily="2" charset="0"/>
                <a:cs typeface="NikoshBAN" panose="02000000000000000000" pitchFamily="2" charset="0"/>
              </a:rPr>
              <a:t>(</a:t>
            </a:r>
            <a:r>
              <a:rPr lang="en-US" sz="2800" dirty="0" err="1">
                <a:latin typeface="NikoshBAN" panose="02000000000000000000" pitchFamily="2" charset="0"/>
                <a:cs typeface="NikoshBAN" panose="02000000000000000000" pitchFamily="2" charset="0"/>
              </a:rPr>
              <a:t>i</a:t>
            </a:r>
            <a:r>
              <a:rPr lang="bn-IN" sz="2800" dirty="0">
                <a:latin typeface="NikoshBAN" panose="02000000000000000000" pitchFamily="2" charset="0"/>
                <a:cs typeface="NikoshBAN" panose="02000000000000000000" pitchFamily="2" charset="0"/>
              </a:rPr>
              <a:t> )</a:t>
            </a:r>
            <a:r>
              <a:rPr lang="en-US" sz="28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IN" sz="2800" dirty="0">
                <a:latin typeface="NikoshBAN" panose="02000000000000000000" pitchFamily="2" charset="0"/>
                <a:cs typeface="NikoshBAN" panose="02000000000000000000" pitchFamily="2" charset="0"/>
              </a:rPr>
              <a:t>আকারগত</a:t>
            </a:r>
            <a:r>
              <a:rPr lang="en-US" sz="2800" dirty="0">
                <a:latin typeface="NikoshBAN" panose="02000000000000000000" pitchFamily="2" charset="0"/>
                <a:cs typeface="NikoshBAN" panose="02000000000000000000" pitchFamily="2" charset="0"/>
              </a:rPr>
              <a:t>           </a:t>
            </a:r>
            <a:r>
              <a:rPr lang="bn-IN" sz="2800" dirty="0">
                <a:latin typeface="NikoshBAN" panose="02000000000000000000" pitchFamily="2" charset="0"/>
                <a:cs typeface="NikoshBAN" panose="02000000000000000000" pitchFamily="2" charset="0"/>
              </a:rPr>
              <a:t> (</a:t>
            </a:r>
            <a:r>
              <a:rPr lang="en-US" sz="2800" dirty="0">
                <a:latin typeface="NikoshBAN" panose="02000000000000000000" pitchFamily="2" charset="0"/>
                <a:cs typeface="NikoshBAN" panose="02000000000000000000" pitchFamily="2" charset="0"/>
              </a:rPr>
              <a:t>ii</a:t>
            </a:r>
            <a:r>
              <a:rPr lang="bn-IN" sz="2800" dirty="0">
                <a:latin typeface="NikoshBAN" panose="02000000000000000000" pitchFamily="2" charset="0"/>
                <a:cs typeface="NikoshBAN" panose="02000000000000000000" pitchFamily="2" charset="0"/>
              </a:rPr>
              <a:t>)</a:t>
            </a:r>
            <a:r>
              <a:rPr lang="en-US" sz="28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IN" sz="2800" dirty="0">
                <a:latin typeface="NikoshBAN" panose="02000000000000000000" pitchFamily="2" charset="0"/>
                <a:cs typeface="NikoshBAN" panose="02000000000000000000" pitchFamily="2" charset="0"/>
              </a:rPr>
              <a:t>বস্তুগত</a:t>
            </a:r>
            <a:r>
              <a:rPr lang="en-US" sz="2800" dirty="0">
                <a:latin typeface="NikoshBAN" panose="02000000000000000000" pitchFamily="2" charset="0"/>
                <a:cs typeface="NikoshBAN" panose="02000000000000000000" pitchFamily="2" charset="0"/>
              </a:rPr>
              <a:t>              </a:t>
            </a:r>
            <a:r>
              <a:rPr lang="bn-IN" sz="2800" dirty="0">
                <a:latin typeface="NikoshBAN" panose="02000000000000000000" pitchFamily="2" charset="0"/>
                <a:cs typeface="NikoshBAN" panose="02000000000000000000" pitchFamily="2" charset="0"/>
              </a:rPr>
              <a:t>  </a:t>
            </a:r>
            <a:r>
              <a:rPr lang="en-US" sz="2800" dirty="0">
                <a:latin typeface="NikoshBAN" panose="02000000000000000000" pitchFamily="2" charset="0"/>
                <a:cs typeface="NikoshBAN" panose="02000000000000000000" pitchFamily="2" charset="0"/>
              </a:rPr>
              <a:t>(iii</a:t>
            </a:r>
            <a:r>
              <a:rPr lang="bn-IN" sz="2800" dirty="0">
                <a:latin typeface="NikoshBAN" panose="02000000000000000000" pitchFamily="2" charset="0"/>
                <a:cs typeface="NikoshBAN" panose="02000000000000000000" pitchFamily="2" charset="0"/>
              </a:rPr>
              <a:t>) বৈজ্ঞানিক </a:t>
            </a:r>
            <a:endParaRPr lang="en-US" sz="2800" dirty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r>
              <a:rPr lang="en-US" sz="2800" dirty="0">
                <a:latin typeface="NikoshBAN" panose="02000000000000000000" pitchFamily="2" charset="0"/>
                <a:cs typeface="NikoshBAN" panose="02000000000000000000" pitchFamily="2" charset="0"/>
              </a:rPr>
              <a:t>  </a:t>
            </a:r>
            <a:r>
              <a:rPr lang="bn-IN" sz="2800" dirty="0">
                <a:latin typeface="NikoshBAN" panose="02000000000000000000" pitchFamily="2" charset="0"/>
                <a:cs typeface="NikoshBAN" panose="02000000000000000000" pitchFamily="2" charset="0"/>
              </a:rPr>
              <a:t>এদের মধ্যে কোনটি ঠিক ?</a:t>
            </a:r>
            <a:endParaRPr lang="en-US" sz="2800" dirty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r>
              <a:rPr lang="en-US" sz="28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IN" sz="2800" dirty="0">
                <a:latin typeface="NikoshBAN" panose="02000000000000000000" pitchFamily="2" charset="0"/>
                <a:cs typeface="NikoshBAN" panose="02000000000000000000" pitchFamily="2" charset="0"/>
              </a:rPr>
              <a:t> (ক) </a:t>
            </a:r>
            <a:r>
              <a:rPr lang="en-US" sz="2800" dirty="0" err="1">
                <a:latin typeface="NikoshBAN" panose="02000000000000000000" pitchFamily="2" charset="0"/>
                <a:cs typeface="NikoshBAN" panose="02000000000000000000" pitchFamily="2" charset="0"/>
              </a:rPr>
              <a:t>i</a:t>
            </a:r>
            <a:r>
              <a:rPr lang="bn-IN" sz="28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800" dirty="0">
                <a:latin typeface="NikoshBAN" panose="02000000000000000000" pitchFamily="2" charset="0"/>
                <a:cs typeface="NikoshBAN" panose="02000000000000000000" pitchFamily="2" charset="0"/>
              </a:rPr>
              <a:t>                                                     </a:t>
            </a:r>
            <a:r>
              <a:rPr lang="bn-IN" sz="2800" dirty="0">
                <a:latin typeface="NikoshBAN" panose="02000000000000000000" pitchFamily="2" charset="0"/>
                <a:cs typeface="NikoshBAN" panose="02000000000000000000" pitchFamily="2" charset="0"/>
              </a:rPr>
              <a:t>(খ)</a:t>
            </a:r>
            <a:r>
              <a:rPr lang="en-US" sz="2800" dirty="0">
                <a:latin typeface="NikoshBAN" panose="02000000000000000000" pitchFamily="2" charset="0"/>
                <a:cs typeface="NikoshBAN" panose="02000000000000000000" pitchFamily="2" charset="0"/>
              </a:rPr>
              <a:t> ii</a:t>
            </a:r>
            <a:r>
              <a:rPr lang="bn-IN" sz="28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endParaRPr lang="en-US" sz="2800" dirty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r>
              <a:rPr lang="bn-IN" sz="28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8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IN" sz="2800" dirty="0">
                <a:latin typeface="NikoshBAN" panose="02000000000000000000" pitchFamily="2" charset="0"/>
                <a:cs typeface="NikoshBAN" panose="02000000000000000000" pitchFamily="2" charset="0"/>
              </a:rPr>
              <a:t>(গ) </a:t>
            </a:r>
            <a:r>
              <a:rPr lang="en-US" sz="2800" dirty="0">
                <a:latin typeface="NikoshBAN" panose="02000000000000000000" pitchFamily="2" charset="0"/>
                <a:cs typeface="NikoshBAN" panose="02000000000000000000" pitchFamily="2" charset="0"/>
              </a:rPr>
              <a:t>iii</a:t>
            </a:r>
            <a:r>
              <a:rPr lang="bn-IN" sz="28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800" dirty="0">
                <a:latin typeface="NikoshBAN" panose="02000000000000000000" pitchFamily="2" charset="0"/>
                <a:cs typeface="NikoshBAN" panose="02000000000000000000" pitchFamily="2" charset="0"/>
              </a:rPr>
              <a:t>                                                   </a:t>
            </a:r>
            <a:r>
              <a:rPr lang="en-US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</a:t>
            </a:r>
            <a:r>
              <a:rPr lang="bn-IN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(</a:t>
            </a:r>
            <a:r>
              <a:rPr lang="bn-IN" sz="2800" dirty="0">
                <a:latin typeface="NikoshBAN" panose="02000000000000000000" pitchFamily="2" charset="0"/>
                <a:cs typeface="NikoshBAN" panose="02000000000000000000" pitchFamily="2" charset="0"/>
              </a:rPr>
              <a:t>ঘ)</a:t>
            </a:r>
            <a:r>
              <a:rPr lang="en-US" sz="28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800" dirty="0" err="1">
                <a:latin typeface="NikoshBAN" panose="02000000000000000000" pitchFamily="2" charset="0"/>
                <a:cs typeface="NikoshBAN" panose="02000000000000000000" pitchFamily="2" charset="0"/>
              </a:rPr>
              <a:t>i</a:t>
            </a:r>
            <a:r>
              <a:rPr lang="bn-IN" sz="2800" dirty="0">
                <a:latin typeface="NikoshBAN" panose="02000000000000000000" pitchFamily="2" charset="0"/>
                <a:cs typeface="NikoshBAN" panose="02000000000000000000" pitchFamily="2" charset="0"/>
              </a:rPr>
              <a:t>ও</a:t>
            </a:r>
            <a:r>
              <a:rPr lang="en-US" sz="2800" dirty="0">
                <a:latin typeface="NikoshBAN" panose="02000000000000000000" pitchFamily="2" charset="0"/>
                <a:cs typeface="NikoshBAN" panose="02000000000000000000" pitchFamily="2" charset="0"/>
              </a:rPr>
              <a:t>iii</a:t>
            </a:r>
            <a:endParaRPr lang="en-US" sz="2800" dirty="0"/>
          </a:p>
        </p:txBody>
      </p:sp>
      <p:sp>
        <p:nvSpPr>
          <p:cNvPr id="8" name="Oval 7"/>
          <p:cNvSpPr/>
          <p:nvPr/>
        </p:nvSpPr>
        <p:spPr>
          <a:xfrm>
            <a:off x="1040991" y="3298749"/>
            <a:ext cx="360607" cy="3606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441970" y="1538373"/>
            <a:ext cx="399245" cy="3992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246254" y="5008960"/>
            <a:ext cx="399245" cy="3606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017917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3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900" decel="100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900" decel="100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4228" y="3615032"/>
            <a:ext cx="9603544" cy="1519676"/>
          </a:xfrm>
        </p:spPr>
        <p:txBody>
          <a:bodyPr/>
          <a:lstStyle/>
          <a:p>
            <a:r>
              <a:rPr lang="en-US" sz="3200" dirty="0" smtClean="0">
                <a:latin typeface="Aharoni" pitchFamily="2" charset="-79"/>
                <a:cs typeface="Aharoni" pitchFamily="2" charset="-79"/>
              </a:rPr>
              <a:t>Cantonment Public School And College, </a:t>
            </a:r>
            <a:r>
              <a:rPr lang="en-US" sz="3200" dirty="0" err="1" smtClean="0">
                <a:latin typeface="Aharoni" pitchFamily="2" charset="-79"/>
                <a:cs typeface="Aharoni" pitchFamily="2" charset="-79"/>
              </a:rPr>
              <a:t>Mymensingh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.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1" y="4101353"/>
            <a:ext cx="8534401" cy="1752600"/>
          </a:xfrm>
        </p:spPr>
        <p:txBody>
          <a:bodyPr>
            <a:normAutofit fontScale="92500" lnSpcReduction="10000"/>
          </a:bodyPr>
          <a:lstStyle/>
          <a:p>
            <a:pPr algn="r"/>
            <a:endParaRPr lang="en-US" i="1" dirty="0" smtClean="0">
              <a:solidFill>
                <a:schemeClr val="tx1"/>
              </a:solidFill>
            </a:endParaRPr>
          </a:p>
          <a:p>
            <a:pPr algn="r"/>
            <a:endParaRPr lang="en-US" i="1" dirty="0" smtClean="0">
              <a:solidFill>
                <a:schemeClr val="tx1"/>
              </a:solidFill>
            </a:endParaRPr>
          </a:p>
          <a:p>
            <a:pPr algn="r"/>
            <a:endParaRPr lang="en-US" i="1" dirty="0" smtClean="0">
              <a:solidFill>
                <a:schemeClr val="tx1"/>
              </a:solidFill>
            </a:endParaRPr>
          </a:p>
          <a:p>
            <a:pPr algn="r"/>
            <a:r>
              <a:rPr lang="en-US" i="1" dirty="0" smtClean="0">
                <a:solidFill>
                  <a:schemeClr val="tx1"/>
                </a:solidFill>
              </a:rPr>
              <a:t>An Ideal Academy</a:t>
            </a:r>
          </a:p>
        </p:txBody>
      </p:sp>
      <p:pic>
        <p:nvPicPr>
          <p:cNvPr id="4" name="Picture 3" descr="cpscmmmm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124200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16687" y="883271"/>
            <a:ext cx="53872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n-IN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    </a:t>
            </a:r>
            <a:r>
              <a:rPr lang="en-US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IN" sz="6000" b="1" dirty="0">
                <a:solidFill>
                  <a:srgbClr val="CC0099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বাড়ির কাজঃ</a:t>
            </a:r>
            <a:endParaRPr lang="en-US" sz="6000" b="1" dirty="0">
              <a:solidFill>
                <a:srgbClr val="CC009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2442" y="2076424"/>
            <a:ext cx="114053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</a:t>
            </a:r>
            <a:r>
              <a:rPr lang="en-US" sz="4000" dirty="0" smtClean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১. </a:t>
            </a:r>
            <a:r>
              <a:rPr lang="en-US" sz="4000" dirty="0" err="1" smtClean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ব্যক্তিগত</a:t>
            </a:r>
            <a:r>
              <a:rPr lang="en-US" sz="4000" dirty="0" smtClean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ভ্রান্ত</a:t>
            </a:r>
            <a:r>
              <a:rPr lang="en-US" sz="4000" dirty="0" smtClean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নিরীক্ষণ</a:t>
            </a:r>
            <a:r>
              <a:rPr lang="en-US" sz="4000" dirty="0" smtClean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কাকে</a:t>
            </a:r>
            <a:r>
              <a:rPr lang="en-US" sz="4000" dirty="0" smtClean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বলে</a:t>
            </a:r>
            <a:r>
              <a:rPr lang="en-US" sz="4000" dirty="0" smtClean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? </a:t>
            </a:r>
            <a:r>
              <a:rPr lang="en-US" sz="4000" dirty="0" err="1" smtClean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উদাহরণসহ</a:t>
            </a:r>
            <a:r>
              <a:rPr lang="en-US" sz="4000" dirty="0" smtClean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লিখ</a:t>
            </a:r>
            <a:r>
              <a:rPr lang="en-US" sz="4000" dirty="0" smtClean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।               </a:t>
            </a:r>
            <a:endParaRPr lang="en-US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759181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2403"/>
            <a:ext cx="12192000" cy="147002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শিক্ষক</a:t>
            </a:r>
            <a:r>
              <a:rPr lang="bn-BD" sz="4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পরচিতি</a:t>
            </a:r>
            <a:endParaRPr lang="en-US" sz="48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929546"/>
            <a:ext cx="12192000" cy="392261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US" sz="44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মাহবুব</a:t>
            </a:r>
            <a:r>
              <a:rPr lang="en-US" sz="44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আলম</a:t>
            </a:r>
            <a:r>
              <a:rPr lang="en-US" sz="44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আকন্দ</a:t>
            </a:r>
            <a:endParaRPr lang="en-US" sz="4400" dirty="0" smtClean="0">
              <a:solidFill>
                <a:srgbClr val="0070C0"/>
              </a:solidFill>
              <a:latin typeface="NikoshBAN" pitchFamily="2" charset="0"/>
              <a:cs typeface="NikoshBAN" pitchFamily="2" charset="0"/>
            </a:endParaRPr>
          </a:p>
          <a:p>
            <a:pPr algn="l"/>
            <a:r>
              <a:rPr lang="en-US" sz="44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প্রভাষক</a:t>
            </a:r>
            <a:r>
              <a:rPr lang="en-US" sz="44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(</a:t>
            </a:r>
            <a:r>
              <a:rPr lang="en-US" sz="44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যুক্তিবিদ্যা</a:t>
            </a:r>
            <a:r>
              <a:rPr lang="en-US" sz="44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)</a:t>
            </a:r>
          </a:p>
          <a:p>
            <a:pPr algn="l"/>
            <a:r>
              <a:rPr lang="en-US" sz="44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ক্যান্টনমেন্ট</a:t>
            </a:r>
            <a:r>
              <a:rPr lang="en-US" sz="44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পাবলিক</a:t>
            </a:r>
            <a:r>
              <a:rPr lang="en-US" sz="44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স্কুল</a:t>
            </a:r>
            <a:r>
              <a:rPr lang="en-US" sz="44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44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কলেজ,মোমেনশাহী</a:t>
            </a:r>
            <a:r>
              <a:rPr lang="en-US" sz="44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।</a:t>
            </a:r>
          </a:p>
          <a:p>
            <a:pPr algn="l"/>
            <a:r>
              <a:rPr lang="en-US" sz="44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মোবাইল</a:t>
            </a:r>
            <a:r>
              <a:rPr lang="en-US" sz="4400" dirty="0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:- ০১৯১১৯৬৯৬৫০,০১৬১১৯৬৯৬৫০</a:t>
            </a:r>
          </a:p>
          <a:p>
            <a:pPr algn="l"/>
            <a:r>
              <a:rPr lang="en-US" sz="4400" dirty="0" smtClean="0">
                <a:solidFill>
                  <a:srgbClr val="002060"/>
                </a:solidFill>
                <a:latin typeface="Mistral" pitchFamily="66" charset="0"/>
                <a:cs typeface="NikoshBAN" pitchFamily="2" charset="0"/>
              </a:rPr>
              <a:t>Email:- alamakand@yahoo.com</a:t>
            </a:r>
            <a:endParaRPr lang="en-US" sz="4400" dirty="0">
              <a:solidFill>
                <a:srgbClr val="002060"/>
              </a:solidFill>
              <a:latin typeface="Mistral" pitchFamily="66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580105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15921" y="296213"/>
            <a:ext cx="8229600" cy="503564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1764405" y="5434884"/>
            <a:ext cx="69746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 smtClean="0">
                <a:solidFill>
                  <a:srgbClr val="0070C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সুনিয়ন্ত্রিতভাবে</a:t>
            </a:r>
            <a:r>
              <a:rPr lang="en-US" sz="4400" dirty="0" smtClean="0">
                <a:solidFill>
                  <a:srgbClr val="0070C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প্রত্যক্ষণ</a:t>
            </a:r>
            <a:r>
              <a:rPr lang="en-US" sz="4400" dirty="0" smtClean="0">
                <a:solidFill>
                  <a:srgbClr val="0070C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করছেন</a:t>
            </a:r>
            <a:endParaRPr lang="en-US" sz="4400" dirty="0">
              <a:solidFill>
                <a:srgbClr val="0070C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94810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6980" y="2224586"/>
            <a:ext cx="108909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4800" dirty="0" smtClean="0">
                <a:solidFill>
                  <a:srgbClr val="CC0099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ছবি প্রদর্শনের মাধ্যমে ছাত্র/ছাত্রীর পূর্বজ্ঞান যাচাই করবো। </a:t>
            </a:r>
            <a:endParaRPr lang="en-US" sz="4800" dirty="0">
              <a:solidFill>
                <a:srgbClr val="CC0099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07593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99256" y="502276"/>
            <a:ext cx="7841087" cy="423662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Text Placeholder 2"/>
          <p:cNvSpPr txBox="1">
            <a:spLocks/>
          </p:cNvSpPr>
          <p:nvPr/>
        </p:nvSpPr>
        <p:spPr>
          <a:xfrm>
            <a:off x="1429556" y="5215943"/>
            <a:ext cx="9134342" cy="837128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bn-IN" sz="5400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সুনিয়ন্ত্রিত</a:t>
            </a:r>
            <a:r>
              <a:rPr lang="en-US" sz="5400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ভাবে</a:t>
            </a:r>
            <a:r>
              <a:rPr lang="en-US" sz="5400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কিছু</a:t>
            </a:r>
            <a:r>
              <a:rPr lang="en-US" sz="5400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প্রত্যক্ষণ</a:t>
            </a:r>
            <a:r>
              <a:rPr lang="en-US" sz="5400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করছেন</a:t>
            </a:r>
            <a:r>
              <a:rPr lang="en-US" sz="5400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। </a:t>
            </a:r>
            <a:endParaRPr lang="en-US" sz="5400" dirty="0">
              <a:solidFill>
                <a:srgbClr val="FF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54512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7577" y="2189409"/>
            <a:ext cx="1017430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               </a:t>
            </a:r>
            <a:r>
              <a:rPr lang="bn-IN" sz="7200" b="1" dirty="0" smtClean="0">
                <a:solidFill>
                  <a:srgbClr val="00B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পাঠ ঘোষণাঃ- </a:t>
            </a:r>
            <a:endParaRPr lang="en-US" sz="4400" b="1" dirty="0" smtClean="0">
              <a:solidFill>
                <a:srgbClr val="00B05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      </a:t>
            </a:r>
            <a:r>
              <a:rPr lang="bn-IN" sz="6000" dirty="0" smtClean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নিরীক্ষন</a:t>
            </a:r>
            <a:r>
              <a:rPr lang="en-US" sz="6000" dirty="0" smtClean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-</a:t>
            </a:r>
            <a:r>
              <a:rPr lang="bn-IN" sz="6000" dirty="0" smtClean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IN" sz="4800" dirty="0" smtClean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(</a:t>
            </a:r>
            <a:r>
              <a:rPr lang="en-US" sz="4800" dirty="0" smtClean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Observation)</a:t>
            </a:r>
            <a:endParaRPr lang="en-US" sz="4800" dirty="0">
              <a:solidFill>
                <a:srgbClr val="7030A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55001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67999" y="130710"/>
            <a:ext cx="8939284" cy="49404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TextBox 1"/>
          <p:cNvSpPr txBox="1"/>
          <p:nvPr/>
        </p:nvSpPr>
        <p:spPr>
          <a:xfrm>
            <a:off x="1467999" y="5362225"/>
            <a:ext cx="82074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    </a:t>
            </a:r>
            <a:r>
              <a:rPr lang="bn-IN" sz="4400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গাড়ীতে সুনিয়ন্ত্রিত ভাবে দেখছেন</a:t>
            </a:r>
            <a:endParaRPr lang="en-US" sz="4400" dirty="0">
              <a:solidFill>
                <a:srgbClr val="FF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61263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67449" y="707195"/>
            <a:ext cx="39595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n-IN" sz="6000" b="1" dirty="0">
                <a:latin typeface="NikoshBAN" panose="02000000000000000000" pitchFamily="2" charset="0"/>
                <a:cs typeface="NikoshBAN" panose="02000000000000000000" pitchFamily="2" charset="0"/>
              </a:rPr>
              <a:t>শিখনফলঃ</a:t>
            </a:r>
            <a:endParaRPr lang="en-US" sz="6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28241" y="1867435"/>
            <a:ext cx="10193740" cy="4058680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bri" panose="020F0502020204030204" pitchFamily="34" charset="0"/>
              <a:buNone/>
            </a:pPr>
            <a:r>
              <a:rPr lang="bn-IN" sz="5400" dirty="0" smtClean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১.নিরীক্ষণের ধারনা ব্যাখ্যা করতে পারবে-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bn-IN" sz="5400" dirty="0" smtClean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২.নিরীক্ষণের প্রকৃতি বা বৈশিষ্ট্য জানতে পারবে-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bn-IN" sz="5400" dirty="0" smtClean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৩.নিরীক্ষণের অনুপপত্তি নির্ণয় করতে পারবে। </a:t>
            </a:r>
            <a:endParaRPr lang="en-US" sz="5400" dirty="0">
              <a:solidFill>
                <a:srgbClr val="C0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985113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682</TotalTime>
  <Words>392</Words>
  <Application>Microsoft Office PowerPoint</Application>
  <PresentationFormat>Custom</PresentationFormat>
  <Paragraphs>63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Retrospect</vt:lpstr>
      <vt:lpstr>Slide 1</vt:lpstr>
      <vt:lpstr>Cantonment Public School And College, Mymensingh.</vt:lpstr>
      <vt:lpstr>শিক্ষক পরচিতি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CYBER BCZ</dc:creator>
  <cp:lastModifiedBy>LABPC</cp:lastModifiedBy>
  <cp:revision>197</cp:revision>
  <dcterms:created xsi:type="dcterms:W3CDTF">2016-01-21T04:55:26Z</dcterms:created>
  <dcterms:modified xsi:type="dcterms:W3CDTF">2016-11-19T03:07:18Z</dcterms:modified>
</cp:coreProperties>
</file>