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ammar.about.com/od/ab/g/adverbterm.htm" TargetMode="External"/><Relationship Id="rId2" Type="http://schemas.openxmlformats.org/officeDocument/2006/relationships/hyperlink" Target="http://grammar.about.com/od/ab/g/adjecterm.htm" TargetMode="External"/><Relationship Id="rId1" Type="http://schemas.openxmlformats.org/officeDocument/2006/relationships/slideLayout" Target="../slideLayouts/slideLayout1.xml"/><Relationship Id="rId6" Type="http://schemas.openxmlformats.org/officeDocument/2006/relationships/hyperlink" Target="http://www.grammar-monster.com/glossary/pronoun_definition.htm" TargetMode="External"/><Relationship Id="rId5" Type="http://schemas.openxmlformats.org/officeDocument/2006/relationships/hyperlink" Target="http://www.grammar-monster.com/glossary/noun_definition.htm" TargetMode="External"/><Relationship Id="rId4" Type="http://schemas.openxmlformats.org/officeDocument/2006/relationships/hyperlink" Target="http://www.grammar-monster.com/glossary/adjective_definition.ht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ammar.about.com/od/ab/g/adverbterm.htm" TargetMode="External"/><Relationship Id="rId2" Type="http://schemas.openxmlformats.org/officeDocument/2006/relationships/hyperlink" Target="http://grammar.about.com/od/ab/g/adjecterm.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762000"/>
            <a:ext cx="8534400" cy="5562600"/>
          </a:xfrm>
        </p:spPr>
        <p:txBody>
          <a:bodyPr>
            <a:normAutofit fontScale="92500" lnSpcReduction="20000"/>
          </a:bodyPr>
          <a:lstStyle/>
          <a:p>
            <a:endParaRPr lang="en-US" dirty="0" smtClean="0"/>
          </a:p>
          <a:p>
            <a:r>
              <a:rPr lang="en-US" sz="3900" dirty="0" smtClean="0">
                <a:solidFill>
                  <a:srgbClr val="00B0F0"/>
                </a:solidFill>
              </a:rPr>
              <a:t>Welcome to</a:t>
            </a:r>
          </a:p>
          <a:p>
            <a:r>
              <a:rPr lang="en-US" sz="3900" dirty="0" smtClean="0">
                <a:solidFill>
                  <a:srgbClr val="00B0F0"/>
                </a:solidFill>
              </a:rPr>
              <a:t>PowerPoint Presentation </a:t>
            </a:r>
          </a:p>
          <a:p>
            <a:r>
              <a:rPr lang="en-US" sz="3900" dirty="0" smtClean="0">
                <a:solidFill>
                  <a:srgbClr val="00B0F0"/>
                </a:solidFill>
              </a:rPr>
              <a:t>on</a:t>
            </a:r>
            <a:endParaRPr lang="en-US" sz="3900" dirty="0" smtClean="0">
              <a:solidFill>
                <a:srgbClr val="00B0F0"/>
              </a:solidFill>
            </a:endParaRPr>
          </a:p>
          <a:p>
            <a:r>
              <a:rPr lang="en-US" sz="9600" b="1" dirty="0" smtClean="0">
                <a:solidFill>
                  <a:srgbClr val="FF0000"/>
                </a:solidFill>
              </a:rPr>
              <a:t>MODIFIERS</a:t>
            </a:r>
          </a:p>
          <a:p>
            <a:r>
              <a:rPr lang="en-US" sz="2100" b="1" dirty="0" smtClean="0">
                <a:solidFill>
                  <a:srgbClr val="00B0F0"/>
                </a:solidFill>
              </a:rPr>
              <a:t>Prepared by</a:t>
            </a:r>
          </a:p>
          <a:p>
            <a:r>
              <a:rPr lang="en-US" sz="9600" b="1" dirty="0" err="1" smtClean="0">
                <a:solidFill>
                  <a:srgbClr val="FF0000"/>
                </a:solidFill>
              </a:rPr>
              <a:t>Md.Tarikul</a:t>
            </a:r>
            <a:r>
              <a:rPr lang="en-US" sz="9600" b="1" dirty="0" smtClean="0">
                <a:solidFill>
                  <a:srgbClr val="FF0000"/>
                </a:solidFill>
              </a:rPr>
              <a:t> </a:t>
            </a:r>
            <a:r>
              <a:rPr lang="en-US" sz="9600" b="1" dirty="0" err="1" smtClean="0">
                <a:solidFill>
                  <a:srgbClr val="FF0000"/>
                </a:solidFill>
              </a:rPr>
              <a:t>Ghani</a:t>
            </a:r>
            <a:endParaRPr lang="en-US" sz="96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PAST PARTICIPLE</a:t>
            </a:r>
            <a:endParaRPr lang="en-US" b="1" dirty="0"/>
          </a:p>
        </p:txBody>
      </p:sp>
      <p:sp>
        <p:nvSpPr>
          <p:cNvPr id="3" name="Content Placeholder 2"/>
          <p:cNvSpPr>
            <a:spLocks noGrp="1"/>
          </p:cNvSpPr>
          <p:nvPr>
            <p:ph idx="1"/>
          </p:nvPr>
        </p:nvSpPr>
        <p:spPr/>
        <p:txBody>
          <a:bodyPr/>
          <a:lstStyle/>
          <a:p>
            <a:pPr algn="just">
              <a:buNone/>
            </a:pPr>
            <a:r>
              <a:rPr lang="en-US" dirty="0" smtClean="0"/>
              <a:t>   When </a:t>
            </a:r>
            <a:r>
              <a:rPr lang="en-US" i="1" dirty="0" smtClean="0"/>
              <a:t>d, </a:t>
            </a:r>
            <a:r>
              <a:rPr lang="en-US" i="1" dirty="0" err="1" smtClean="0"/>
              <a:t>ed</a:t>
            </a:r>
            <a:r>
              <a:rPr lang="en-US" i="1" dirty="0" smtClean="0"/>
              <a:t>, n, </a:t>
            </a:r>
            <a:r>
              <a:rPr lang="en-US" i="1" dirty="0" err="1" smtClean="0"/>
              <a:t>nt</a:t>
            </a:r>
            <a:r>
              <a:rPr lang="en-US" dirty="0" smtClean="0"/>
              <a:t> etc. form of a verb functions as an Adjective in a sentence it is called Past Participle. (increased population, closed container…….)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PERFECT PARTICIPLE</a:t>
            </a:r>
            <a:endParaRPr lang="en-US" b="1" dirty="0"/>
          </a:p>
        </p:txBody>
      </p:sp>
      <p:sp>
        <p:nvSpPr>
          <p:cNvPr id="3" name="Content Placeholder 2"/>
          <p:cNvSpPr>
            <a:spLocks noGrp="1"/>
          </p:cNvSpPr>
          <p:nvPr>
            <p:ph idx="1"/>
          </p:nvPr>
        </p:nvSpPr>
        <p:spPr/>
        <p:txBody>
          <a:bodyPr/>
          <a:lstStyle/>
          <a:p>
            <a:pPr algn="just">
              <a:buNone/>
            </a:pPr>
            <a:r>
              <a:rPr lang="en-US" dirty="0" smtClean="0"/>
              <a:t>    The Perfect participle is a compound Verb form. It consists of Having before Past Participle form of a Verb. (having done, having completed……)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RELATIVE CLAUSE</a:t>
            </a:r>
            <a:endParaRPr lang="en-US" b="1" dirty="0"/>
          </a:p>
        </p:txBody>
      </p:sp>
      <p:sp>
        <p:nvSpPr>
          <p:cNvPr id="3" name="Content Placeholder 2"/>
          <p:cNvSpPr>
            <a:spLocks noGrp="1"/>
          </p:cNvSpPr>
          <p:nvPr>
            <p:ph idx="1"/>
          </p:nvPr>
        </p:nvSpPr>
        <p:spPr/>
        <p:txBody>
          <a:bodyPr/>
          <a:lstStyle/>
          <a:p>
            <a:pPr algn="just">
              <a:buNone/>
            </a:pPr>
            <a:r>
              <a:rPr lang="en-US" dirty="0" smtClean="0"/>
              <a:t>    A Relative clause is also called an Adjective or Adjectival clause. A Relative Clause begins with a Relative Pronoun (who, that, which, whom, whose) or a Relative Adverb (when, where, why).  (……who he is., ………that I have done,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 ADVERBIAL</a:t>
            </a:r>
            <a:endParaRPr lang="en-US" b="1" dirty="0"/>
          </a:p>
        </p:txBody>
      </p:sp>
      <p:sp>
        <p:nvSpPr>
          <p:cNvPr id="3" name="Content Placeholder 2"/>
          <p:cNvSpPr>
            <a:spLocks noGrp="1"/>
          </p:cNvSpPr>
          <p:nvPr>
            <p:ph idx="1"/>
          </p:nvPr>
        </p:nvSpPr>
        <p:spPr/>
        <p:txBody>
          <a:bodyPr/>
          <a:lstStyle/>
          <a:p>
            <a:pPr algn="just">
              <a:buNone/>
            </a:pPr>
            <a:r>
              <a:rPr lang="en-US" dirty="0" smtClean="0"/>
              <a:t>    An Adverbial is an individual word, a phrase or a clause that can modify a verb or an adjective or a complete sentence.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PREPOSITIONAL PHRASE</a:t>
            </a:r>
            <a:endParaRPr lang="en-US" b="1" dirty="0"/>
          </a:p>
        </p:txBody>
      </p:sp>
      <p:sp>
        <p:nvSpPr>
          <p:cNvPr id="3" name="Content Placeholder 2"/>
          <p:cNvSpPr>
            <a:spLocks noGrp="1"/>
          </p:cNvSpPr>
          <p:nvPr>
            <p:ph idx="1"/>
          </p:nvPr>
        </p:nvSpPr>
        <p:spPr/>
        <p:txBody>
          <a:bodyPr/>
          <a:lstStyle/>
          <a:p>
            <a:pPr algn="just">
              <a:buNone/>
            </a:pPr>
            <a:r>
              <a:rPr lang="en-US" dirty="0" smtClean="0"/>
              <a:t>    A prepositional Phrase is a phrase which begins with a Preposition and ends with a Noun/Gerund/Pronoun/Clause as the object of the Preposition. Preposition + Modifier + Noun/ Gerund/ Pronoun/Clause = Prepositional Phrase. (From my grandmother, In time, with me, by singing)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ARTICLES</a:t>
            </a:r>
            <a:endParaRPr lang="en-US" b="1" dirty="0"/>
          </a:p>
        </p:txBody>
      </p:sp>
      <p:sp>
        <p:nvSpPr>
          <p:cNvPr id="3" name="Content Placeholder 2"/>
          <p:cNvSpPr>
            <a:spLocks noGrp="1"/>
          </p:cNvSpPr>
          <p:nvPr>
            <p:ph idx="1"/>
          </p:nvPr>
        </p:nvSpPr>
        <p:spPr/>
        <p:txBody>
          <a:bodyPr/>
          <a:lstStyle/>
          <a:p>
            <a:pPr>
              <a:buNone/>
            </a:pPr>
            <a:r>
              <a:rPr lang="en-US" dirty="0" smtClean="0"/>
              <a:t>                                  a, an the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POSSESSIVE ADJECTIVE</a:t>
            </a:r>
            <a:endParaRPr lang="en-US" b="1" dirty="0"/>
          </a:p>
        </p:txBody>
      </p:sp>
      <p:sp>
        <p:nvSpPr>
          <p:cNvPr id="3" name="Content Placeholder 2"/>
          <p:cNvSpPr>
            <a:spLocks noGrp="1"/>
          </p:cNvSpPr>
          <p:nvPr>
            <p:ph idx="1"/>
          </p:nvPr>
        </p:nvSpPr>
        <p:spPr/>
        <p:txBody>
          <a:bodyPr/>
          <a:lstStyle/>
          <a:p>
            <a:pPr algn="just">
              <a:buNone/>
            </a:pPr>
            <a:r>
              <a:rPr lang="en-US" dirty="0" smtClean="0"/>
              <a:t>   Possessive Pronouns are used in a sentence to replace Nouns. But when the Pronouns are used to describe the Noun, they are called Possessive Adjective. (my, your, our, his, their, its, her………)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DETERMINERS</a:t>
            </a:r>
            <a:endParaRPr lang="en-US" b="1" dirty="0"/>
          </a:p>
        </p:txBody>
      </p:sp>
      <p:sp>
        <p:nvSpPr>
          <p:cNvPr id="3" name="Content Placeholder 2"/>
          <p:cNvSpPr>
            <a:spLocks noGrp="1"/>
          </p:cNvSpPr>
          <p:nvPr>
            <p:ph idx="1"/>
          </p:nvPr>
        </p:nvSpPr>
        <p:spPr/>
        <p:txBody>
          <a:bodyPr/>
          <a:lstStyle/>
          <a:p>
            <a:pPr algn="just">
              <a:buNone/>
            </a:pPr>
            <a:r>
              <a:rPr lang="en-US" dirty="0" smtClean="0"/>
              <a:t>    Determiners are words that come before a noun phrase and tell us whether the Noun is specific or General. (the, my, your, our, his, her, its, their, whose, this, that, those, these, which etc. are Specific Determiners. A, an, any, another, other, what etc. are General Determiners)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NOUN ADJECTIVE</a:t>
            </a:r>
            <a:endParaRPr lang="en-US" b="1" dirty="0"/>
          </a:p>
        </p:txBody>
      </p:sp>
      <p:sp>
        <p:nvSpPr>
          <p:cNvPr id="3" name="Content Placeholder 2"/>
          <p:cNvSpPr>
            <a:spLocks noGrp="1"/>
          </p:cNvSpPr>
          <p:nvPr>
            <p:ph idx="1"/>
          </p:nvPr>
        </p:nvSpPr>
        <p:spPr/>
        <p:txBody>
          <a:bodyPr/>
          <a:lstStyle/>
          <a:p>
            <a:pPr algn="just">
              <a:buNone/>
            </a:pPr>
            <a:r>
              <a:rPr lang="en-US" dirty="0" smtClean="0"/>
              <a:t>    Sometimes we use a noun to describe another noun. In that case, the first noun "acts as" an Adjective. These Adjectives are called Noun Adjective. (horse race, college library, love story….)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QUANTIFIER</a:t>
            </a:r>
            <a:endParaRPr lang="en-US" b="1" dirty="0"/>
          </a:p>
        </p:txBody>
      </p:sp>
      <p:sp>
        <p:nvSpPr>
          <p:cNvPr id="3" name="Content Placeholder 2"/>
          <p:cNvSpPr>
            <a:spLocks noGrp="1"/>
          </p:cNvSpPr>
          <p:nvPr>
            <p:ph idx="1"/>
          </p:nvPr>
        </p:nvSpPr>
        <p:spPr/>
        <p:txBody>
          <a:bodyPr/>
          <a:lstStyle/>
          <a:p>
            <a:pPr algn="just">
              <a:buNone/>
            </a:pPr>
            <a:r>
              <a:rPr lang="en-US" dirty="0" smtClean="0"/>
              <a:t>    Quantifier is a word that is used to give someone information about the number of something – how much or how many.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1524000"/>
          </a:xfrm>
        </p:spPr>
        <p:txBody>
          <a:bodyPr>
            <a:normAutofit fontScale="90000"/>
          </a:bodyPr>
          <a:lstStyle/>
          <a:p>
            <a:r>
              <a:rPr lang="en-US" sz="8000" b="1" u="sng" dirty="0" smtClean="0">
                <a:solidFill>
                  <a:srgbClr val="00B0F0"/>
                </a:solidFill>
              </a:rPr>
              <a:t>DEFINITION</a:t>
            </a:r>
            <a:r>
              <a:rPr lang="en-US" dirty="0" smtClean="0"/>
              <a:t/>
            </a:r>
            <a:br>
              <a:rPr lang="en-US" dirty="0" smtClean="0"/>
            </a:br>
            <a:endParaRPr lang="en-US" dirty="0"/>
          </a:p>
        </p:txBody>
      </p:sp>
      <p:sp>
        <p:nvSpPr>
          <p:cNvPr id="3" name="Subtitle 2"/>
          <p:cNvSpPr>
            <a:spLocks noGrp="1"/>
          </p:cNvSpPr>
          <p:nvPr>
            <p:ph type="subTitle" idx="1"/>
          </p:nvPr>
        </p:nvSpPr>
        <p:spPr>
          <a:xfrm>
            <a:off x="0" y="1524000"/>
            <a:ext cx="9144000" cy="4953000"/>
          </a:xfrm>
        </p:spPr>
        <p:txBody>
          <a:bodyPr>
            <a:normAutofit/>
          </a:bodyPr>
          <a:lstStyle/>
          <a:p>
            <a:pPr algn="just"/>
            <a:endParaRPr lang="en-US" dirty="0" smtClean="0">
              <a:solidFill>
                <a:srgbClr val="FF0000"/>
              </a:solidFill>
            </a:endParaRPr>
          </a:p>
          <a:p>
            <a:pPr algn="just"/>
            <a:r>
              <a:rPr lang="en-US" dirty="0" smtClean="0">
                <a:solidFill>
                  <a:srgbClr val="FF0000"/>
                </a:solidFill>
              </a:rPr>
              <a:t>A word, phrase, or clause that functions as an </a:t>
            </a:r>
            <a:r>
              <a:rPr lang="en-US" dirty="0" smtClean="0">
                <a:solidFill>
                  <a:srgbClr val="FF0000"/>
                </a:solidFill>
                <a:hlinkClick r:id="rId2"/>
              </a:rPr>
              <a:t>Adjective</a:t>
            </a:r>
            <a:r>
              <a:rPr lang="en-US" dirty="0" smtClean="0">
                <a:solidFill>
                  <a:srgbClr val="FF0000"/>
                </a:solidFill>
              </a:rPr>
              <a:t> or </a:t>
            </a:r>
            <a:r>
              <a:rPr lang="en-US" dirty="0" smtClean="0">
                <a:solidFill>
                  <a:srgbClr val="FF0000"/>
                </a:solidFill>
                <a:hlinkClick r:id="rId3"/>
              </a:rPr>
              <a:t>Adverb</a:t>
            </a:r>
            <a:r>
              <a:rPr lang="en-US" dirty="0" smtClean="0">
                <a:solidFill>
                  <a:srgbClr val="FF0000"/>
                </a:solidFill>
              </a:rPr>
              <a:t> to provide additional information about another word or word group is termed as modifier. When a modifier is an </a:t>
            </a:r>
            <a:r>
              <a:rPr lang="en-US" dirty="0" smtClean="0">
                <a:solidFill>
                  <a:srgbClr val="FF0000"/>
                </a:solidFill>
                <a:hlinkClick r:id="rId4"/>
              </a:rPr>
              <a:t>Adjective</a:t>
            </a:r>
            <a:r>
              <a:rPr lang="en-US" dirty="0" smtClean="0">
                <a:solidFill>
                  <a:srgbClr val="FF0000"/>
                </a:solidFill>
              </a:rPr>
              <a:t>, it modifies a </a:t>
            </a:r>
            <a:r>
              <a:rPr lang="en-US" dirty="0" smtClean="0">
                <a:solidFill>
                  <a:srgbClr val="FF0000"/>
                </a:solidFill>
                <a:hlinkClick r:id="rId5"/>
              </a:rPr>
              <a:t>Noun</a:t>
            </a:r>
            <a:r>
              <a:rPr lang="en-US" dirty="0" smtClean="0">
                <a:solidFill>
                  <a:srgbClr val="FF0000"/>
                </a:solidFill>
              </a:rPr>
              <a:t> or a </a:t>
            </a:r>
            <a:r>
              <a:rPr lang="en-US" dirty="0" smtClean="0">
                <a:solidFill>
                  <a:srgbClr val="FF0000"/>
                </a:solidFill>
                <a:hlinkClick r:id="rId6"/>
              </a:rPr>
              <a:t>Pronoun</a:t>
            </a:r>
            <a:r>
              <a:rPr lang="en-US" dirty="0" smtClean="0">
                <a:solidFill>
                  <a:srgbClr val="FF0000"/>
                </a:solidFill>
              </a:rPr>
              <a:t>. When a modifier is an </a:t>
            </a:r>
            <a:r>
              <a:rPr lang="en-US" dirty="0" smtClean="0">
                <a:solidFill>
                  <a:srgbClr val="FF0000"/>
                </a:solidFill>
                <a:hlinkClick r:id="rId4"/>
              </a:rPr>
              <a:t>Adverb</a:t>
            </a:r>
            <a:r>
              <a:rPr lang="en-US" dirty="0" smtClean="0">
                <a:solidFill>
                  <a:srgbClr val="FF0000"/>
                </a:solidFill>
              </a:rPr>
              <a:t>, it modifies any other Parts of Speech except a </a:t>
            </a:r>
            <a:r>
              <a:rPr lang="en-US" dirty="0" smtClean="0">
                <a:solidFill>
                  <a:srgbClr val="FF0000"/>
                </a:solidFill>
                <a:hlinkClick r:id="rId5"/>
              </a:rPr>
              <a:t>Noun</a:t>
            </a:r>
            <a:r>
              <a:rPr lang="en-US" dirty="0" smtClean="0">
                <a:solidFill>
                  <a:srgbClr val="FF0000"/>
                </a:solidFill>
              </a:rPr>
              <a:t> or a </a:t>
            </a:r>
            <a:r>
              <a:rPr lang="en-US" dirty="0" smtClean="0">
                <a:solidFill>
                  <a:srgbClr val="FF0000"/>
                </a:solidFill>
                <a:hlinkClick r:id="rId6"/>
              </a:rPr>
              <a:t>Pronoun</a:t>
            </a:r>
            <a:r>
              <a:rPr lang="en-US" dirty="0" smtClean="0">
                <a:solidFill>
                  <a:srgbClr val="FF0000"/>
                </a:solidFill>
              </a:rPr>
              <a:t>.</a:t>
            </a:r>
            <a:endParaRPr lang="en-US" dirty="0">
              <a:solidFill>
                <a:srgbClr val="FF000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COMPOUND ADJECTIVE</a:t>
            </a:r>
            <a:endParaRPr lang="en-US" b="1" dirty="0"/>
          </a:p>
        </p:txBody>
      </p:sp>
      <p:sp>
        <p:nvSpPr>
          <p:cNvPr id="3" name="Content Placeholder 2"/>
          <p:cNvSpPr>
            <a:spLocks noGrp="1"/>
          </p:cNvSpPr>
          <p:nvPr>
            <p:ph idx="1"/>
          </p:nvPr>
        </p:nvSpPr>
        <p:spPr/>
        <p:txBody>
          <a:bodyPr/>
          <a:lstStyle/>
          <a:p>
            <a:pPr algn="just">
              <a:buNone/>
            </a:pPr>
            <a:r>
              <a:rPr lang="en-US" dirty="0" smtClean="0"/>
              <a:t>    A Compound Adjective is formed when two or more Adjectives are joined together to modify the same noun. (6 page document, two year old child, four foot table………)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INTERROGATIVE ADJECTIVE</a:t>
            </a:r>
            <a:endParaRPr lang="en-US" b="1" dirty="0"/>
          </a:p>
        </p:txBody>
      </p:sp>
      <p:sp>
        <p:nvSpPr>
          <p:cNvPr id="3" name="Content Placeholder 2"/>
          <p:cNvSpPr>
            <a:spLocks noGrp="1"/>
          </p:cNvSpPr>
          <p:nvPr>
            <p:ph idx="1"/>
          </p:nvPr>
        </p:nvSpPr>
        <p:spPr/>
        <p:txBody>
          <a:bodyPr/>
          <a:lstStyle/>
          <a:p>
            <a:pPr>
              <a:buNone/>
            </a:pPr>
            <a:r>
              <a:rPr lang="en-US" dirty="0" smtClean="0"/>
              <a:t>    The Adjective which is used just before a Noun in the Interrogative sentence is called Interrogative Adjective. (which pen, what time, whose book……..)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INDEFINITE ADJECTIVE</a:t>
            </a:r>
            <a:endParaRPr lang="en-US" b="1" dirty="0"/>
          </a:p>
        </p:txBody>
      </p:sp>
      <p:sp>
        <p:nvSpPr>
          <p:cNvPr id="3" name="Content Placeholder 2"/>
          <p:cNvSpPr>
            <a:spLocks noGrp="1"/>
          </p:cNvSpPr>
          <p:nvPr>
            <p:ph idx="1"/>
          </p:nvPr>
        </p:nvSpPr>
        <p:spPr/>
        <p:txBody>
          <a:bodyPr/>
          <a:lstStyle/>
          <a:p>
            <a:pPr algn="just">
              <a:buNone/>
            </a:pPr>
            <a:r>
              <a:rPr lang="en-US" dirty="0" smtClean="0"/>
              <a:t>    An Indefinite Adjective is used to describe a noun in a non-specific sense. They are often used to describe a noun to show an element of uncertainty. (any, each, few, many, much, most, several, and some are most  common Indefinite Adjective. any peanut, no bananas, few pages, several cars……..)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 APPOSITIVE</a:t>
            </a:r>
            <a:endParaRPr lang="en-US" b="1" dirty="0"/>
          </a:p>
        </p:txBody>
      </p:sp>
      <p:sp>
        <p:nvSpPr>
          <p:cNvPr id="3" name="Content Placeholder 2"/>
          <p:cNvSpPr>
            <a:spLocks noGrp="1"/>
          </p:cNvSpPr>
          <p:nvPr>
            <p:ph idx="1"/>
          </p:nvPr>
        </p:nvSpPr>
        <p:spPr/>
        <p:txBody>
          <a:bodyPr>
            <a:normAutofit lnSpcReduction="10000"/>
          </a:bodyPr>
          <a:lstStyle/>
          <a:p>
            <a:pPr algn="just">
              <a:buNone/>
            </a:pPr>
            <a:r>
              <a:rPr lang="en-US" dirty="0" smtClean="0"/>
              <a:t>    An appositive is a Noun, a Noun Phrase, or a Noun Clause which sits next to another noun to rename it or to describe it in another way.</a:t>
            </a:r>
          </a:p>
          <a:p>
            <a:pPr algn="just">
              <a:buNone/>
            </a:pPr>
            <a:r>
              <a:rPr lang="en-US" dirty="0" smtClean="0"/>
              <a:t>    ( My sister, a graduate of the University of Iowa, is now studying law. </a:t>
            </a:r>
            <a:r>
              <a:rPr lang="en-US" dirty="0" err="1" smtClean="0"/>
              <a:t>Rabindranath</a:t>
            </a:r>
            <a:r>
              <a:rPr lang="en-US" dirty="0" smtClean="0"/>
              <a:t> Tagore, a renowned poet, is the first Asian to win the Nobel Prize for literature. Your sister, Mary got through her exams with first class. My neighbor, Sam bought a new car.)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INTENSIFIERS</a:t>
            </a:r>
            <a:endParaRPr lang="en-US" b="1" dirty="0"/>
          </a:p>
        </p:txBody>
      </p:sp>
      <p:sp>
        <p:nvSpPr>
          <p:cNvPr id="3" name="Content Placeholder 2"/>
          <p:cNvSpPr>
            <a:spLocks noGrp="1"/>
          </p:cNvSpPr>
          <p:nvPr>
            <p:ph idx="1"/>
          </p:nvPr>
        </p:nvSpPr>
        <p:spPr/>
        <p:txBody>
          <a:bodyPr>
            <a:normAutofit lnSpcReduction="10000"/>
          </a:bodyPr>
          <a:lstStyle/>
          <a:p>
            <a:pPr algn="just">
              <a:buNone/>
            </a:pPr>
            <a:r>
              <a:rPr lang="en-US" dirty="0" smtClean="0"/>
              <a:t>    Intensifiers are the words that are used to make Adjective or Adverb stronger. (Very, really, extremely, enough, absolutely, exceptionally, awfully, totally, utterly, seriously, dangerously, highly, bitterly etc. are some Intensifiers. Adverbials of manner(he spoke </a:t>
            </a:r>
            <a:r>
              <a:rPr lang="en-US" b="1" dirty="0" smtClean="0"/>
              <a:t>really </a:t>
            </a:r>
            <a:r>
              <a:rPr lang="en-US" dirty="0" smtClean="0"/>
              <a:t>angrily), adverbials of time(we will go </a:t>
            </a:r>
            <a:r>
              <a:rPr lang="en-US" b="1" dirty="0" smtClean="0"/>
              <a:t>quite </a:t>
            </a:r>
            <a:r>
              <a:rPr lang="en-US" dirty="0" smtClean="0"/>
              <a:t>soon), adverbials of place (they live </a:t>
            </a:r>
            <a:r>
              <a:rPr lang="en-US" b="1" dirty="0" smtClean="0"/>
              <a:t>just </a:t>
            </a:r>
            <a:r>
              <a:rPr lang="en-US" dirty="0" smtClean="0"/>
              <a:t>here), adverbials of probability(we’ll go </a:t>
            </a:r>
            <a:r>
              <a:rPr lang="en-US" b="1" dirty="0" smtClean="0"/>
              <a:t>as soon as</a:t>
            </a:r>
            <a:r>
              <a:rPr lang="en-US" dirty="0" smtClean="0"/>
              <a:t> possible)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DEMONSTRATIVE</a:t>
            </a:r>
            <a:endParaRPr lang="en-US" b="1" dirty="0"/>
          </a:p>
        </p:txBody>
      </p:sp>
      <p:sp>
        <p:nvSpPr>
          <p:cNvPr id="3" name="Content Placeholder 2"/>
          <p:cNvSpPr>
            <a:spLocks noGrp="1"/>
          </p:cNvSpPr>
          <p:nvPr>
            <p:ph idx="1"/>
          </p:nvPr>
        </p:nvSpPr>
        <p:spPr/>
        <p:txBody>
          <a:bodyPr/>
          <a:lstStyle/>
          <a:p>
            <a:pPr algn="just">
              <a:buNone/>
            </a:pPr>
            <a:r>
              <a:rPr lang="en-US" dirty="0" smtClean="0"/>
              <a:t>    The adjective that is used to indicate a Noun and is close proximity of that Noun is Demonstrative. (These, this, those, former, later, that etc. are some of the Demonstrative)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INFINITIVE</a:t>
            </a:r>
            <a:endParaRPr lang="en-US" b="1" dirty="0"/>
          </a:p>
        </p:txBody>
      </p:sp>
      <p:sp>
        <p:nvSpPr>
          <p:cNvPr id="3" name="Content Placeholder 2"/>
          <p:cNvSpPr>
            <a:spLocks noGrp="1"/>
          </p:cNvSpPr>
          <p:nvPr>
            <p:ph idx="1"/>
          </p:nvPr>
        </p:nvSpPr>
        <p:spPr/>
        <p:txBody>
          <a:bodyPr/>
          <a:lstStyle/>
          <a:p>
            <a:pPr algn="just">
              <a:buNone/>
            </a:pPr>
            <a:r>
              <a:rPr lang="en-US" dirty="0" smtClean="0"/>
              <a:t>    The basic form of a verb, without a variation binding it to a particular subject or tense. An infinitive will almost always begin with </a:t>
            </a:r>
            <a:r>
              <a:rPr lang="en-US" i="1" dirty="0" smtClean="0"/>
              <a:t>to</a:t>
            </a:r>
            <a:r>
              <a:rPr lang="en-US" dirty="0" smtClean="0"/>
              <a:t> followed by the simple form of the verb, like this: To + Verb = Infinitive.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ATTRIBUTIVE ADJECTIVES</a:t>
            </a:r>
            <a:endParaRPr lang="en-US" b="1" dirty="0"/>
          </a:p>
        </p:txBody>
      </p:sp>
      <p:sp>
        <p:nvSpPr>
          <p:cNvPr id="3" name="Content Placeholder 2"/>
          <p:cNvSpPr>
            <a:spLocks noGrp="1"/>
          </p:cNvSpPr>
          <p:nvPr>
            <p:ph idx="1"/>
          </p:nvPr>
        </p:nvSpPr>
        <p:spPr/>
        <p:txBody>
          <a:bodyPr/>
          <a:lstStyle/>
          <a:p>
            <a:pPr algn="just">
              <a:buNone/>
            </a:pPr>
            <a:r>
              <a:rPr lang="en-US" dirty="0" smtClean="0"/>
              <a:t>    The Adjective which is used in the first position - before the noun - are called Attributive Adjectives. Those in the second position - after the noun - are called predicative adjectives. (beautiful house, homeless person…….)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PREDICATIVE ADJECTIVES</a:t>
            </a:r>
            <a:endParaRPr lang="en-US" b="1" dirty="0"/>
          </a:p>
        </p:txBody>
      </p:sp>
      <p:sp>
        <p:nvSpPr>
          <p:cNvPr id="3" name="Content Placeholder 2"/>
          <p:cNvSpPr>
            <a:spLocks noGrp="1"/>
          </p:cNvSpPr>
          <p:nvPr>
            <p:ph idx="1"/>
          </p:nvPr>
        </p:nvSpPr>
        <p:spPr/>
        <p:txBody>
          <a:bodyPr/>
          <a:lstStyle/>
          <a:p>
            <a:pPr algn="just">
              <a:buNone/>
            </a:pPr>
            <a:r>
              <a:rPr lang="en-US" dirty="0" smtClean="0"/>
              <a:t>    The Adjective that is found in the second position of the sentence - after the noun - is called predicative adjectives. (My room is small, </a:t>
            </a:r>
            <a:r>
              <a:rPr lang="en-US" dirty="0" err="1" smtClean="0"/>
              <a:t>Rahim</a:t>
            </a:r>
            <a:r>
              <a:rPr lang="en-US" dirty="0" smtClean="0"/>
              <a:t> is good, The weather is nice…….)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ADVERB CLAUSE</a:t>
            </a:r>
            <a:endParaRPr lang="en-US" b="1" dirty="0"/>
          </a:p>
        </p:txBody>
      </p:sp>
      <p:sp>
        <p:nvSpPr>
          <p:cNvPr id="3" name="Content Placeholder 2"/>
          <p:cNvSpPr>
            <a:spLocks noGrp="1"/>
          </p:cNvSpPr>
          <p:nvPr>
            <p:ph idx="1"/>
          </p:nvPr>
        </p:nvSpPr>
        <p:spPr>
          <a:xfrm>
            <a:off x="0" y="1600200"/>
            <a:ext cx="9144000" cy="5257800"/>
          </a:xfrm>
        </p:spPr>
        <p:txBody>
          <a:bodyPr>
            <a:normAutofit/>
          </a:bodyPr>
          <a:lstStyle/>
          <a:p>
            <a:pPr algn="just">
              <a:buNone/>
            </a:pPr>
            <a:r>
              <a:rPr lang="en-US" dirty="0" smtClean="0"/>
              <a:t>    An adverb clause is a dependent clause that functions as an adverb within a sentence to indicate time, place, condition, contrast, reason, purpose, result or recognition. A dependent clause is like a child who is incapable of standing on its own feet but able to cause a problem. (</a:t>
            </a:r>
            <a:r>
              <a:rPr lang="en-US" u="sng" dirty="0" smtClean="0"/>
              <a:t>Whether you like it or not</a:t>
            </a:r>
            <a:r>
              <a:rPr lang="en-US" dirty="0" smtClean="0"/>
              <a:t>, you have to go to bed now. She likes the red car </a:t>
            </a:r>
            <a:r>
              <a:rPr lang="en-US" u="sng" dirty="0" smtClean="0"/>
              <a:t>more than her husband does</a:t>
            </a:r>
            <a:r>
              <a:rPr lang="en-US" dirty="0" smtClean="0"/>
              <a:t>.  </a:t>
            </a:r>
            <a:r>
              <a:rPr lang="en-US" u="sng" dirty="0" smtClean="0"/>
              <a:t>If you pay your bills</a:t>
            </a:r>
            <a:r>
              <a:rPr lang="en-US" dirty="0" smtClean="0"/>
              <a:t>, you will have a good credit score. </a:t>
            </a:r>
            <a:r>
              <a:rPr lang="en-US" u="sng" dirty="0" smtClean="0"/>
              <a:t>Unless you run fast</a:t>
            </a:r>
            <a:r>
              <a:rPr lang="en-US" dirty="0" smtClean="0"/>
              <a:t>, you will miss the bus.)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Definition in </a:t>
            </a:r>
            <a:r>
              <a:rPr lang="en-US" dirty="0" err="1" smtClean="0">
                <a:solidFill>
                  <a:srgbClr val="0070C0"/>
                </a:solidFill>
              </a:rPr>
              <a:t>Bangla</a:t>
            </a:r>
            <a:r>
              <a:rPr lang="en-US" dirty="0" smtClean="0"/>
              <a:t> </a:t>
            </a:r>
            <a:endParaRPr lang="en-US" dirty="0"/>
          </a:p>
        </p:txBody>
      </p:sp>
      <p:sp>
        <p:nvSpPr>
          <p:cNvPr id="3" name="Content Placeholder 2"/>
          <p:cNvSpPr>
            <a:spLocks noGrp="1"/>
          </p:cNvSpPr>
          <p:nvPr>
            <p:ph idx="1"/>
          </p:nvPr>
        </p:nvSpPr>
        <p:spPr>
          <a:xfrm>
            <a:off x="0" y="1600200"/>
            <a:ext cx="9144000" cy="5257800"/>
          </a:xfrm>
        </p:spPr>
        <p:txBody>
          <a:bodyPr/>
          <a:lstStyle/>
          <a:p>
            <a:pPr algn="just">
              <a:buNone/>
            </a:pPr>
            <a:endParaRPr lang="en-US" dirty="0" smtClean="0">
              <a:latin typeface="Sutonny" pitchFamily="18" charset="0"/>
            </a:endParaRPr>
          </a:p>
          <a:p>
            <a:pPr algn="just">
              <a:buNone/>
            </a:pPr>
            <a:r>
              <a:rPr lang="en-US" dirty="0" smtClean="0">
                <a:latin typeface="Sutonny" pitchFamily="18" charset="0"/>
              </a:rPr>
              <a:t>   </a:t>
            </a:r>
            <a:r>
              <a:rPr lang="en-US" dirty="0" err="1" smtClean="0">
                <a:latin typeface="Sutonny" pitchFamily="18" charset="0"/>
              </a:rPr>
              <a:t>ev‡K</a:t>
            </a:r>
            <a:r>
              <a:rPr lang="en-US" dirty="0" smtClean="0">
                <a:latin typeface="Sutonny" pitchFamily="18" charset="0"/>
              </a:rPr>
              <a:t>¨ </a:t>
            </a:r>
            <a:r>
              <a:rPr lang="en-US" dirty="0" err="1" smtClean="0">
                <a:latin typeface="Sutonny" pitchFamily="18" charset="0"/>
              </a:rPr>
              <a:t>e¨en</a:t>
            </a:r>
            <a:r>
              <a:rPr lang="en-US" dirty="0" smtClean="0">
                <a:latin typeface="Sutonny" pitchFamily="18" charset="0"/>
              </a:rPr>
              <a:t>&amp;ªZ †h †</a:t>
            </a:r>
            <a:r>
              <a:rPr lang="en-US" dirty="0" err="1" smtClean="0">
                <a:latin typeface="Sutonny" pitchFamily="18" charset="0"/>
              </a:rPr>
              <a:t>Kvb</a:t>
            </a:r>
            <a:r>
              <a:rPr lang="en-US" dirty="0" smtClean="0">
                <a:latin typeface="Sutonny" pitchFamily="18" charset="0"/>
              </a:rPr>
              <a:t> </a:t>
            </a:r>
            <a:r>
              <a:rPr lang="en-US" dirty="0" err="1" smtClean="0">
                <a:latin typeface="Sutonny" pitchFamily="18" charset="0"/>
              </a:rPr>
              <a:t>kã‡K</a:t>
            </a:r>
            <a:r>
              <a:rPr lang="en-US" dirty="0" smtClean="0">
                <a:latin typeface="Sutonny" pitchFamily="18" charset="0"/>
              </a:rPr>
              <a:t> ‡</a:t>
            </a:r>
            <a:r>
              <a:rPr lang="en-US" dirty="0" err="1" smtClean="0">
                <a:latin typeface="Sutonny" pitchFamily="18" charset="0"/>
              </a:rPr>
              <a:t>Kvb</a:t>
            </a:r>
            <a:r>
              <a:rPr lang="en-US" dirty="0" smtClean="0">
                <a:latin typeface="Sutonny" pitchFamily="18" charset="0"/>
              </a:rPr>
              <a:t> </a:t>
            </a:r>
            <a:r>
              <a:rPr lang="en-US" dirty="0" err="1" smtClean="0">
                <a:latin typeface="Sutonny" pitchFamily="18" charset="0"/>
              </a:rPr>
              <a:t>GKwU</a:t>
            </a:r>
            <a:r>
              <a:rPr lang="en-US" dirty="0" smtClean="0">
                <a:latin typeface="Sutonny" pitchFamily="18" charset="0"/>
              </a:rPr>
              <a:t> </a:t>
            </a:r>
            <a:r>
              <a:rPr lang="en-US" dirty="0" err="1" smtClean="0">
                <a:latin typeface="Sutonny" pitchFamily="18" charset="0"/>
              </a:rPr>
              <a:t>kã</a:t>
            </a:r>
            <a:r>
              <a:rPr lang="en-US" dirty="0" smtClean="0">
                <a:latin typeface="Sutonny" pitchFamily="18" charset="0"/>
              </a:rPr>
              <a:t> </a:t>
            </a:r>
            <a:r>
              <a:rPr lang="en-US" dirty="0" err="1" smtClean="0">
                <a:latin typeface="Sutonny" pitchFamily="18" charset="0"/>
              </a:rPr>
              <a:t>Øviv</a:t>
            </a:r>
            <a:r>
              <a:rPr lang="en-US" dirty="0" smtClean="0">
                <a:latin typeface="Sutonny" pitchFamily="18" charset="0"/>
              </a:rPr>
              <a:t> </a:t>
            </a:r>
            <a:r>
              <a:rPr lang="en-US" dirty="0" err="1" smtClean="0">
                <a:latin typeface="Sutonny" pitchFamily="18" charset="0"/>
              </a:rPr>
              <a:t>we‡kwlZKib</a:t>
            </a:r>
            <a:r>
              <a:rPr lang="en-US" dirty="0" smtClean="0">
                <a:latin typeface="Sutonny" pitchFamily="18" charset="0"/>
              </a:rPr>
              <a:t>, </a:t>
            </a:r>
            <a:r>
              <a:rPr lang="en-US" dirty="0" err="1" smtClean="0">
                <a:latin typeface="Sutonny" pitchFamily="18" charset="0"/>
              </a:rPr>
              <a:t>cwieZ©bKib</a:t>
            </a:r>
            <a:r>
              <a:rPr lang="en-US" dirty="0" smtClean="0">
                <a:latin typeface="Sutonny" pitchFamily="18" charset="0"/>
              </a:rPr>
              <a:t>, </a:t>
            </a:r>
            <a:r>
              <a:rPr lang="en-US" dirty="0" err="1" smtClean="0">
                <a:latin typeface="Sutonny" pitchFamily="18" charset="0"/>
              </a:rPr>
              <a:t>cwiea©bKib</a:t>
            </a:r>
            <a:r>
              <a:rPr lang="en-US" dirty="0" smtClean="0">
                <a:latin typeface="Sutonny" pitchFamily="18" charset="0"/>
              </a:rPr>
              <a:t>, </a:t>
            </a:r>
            <a:r>
              <a:rPr lang="en-US" dirty="0" err="1" smtClean="0">
                <a:latin typeface="Sutonny" pitchFamily="18" charset="0"/>
              </a:rPr>
              <a:t>ms‡kvabKib</a:t>
            </a:r>
            <a:r>
              <a:rPr lang="en-US" dirty="0" smtClean="0">
                <a:latin typeface="Sutonny" pitchFamily="18" charset="0"/>
              </a:rPr>
              <a:t>, </a:t>
            </a:r>
            <a:r>
              <a:rPr lang="en-US" dirty="0" err="1" smtClean="0">
                <a:latin typeface="Sutonny" pitchFamily="18" charset="0"/>
              </a:rPr>
              <a:t>e`jKib</a:t>
            </a:r>
            <a:r>
              <a:rPr lang="en-US" dirty="0" smtClean="0">
                <a:latin typeface="Sutonny" pitchFamily="18" charset="0"/>
              </a:rPr>
              <a:t> </a:t>
            </a:r>
            <a:r>
              <a:rPr lang="en-US" dirty="0" err="1" smtClean="0">
                <a:latin typeface="Sutonny" pitchFamily="18" charset="0"/>
              </a:rPr>
              <a:t>gv‡bB</a:t>
            </a:r>
            <a:r>
              <a:rPr lang="en-US" dirty="0" smtClean="0">
                <a:latin typeface="Sutonny" pitchFamily="18" charset="0"/>
              </a:rPr>
              <a:t> </a:t>
            </a:r>
            <a:r>
              <a:rPr lang="en-US" dirty="0" err="1" smtClean="0">
                <a:latin typeface="Sutonny" pitchFamily="18" charset="0"/>
              </a:rPr>
              <a:t>nj</a:t>
            </a:r>
            <a:r>
              <a:rPr lang="en-US" dirty="0" smtClean="0">
                <a:latin typeface="Sutonny" pitchFamily="18" charset="0"/>
              </a:rPr>
              <a:t> </a:t>
            </a:r>
            <a:r>
              <a:rPr lang="en-US" dirty="0" smtClean="0"/>
              <a:t> Modify</a:t>
            </a:r>
            <a:r>
              <a:rPr lang="en-US" dirty="0" smtClean="0">
                <a:latin typeface="Sutonny" pitchFamily="18" charset="0"/>
              </a:rPr>
              <a:t>  </a:t>
            </a:r>
            <a:r>
              <a:rPr lang="en-US" dirty="0" err="1" smtClean="0">
                <a:latin typeface="Sutonny" pitchFamily="18" charset="0"/>
              </a:rPr>
              <a:t>Kiv</a:t>
            </a:r>
            <a:r>
              <a:rPr lang="en-US" dirty="0" smtClean="0">
                <a:latin typeface="Sutonny" pitchFamily="18" charset="0"/>
              </a:rPr>
              <a:t> | </a:t>
            </a:r>
            <a:r>
              <a:rPr lang="en-US" dirty="0" err="1" smtClean="0">
                <a:latin typeface="Sutonny" pitchFamily="18" charset="0"/>
              </a:rPr>
              <a:t>A_©vr</a:t>
            </a:r>
            <a:r>
              <a:rPr lang="en-US" dirty="0" smtClean="0">
                <a:latin typeface="Sutonny" pitchFamily="18" charset="0"/>
              </a:rPr>
              <a:t> †</a:t>
            </a:r>
            <a:r>
              <a:rPr lang="en-US" dirty="0" err="1" smtClean="0">
                <a:latin typeface="Sutonny" pitchFamily="18" charset="0"/>
              </a:rPr>
              <a:t>Kvb</a:t>
            </a:r>
            <a:r>
              <a:rPr lang="en-US" dirty="0" smtClean="0">
                <a:latin typeface="Sutonny" pitchFamily="18" charset="0"/>
              </a:rPr>
              <a:t> </a:t>
            </a:r>
            <a:r>
              <a:rPr lang="en-US" dirty="0" err="1" smtClean="0">
                <a:latin typeface="Sutonny" pitchFamily="18" charset="0"/>
              </a:rPr>
              <a:t>GKwU</a:t>
            </a:r>
            <a:r>
              <a:rPr lang="en-US" dirty="0" smtClean="0">
                <a:latin typeface="Sutonny" pitchFamily="18" charset="0"/>
              </a:rPr>
              <a:t> </a:t>
            </a:r>
            <a:r>
              <a:rPr lang="en-US" dirty="0" err="1" smtClean="0">
                <a:latin typeface="Sutonny" pitchFamily="18" charset="0"/>
              </a:rPr>
              <a:t>kã</a:t>
            </a:r>
            <a:r>
              <a:rPr lang="en-US" dirty="0" smtClean="0">
                <a:latin typeface="Sutonny" pitchFamily="18" charset="0"/>
              </a:rPr>
              <a:t> </a:t>
            </a:r>
            <a:r>
              <a:rPr lang="en-US" dirty="0" err="1" smtClean="0">
                <a:latin typeface="Sutonny" pitchFamily="18" charset="0"/>
              </a:rPr>
              <a:t>ev</a:t>
            </a:r>
            <a:r>
              <a:rPr lang="en-US" dirty="0" smtClean="0">
                <a:latin typeface="Sutonny" pitchFamily="18" charset="0"/>
              </a:rPr>
              <a:t> </a:t>
            </a:r>
            <a:r>
              <a:rPr lang="en-US" dirty="0" err="1" smtClean="0">
                <a:latin typeface="Sutonny" pitchFamily="18" charset="0"/>
              </a:rPr>
              <a:t>kã¸QQ</a:t>
            </a:r>
            <a:r>
              <a:rPr lang="en-US" dirty="0" smtClean="0">
                <a:latin typeface="Sutonny" pitchFamily="18" charset="0"/>
              </a:rPr>
              <a:t>  </a:t>
            </a:r>
            <a:r>
              <a:rPr lang="en-US" dirty="0" err="1" smtClean="0">
                <a:latin typeface="Sutonny" pitchFamily="18" charset="0"/>
              </a:rPr>
              <a:t>ev</a:t>
            </a:r>
            <a:r>
              <a:rPr lang="en-US" dirty="0" smtClean="0">
                <a:latin typeface="Sutonny" pitchFamily="18" charset="0"/>
              </a:rPr>
              <a:t> </a:t>
            </a:r>
            <a:r>
              <a:rPr lang="en-US" dirty="0" err="1" smtClean="0">
                <a:latin typeface="Sutonny" pitchFamily="18" charset="0"/>
              </a:rPr>
              <a:t>evK¨vsk</a:t>
            </a:r>
            <a:r>
              <a:rPr lang="en-US" dirty="0" smtClean="0">
                <a:latin typeface="Sutonny" pitchFamily="18" charset="0"/>
              </a:rPr>
              <a:t> hw` </a:t>
            </a:r>
            <a:r>
              <a:rPr lang="en-US" dirty="0" err="1" smtClean="0">
                <a:latin typeface="Sutonny" pitchFamily="18" charset="0"/>
              </a:rPr>
              <a:t>ev‡K</a:t>
            </a:r>
            <a:r>
              <a:rPr lang="en-US" dirty="0" smtClean="0">
                <a:latin typeface="Sutonny" pitchFamily="18" charset="0"/>
              </a:rPr>
              <a:t>¨ </a:t>
            </a:r>
            <a:r>
              <a:rPr lang="en-US" dirty="0" smtClean="0"/>
              <a:t> </a:t>
            </a:r>
            <a:r>
              <a:rPr lang="en-US" b="1" dirty="0" smtClean="0">
                <a:hlinkClick r:id="rId2"/>
              </a:rPr>
              <a:t>Adjective</a:t>
            </a:r>
            <a:r>
              <a:rPr lang="en-US" dirty="0" smtClean="0"/>
              <a:t> </a:t>
            </a:r>
            <a:r>
              <a:rPr lang="en-US" dirty="0" err="1" smtClean="0">
                <a:latin typeface="Sutonny" pitchFamily="18" charset="0"/>
              </a:rPr>
              <a:t>A_ev</a:t>
            </a:r>
            <a:r>
              <a:rPr lang="en-US" dirty="0" smtClean="0"/>
              <a:t> </a:t>
            </a:r>
            <a:r>
              <a:rPr lang="en-US" b="1" dirty="0" smtClean="0">
                <a:hlinkClick r:id="rId3"/>
              </a:rPr>
              <a:t>Adverb</a:t>
            </a:r>
            <a:r>
              <a:rPr lang="en-US" dirty="0" smtClean="0"/>
              <a:t> </a:t>
            </a:r>
            <a:r>
              <a:rPr lang="en-US" dirty="0" err="1" smtClean="0">
                <a:latin typeface="Sutonny" pitchFamily="18" charset="0"/>
              </a:rPr>
              <a:t>Gi</a:t>
            </a:r>
            <a:r>
              <a:rPr lang="en-US" dirty="0" smtClean="0">
                <a:latin typeface="Sutonny" pitchFamily="18" charset="0"/>
              </a:rPr>
              <a:t> </a:t>
            </a:r>
            <a:r>
              <a:rPr lang="en-US" dirty="0" err="1" smtClean="0">
                <a:latin typeface="Sutonny" pitchFamily="18" charset="0"/>
              </a:rPr>
              <a:t>b¨vq</a:t>
            </a:r>
            <a:r>
              <a:rPr lang="en-US" dirty="0" smtClean="0">
                <a:latin typeface="Sutonny" pitchFamily="18" charset="0"/>
              </a:rPr>
              <a:t> ‡</a:t>
            </a:r>
            <a:r>
              <a:rPr lang="en-US" dirty="0" err="1" smtClean="0">
                <a:latin typeface="Sutonny" pitchFamily="18" charset="0"/>
              </a:rPr>
              <a:t>Kvb</a:t>
            </a:r>
            <a:r>
              <a:rPr lang="en-US" dirty="0" smtClean="0">
                <a:latin typeface="Sutonny" pitchFamily="18" charset="0"/>
              </a:rPr>
              <a:t> </a:t>
            </a:r>
            <a:r>
              <a:rPr lang="en-US" dirty="0" err="1" smtClean="0">
                <a:latin typeface="Sutonny" pitchFamily="18" charset="0"/>
              </a:rPr>
              <a:t>GKwU</a:t>
            </a:r>
            <a:r>
              <a:rPr lang="en-US" dirty="0" smtClean="0">
                <a:latin typeface="Sutonny" pitchFamily="18" charset="0"/>
              </a:rPr>
              <a:t> </a:t>
            </a:r>
            <a:r>
              <a:rPr lang="en-US" dirty="0" err="1" smtClean="0">
                <a:latin typeface="Sutonny" pitchFamily="18" charset="0"/>
              </a:rPr>
              <a:t>kã</a:t>
            </a:r>
            <a:r>
              <a:rPr lang="en-US" dirty="0" smtClean="0">
                <a:latin typeface="Sutonny" pitchFamily="18" charset="0"/>
              </a:rPr>
              <a:t> </a:t>
            </a:r>
            <a:r>
              <a:rPr lang="en-US" dirty="0" err="1" smtClean="0">
                <a:latin typeface="Sutonny" pitchFamily="18" charset="0"/>
              </a:rPr>
              <a:t>m¤ú‡K</a:t>
            </a:r>
            <a:r>
              <a:rPr lang="en-US" dirty="0" smtClean="0">
                <a:latin typeface="Sutonny" pitchFamily="18" charset="0"/>
              </a:rPr>
              <a:t>© AwZwi³ Z_¨ </a:t>
            </a:r>
            <a:r>
              <a:rPr lang="en-US" dirty="0" err="1" smtClean="0">
                <a:latin typeface="Sutonny" pitchFamily="18" charset="0"/>
              </a:rPr>
              <a:t>cÖ`vb</a:t>
            </a:r>
            <a:r>
              <a:rPr lang="en-US" dirty="0" smtClean="0">
                <a:latin typeface="Sutonny" pitchFamily="18" charset="0"/>
              </a:rPr>
              <a:t> </a:t>
            </a:r>
            <a:r>
              <a:rPr lang="en-US" dirty="0" err="1" smtClean="0">
                <a:latin typeface="Sutonny" pitchFamily="18" charset="0"/>
              </a:rPr>
              <a:t>K‡i</a:t>
            </a:r>
            <a:r>
              <a:rPr lang="en-US" dirty="0" smtClean="0">
                <a:latin typeface="Sutonny" pitchFamily="18" charset="0"/>
              </a:rPr>
              <a:t> </a:t>
            </a:r>
            <a:r>
              <a:rPr lang="en-US" dirty="0" err="1" smtClean="0">
                <a:latin typeface="Sutonny" pitchFamily="18" charset="0"/>
              </a:rPr>
              <a:t>ZLb</a:t>
            </a:r>
            <a:r>
              <a:rPr lang="en-US" dirty="0" smtClean="0">
                <a:latin typeface="Sutonny" pitchFamily="18" charset="0"/>
              </a:rPr>
              <a:t> †</a:t>
            </a:r>
            <a:r>
              <a:rPr lang="en-US" dirty="0" err="1" smtClean="0">
                <a:latin typeface="Sutonny" pitchFamily="18" charset="0"/>
              </a:rPr>
              <a:t>mB</a:t>
            </a:r>
            <a:r>
              <a:rPr lang="en-US" dirty="0" smtClean="0">
                <a:latin typeface="Sutonny" pitchFamily="18" charset="0"/>
              </a:rPr>
              <a:t> </a:t>
            </a:r>
            <a:r>
              <a:rPr lang="en-US" dirty="0" err="1" smtClean="0">
                <a:latin typeface="Sutonny" pitchFamily="18" charset="0"/>
              </a:rPr>
              <a:t>kã</a:t>
            </a:r>
            <a:r>
              <a:rPr lang="en-US" dirty="0" smtClean="0">
                <a:latin typeface="Sutonny" pitchFamily="18" charset="0"/>
              </a:rPr>
              <a:t> </a:t>
            </a:r>
            <a:r>
              <a:rPr lang="en-US" dirty="0" err="1" smtClean="0">
                <a:latin typeface="Sutonny" pitchFamily="18" charset="0"/>
              </a:rPr>
              <a:t>ev</a:t>
            </a:r>
            <a:r>
              <a:rPr lang="en-US" dirty="0" smtClean="0">
                <a:latin typeface="Sutonny" pitchFamily="18" charset="0"/>
              </a:rPr>
              <a:t> </a:t>
            </a:r>
            <a:r>
              <a:rPr lang="en-US" dirty="0" err="1" smtClean="0">
                <a:latin typeface="Sutonny" pitchFamily="18" charset="0"/>
              </a:rPr>
              <a:t>kã¸QQ</a:t>
            </a:r>
            <a:r>
              <a:rPr lang="en-US" dirty="0" smtClean="0">
                <a:latin typeface="Sutonny" pitchFamily="18" charset="0"/>
              </a:rPr>
              <a:t>  </a:t>
            </a:r>
            <a:r>
              <a:rPr lang="en-US" dirty="0" err="1" smtClean="0">
                <a:latin typeface="Sutonny" pitchFamily="18" charset="0"/>
              </a:rPr>
              <a:t>ev</a:t>
            </a:r>
            <a:r>
              <a:rPr lang="en-US" dirty="0" smtClean="0">
                <a:latin typeface="Sutonny" pitchFamily="18" charset="0"/>
              </a:rPr>
              <a:t> </a:t>
            </a:r>
            <a:r>
              <a:rPr lang="en-US" dirty="0" err="1" smtClean="0">
                <a:latin typeface="Sutonny" pitchFamily="18" charset="0"/>
              </a:rPr>
              <a:t>evK¨vsk‡K</a:t>
            </a:r>
            <a:r>
              <a:rPr lang="en-US" dirty="0" smtClean="0"/>
              <a:t> </a:t>
            </a:r>
            <a:r>
              <a:rPr lang="en-US" b="1" dirty="0" smtClean="0"/>
              <a:t>MODIFIER </a:t>
            </a:r>
            <a:r>
              <a:rPr lang="en-US" b="1" dirty="0" err="1" smtClean="0">
                <a:latin typeface="Sutonny" pitchFamily="18" charset="0"/>
              </a:rPr>
              <a:t>e‡j</a:t>
            </a:r>
            <a:r>
              <a:rPr lang="en-US" b="1" dirty="0" smtClean="0">
                <a:latin typeface="Sutonny" pitchFamily="18" charset="0"/>
              </a:rPr>
              <a:t>|</a:t>
            </a:r>
            <a:endParaRPr lang="en-US" dirty="0">
              <a:latin typeface="Sutonny"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QUALIFIER</a:t>
            </a:r>
            <a:endParaRPr lang="en-US" b="1" dirty="0"/>
          </a:p>
        </p:txBody>
      </p:sp>
      <p:sp>
        <p:nvSpPr>
          <p:cNvPr id="3" name="Content Placeholder 2"/>
          <p:cNvSpPr>
            <a:spLocks noGrp="1"/>
          </p:cNvSpPr>
          <p:nvPr>
            <p:ph idx="1"/>
          </p:nvPr>
        </p:nvSpPr>
        <p:spPr/>
        <p:txBody>
          <a:bodyPr/>
          <a:lstStyle/>
          <a:p>
            <a:pPr algn="just">
              <a:buNone/>
            </a:pPr>
            <a:r>
              <a:rPr lang="en-US" dirty="0" smtClean="0"/>
              <a:t>    Qualifier is a word or phrase that precedes an adjective or adverb increasing or decreasing the quality signified by the word it modifies. (Very, quiet, rather, more, most, less, too, so, just, enough, almost, still, fairly, really etc. are some qualifiers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COMPOUND NOUN</a:t>
            </a:r>
            <a:endParaRPr lang="en-US" b="1" dirty="0"/>
          </a:p>
        </p:txBody>
      </p:sp>
      <p:sp>
        <p:nvSpPr>
          <p:cNvPr id="3" name="Content Placeholder 2"/>
          <p:cNvSpPr>
            <a:spLocks noGrp="1"/>
          </p:cNvSpPr>
          <p:nvPr>
            <p:ph idx="1"/>
          </p:nvPr>
        </p:nvSpPr>
        <p:spPr/>
        <p:txBody>
          <a:bodyPr/>
          <a:lstStyle/>
          <a:p>
            <a:pPr algn="just">
              <a:buNone/>
            </a:pPr>
            <a:r>
              <a:rPr lang="en-US" dirty="0" smtClean="0"/>
              <a:t>    A Compound Noun is two words put together to make one word. For example, toothpaste, a paste which you use to clean your teeth </a:t>
            </a:r>
          </a:p>
          <a:p>
            <a:pPr algn="just">
              <a:buNone/>
            </a:pPr>
            <a:r>
              <a:rPr lang="en-US" dirty="0" smtClean="0"/>
              <a:t>   (tooth +paste = toothpaste).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algn="ctr">
              <a:buNone/>
            </a:pPr>
            <a:endParaRPr lang="en-US" dirty="0" smtClean="0"/>
          </a:p>
          <a:p>
            <a:pPr algn="ctr">
              <a:buNone/>
            </a:pPr>
            <a:endParaRPr lang="en-US" dirty="0" smtClean="0"/>
          </a:p>
          <a:p>
            <a:pPr algn="ctr">
              <a:buNone/>
            </a:pPr>
            <a:r>
              <a:rPr lang="en-US" sz="6600" dirty="0" smtClean="0">
                <a:solidFill>
                  <a:srgbClr val="FF0000"/>
                </a:solidFill>
              </a:rPr>
              <a:t>Thank You</a:t>
            </a:r>
            <a:endParaRPr lang="en-US" sz="66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lgn="ctr">
              <a:buNone/>
            </a:pPr>
            <a:r>
              <a:rPr lang="en-US" dirty="0" smtClean="0"/>
              <a:t>  </a:t>
            </a:r>
            <a:r>
              <a:rPr lang="en-US" dirty="0" smtClean="0">
                <a:solidFill>
                  <a:srgbClr val="0070C0"/>
                </a:solidFill>
              </a:rPr>
              <a:t>Classification</a:t>
            </a:r>
            <a:r>
              <a:rPr lang="en-US" dirty="0" smtClean="0"/>
              <a:t> </a:t>
            </a:r>
          </a:p>
          <a:p>
            <a:pPr>
              <a:buNone/>
            </a:pPr>
            <a:endParaRPr lang="en-US" dirty="0" smtClean="0"/>
          </a:p>
          <a:p>
            <a:pPr>
              <a:buNone/>
            </a:pPr>
            <a:r>
              <a:rPr lang="en-US" dirty="0" smtClean="0"/>
              <a:t> There are two types of Modifiers- </a:t>
            </a:r>
          </a:p>
          <a:p>
            <a:pPr>
              <a:buNone/>
            </a:pPr>
            <a:r>
              <a:rPr lang="en-US" dirty="0" smtClean="0"/>
              <a:t>    (1) Pre-modifiers &amp; (2) Post-modifiers</a:t>
            </a:r>
          </a:p>
          <a:p>
            <a:pPr>
              <a:buNone/>
            </a:pPr>
            <a:r>
              <a:rPr lang="en-US" dirty="0" smtClean="0"/>
              <a:t>(1) If any word or words or phrase is placed before a word and modifies the word, it is called Pre-modifier. </a:t>
            </a:r>
          </a:p>
          <a:p>
            <a:pPr>
              <a:buNone/>
            </a:pPr>
            <a:r>
              <a:rPr lang="en-US" dirty="0" smtClean="0"/>
              <a:t>(2) If any word or words or phrase is placed after a word and modifies the word, it is called Post-modifier.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buNone/>
            </a:pPr>
            <a:r>
              <a:rPr lang="en-US" sz="4300" dirty="0" smtClean="0"/>
              <a:t>		</a:t>
            </a:r>
            <a:r>
              <a:rPr lang="en-US" sz="5700" b="1" u="sng" dirty="0" smtClean="0">
                <a:solidFill>
                  <a:srgbClr val="0070C0"/>
                </a:solidFill>
              </a:rPr>
              <a:t>SOME TERMS USED AS MODIFIERS</a:t>
            </a:r>
          </a:p>
          <a:p>
            <a:pPr>
              <a:buNone/>
            </a:pPr>
            <a:r>
              <a:rPr lang="en-US" sz="4300" b="1" dirty="0" smtClean="0">
                <a:solidFill>
                  <a:srgbClr val="FF0000"/>
                </a:solidFill>
              </a:rPr>
              <a:t>			(1) Adjective    </a:t>
            </a:r>
          </a:p>
          <a:p>
            <a:pPr>
              <a:buNone/>
            </a:pPr>
            <a:r>
              <a:rPr lang="en-US" sz="4300" b="1" dirty="0" smtClean="0">
                <a:solidFill>
                  <a:srgbClr val="FF0000"/>
                </a:solidFill>
              </a:rPr>
              <a:t>			(2) Adverb   </a:t>
            </a:r>
          </a:p>
          <a:p>
            <a:pPr>
              <a:buNone/>
            </a:pPr>
            <a:r>
              <a:rPr lang="en-US" sz="4300" b="1" dirty="0" smtClean="0">
                <a:solidFill>
                  <a:srgbClr val="FF0000"/>
                </a:solidFill>
              </a:rPr>
              <a:t>			(3) Present Participle  </a:t>
            </a:r>
          </a:p>
          <a:p>
            <a:pPr>
              <a:buNone/>
            </a:pPr>
            <a:r>
              <a:rPr lang="en-US" sz="4300" b="1" dirty="0" smtClean="0">
                <a:solidFill>
                  <a:srgbClr val="FF0000"/>
                </a:solidFill>
              </a:rPr>
              <a:t>			(4) Past Participle   </a:t>
            </a:r>
          </a:p>
          <a:p>
            <a:pPr>
              <a:buNone/>
            </a:pPr>
            <a:r>
              <a:rPr lang="en-US" sz="4300" b="1" dirty="0" smtClean="0">
                <a:solidFill>
                  <a:srgbClr val="FF0000"/>
                </a:solidFill>
              </a:rPr>
              <a:t>			(5) Perfect Participle  </a:t>
            </a:r>
          </a:p>
          <a:p>
            <a:pPr>
              <a:buNone/>
            </a:pPr>
            <a:r>
              <a:rPr lang="en-US" sz="4300" b="1" dirty="0" smtClean="0">
                <a:solidFill>
                  <a:srgbClr val="FF0000"/>
                </a:solidFill>
              </a:rPr>
              <a:t>			(6) Relative Clause   </a:t>
            </a:r>
          </a:p>
          <a:p>
            <a:pPr>
              <a:buNone/>
            </a:pPr>
            <a:r>
              <a:rPr lang="en-US" sz="4300" b="1" dirty="0" smtClean="0">
                <a:solidFill>
                  <a:srgbClr val="FF0000"/>
                </a:solidFill>
              </a:rPr>
              <a:t>			(7) Adverbial   </a:t>
            </a:r>
          </a:p>
          <a:p>
            <a:pPr>
              <a:buNone/>
            </a:pPr>
            <a:r>
              <a:rPr lang="en-US" sz="4300" b="1" dirty="0" smtClean="0">
                <a:solidFill>
                  <a:srgbClr val="FF0000"/>
                </a:solidFill>
              </a:rPr>
              <a:t>			(8) Prepositional Phrase    </a:t>
            </a:r>
          </a:p>
          <a:p>
            <a:pPr>
              <a:buNone/>
            </a:pPr>
            <a:r>
              <a:rPr lang="en-US" sz="4300" b="1" dirty="0" smtClean="0">
                <a:solidFill>
                  <a:srgbClr val="FF0000"/>
                </a:solidFill>
              </a:rPr>
              <a:t>			(9) Article  </a:t>
            </a:r>
          </a:p>
          <a:p>
            <a:pPr>
              <a:buNone/>
            </a:pPr>
            <a:r>
              <a:rPr lang="en-US" sz="4300" b="1" dirty="0" smtClean="0">
                <a:solidFill>
                  <a:srgbClr val="FF0000"/>
                </a:solidFill>
              </a:rPr>
              <a:t>			(10) Possessive Adjective  </a:t>
            </a:r>
          </a:p>
          <a:p>
            <a:pPr>
              <a:buNone/>
            </a:pPr>
            <a:r>
              <a:rPr lang="en-US" sz="4300" b="1" dirty="0" smtClean="0">
                <a:solidFill>
                  <a:srgbClr val="FF0000"/>
                </a:solidFill>
              </a:rPr>
              <a:t>			(11) Determiner   </a:t>
            </a:r>
          </a:p>
          <a:p>
            <a:pPr>
              <a:buNone/>
            </a:pPr>
            <a:r>
              <a:rPr lang="en-US" sz="4300" b="1" dirty="0" smtClean="0">
                <a:solidFill>
                  <a:srgbClr val="FF0000"/>
                </a:solidFill>
              </a:rPr>
              <a:t>			(12) Noun Adjective </a:t>
            </a:r>
          </a:p>
          <a:p>
            <a:pPr>
              <a:buNone/>
            </a:pPr>
            <a:r>
              <a:rPr lang="en-US" sz="4300" b="1" dirty="0" smtClean="0">
                <a:solidFill>
                  <a:srgbClr val="FF0000"/>
                </a:solidFill>
              </a:rPr>
              <a:t>			(13) Quantifier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blinds(horizontal)">
                                      <p:cBhvr>
                                        <p:cTn id="42" dur="500"/>
                                        <p:tgtEl>
                                          <p:spTgt spid="3">
                                            <p:txEl>
                                              <p:pRg st="11" end="11"/>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blinds(horizontal)">
                                      <p:cBhvr>
                                        <p:cTn id="45" dur="500"/>
                                        <p:tgtEl>
                                          <p:spTgt spid="3">
                                            <p:txEl>
                                              <p:pRg st="12" end="12"/>
                                            </p:txEl>
                                          </p:spTgt>
                                        </p:tgtEl>
                                      </p:cBhvr>
                                    </p:animEffect>
                                  </p:childTnLst>
                                </p:cTn>
                              </p:par>
                              <p:par>
                                <p:cTn id="46" presetID="3" presetClass="entr" presetSubtype="10" fill="hold" nodeType="with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blinds(horizontal)">
                                      <p:cBhvr>
                                        <p:cTn id="48"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solidFill>
                  <a:srgbClr val="FF0000"/>
                </a:solidFill>
              </a:rPr>
              <a:t>			(14) Compound Adjective 		</a:t>
            </a:r>
          </a:p>
          <a:p>
            <a:pPr>
              <a:buNone/>
            </a:pPr>
            <a:r>
              <a:rPr lang="en-US" b="1" dirty="0" smtClean="0">
                <a:solidFill>
                  <a:srgbClr val="FF0000"/>
                </a:solidFill>
              </a:rPr>
              <a:t>			(15) Interrogative Adjective   </a:t>
            </a:r>
          </a:p>
          <a:p>
            <a:pPr>
              <a:buNone/>
            </a:pPr>
            <a:r>
              <a:rPr lang="en-US" b="1" dirty="0" smtClean="0">
                <a:solidFill>
                  <a:srgbClr val="FF0000"/>
                </a:solidFill>
              </a:rPr>
              <a:t>			(16) Indefinite Adjective </a:t>
            </a:r>
          </a:p>
          <a:p>
            <a:pPr>
              <a:buNone/>
            </a:pPr>
            <a:r>
              <a:rPr lang="en-US" b="1" dirty="0" smtClean="0">
                <a:solidFill>
                  <a:srgbClr val="FF0000"/>
                </a:solidFill>
              </a:rPr>
              <a:t>			(17) Appositive   </a:t>
            </a:r>
          </a:p>
          <a:p>
            <a:pPr>
              <a:buNone/>
            </a:pPr>
            <a:r>
              <a:rPr lang="en-US" b="1" dirty="0" smtClean="0">
                <a:solidFill>
                  <a:srgbClr val="FF0000"/>
                </a:solidFill>
              </a:rPr>
              <a:t>			(18) Intensifier  </a:t>
            </a:r>
          </a:p>
          <a:p>
            <a:pPr>
              <a:buNone/>
            </a:pPr>
            <a:r>
              <a:rPr lang="en-US" b="1" dirty="0" smtClean="0">
                <a:solidFill>
                  <a:srgbClr val="FF0000"/>
                </a:solidFill>
              </a:rPr>
              <a:t>			(19) Demonstrative </a:t>
            </a:r>
          </a:p>
          <a:p>
            <a:pPr>
              <a:buNone/>
            </a:pPr>
            <a:r>
              <a:rPr lang="en-US" b="1" dirty="0" smtClean="0">
                <a:solidFill>
                  <a:srgbClr val="FF0000"/>
                </a:solidFill>
              </a:rPr>
              <a:t>			(20) Infinitive   </a:t>
            </a:r>
          </a:p>
          <a:p>
            <a:pPr>
              <a:buNone/>
            </a:pPr>
            <a:r>
              <a:rPr lang="en-US" b="1" dirty="0" smtClean="0">
                <a:solidFill>
                  <a:srgbClr val="FF0000"/>
                </a:solidFill>
              </a:rPr>
              <a:t>			(21) Attributive Adjective  </a:t>
            </a:r>
          </a:p>
          <a:p>
            <a:pPr>
              <a:buNone/>
            </a:pPr>
            <a:r>
              <a:rPr lang="en-US" b="1" dirty="0" smtClean="0">
                <a:solidFill>
                  <a:srgbClr val="FF0000"/>
                </a:solidFill>
              </a:rPr>
              <a:t>			(22) Predicative Adjective   </a:t>
            </a:r>
          </a:p>
          <a:p>
            <a:pPr>
              <a:buNone/>
            </a:pPr>
            <a:r>
              <a:rPr lang="en-US" b="1" dirty="0" smtClean="0">
                <a:solidFill>
                  <a:srgbClr val="FF0000"/>
                </a:solidFill>
              </a:rPr>
              <a:t>			(23) Adverbial Clause </a:t>
            </a:r>
          </a:p>
          <a:p>
            <a:pPr>
              <a:buNone/>
            </a:pPr>
            <a:r>
              <a:rPr lang="en-US" b="1" dirty="0" smtClean="0">
                <a:solidFill>
                  <a:srgbClr val="FF0000"/>
                </a:solidFill>
              </a:rPr>
              <a:t>			(24) Qualifier   </a:t>
            </a:r>
          </a:p>
          <a:p>
            <a:pPr>
              <a:buNone/>
            </a:pPr>
            <a:r>
              <a:rPr lang="en-US" b="1" dirty="0" smtClean="0">
                <a:solidFill>
                  <a:srgbClr val="FF0000"/>
                </a:solidFill>
              </a:rPr>
              <a:t>			(25) A Compound Noun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blinds(horizontal)">
                                      <p:cBhvr>
                                        <p:cTn id="4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ADJECTIVE</a:t>
            </a:r>
            <a:endParaRPr lang="en-US" b="1" dirty="0"/>
          </a:p>
        </p:txBody>
      </p:sp>
      <p:sp>
        <p:nvSpPr>
          <p:cNvPr id="3" name="Content Placeholder 2"/>
          <p:cNvSpPr>
            <a:spLocks noGrp="1"/>
          </p:cNvSpPr>
          <p:nvPr>
            <p:ph idx="1"/>
          </p:nvPr>
        </p:nvSpPr>
        <p:spPr/>
        <p:txBody>
          <a:bodyPr/>
          <a:lstStyle/>
          <a:p>
            <a:pPr algn="just">
              <a:buNone/>
            </a:pPr>
            <a:r>
              <a:rPr lang="en-US" dirty="0" smtClean="0"/>
              <a:t>    An </a:t>
            </a:r>
            <a:r>
              <a:rPr lang="en-US" b="1" dirty="0" smtClean="0"/>
              <a:t>Adjective</a:t>
            </a:r>
            <a:r>
              <a:rPr lang="en-US" dirty="0" smtClean="0"/>
              <a:t> is a describing word. The main role of an Adjective is to qualify a noun or noun phrase or Pronoun, giving more information about the object signified. (good, new, first, last, long, great, little, own, other, old, right, big, high, different, small, large, next, early, young, important, few, public, bad, same, able etc. are some common Adjective)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ADVERB</a:t>
            </a:r>
            <a:endParaRPr lang="en-US" b="1" dirty="0"/>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pPr algn="just">
              <a:buNone/>
            </a:pPr>
            <a:r>
              <a:rPr lang="en-US" dirty="0" smtClean="0"/>
              <a:t>    A word or phrase that modifies or qualifies an adjective, verb, or other adverb or a word group, expressing a relation of place, time, circumstance, manner, cause, degree, etc. is called Adverb. ( Manner-carefully, correctly, eagerly, easily, fast, loudly, patiently, quickly, quietly ; Place – abroad, anywhere, downstairs, here, home, in, nowhere, out, outside, somewhere, there, underground upstairs; Purpose – so, so that, to, in order to, because, since, accidentally, intentionally, and purposely; Time- after, already, during, finally, just, last, later, next, now, recently, soon, then, tomorrow, when, while and yesterday.)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PRESENT PARTICIPLE</a:t>
            </a:r>
            <a:endParaRPr lang="en-US" b="1" dirty="0"/>
          </a:p>
        </p:txBody>
      </p:sp>
      <p:sp>
        <p:nvSpPr>
          <p:cNvPr id="3" name="Content Placeholder 2"/>
          <p:cNvSpPr>
            <a:spLocks noGrp="1"/>
          </p:cNvSpPr>
          <p:nvPr>
            <p:ph idx="1"/>
          </p:nvPr>
        </p:nvSpPr>
        <p:spPr>
          <a:xfrm>
            <a:off x="0" y="1600200"/>
            <a:ext cx="9144000" cy="5257800"/>
          </a:xfrm>
        </p:spPr>
        <p:txBody>
          <a:bodyPr>
            <a:normAutofit/>
          </a:bodyPr>
          <a:lstStyle/>
          <a:p>
            <a:pPr algn="just">
              <a:buNone/>
            </a:pPr>
            <a:r>
              <a:rPr lang="en-US" dirty="0" smtClean="0"/>
              <a:t>    When the </a:t>
            </a:r>
            <a:r>
              <a:rPr lang="en-US" dirty="0" err="1" smtClean="0"/>
              <a:t>ing</a:t>
            </a:r>
            <a:r>
              <a:rPr lang="en-US" dirty="0" smtClean="0"/>
              <a:t> form of a verb functions as a an Adjective in a sentence it is called Present Participle. (I am working. He was singing. She went shopping. I go running every morning. I heard someone singing. He saw his friend walking along the road. It was an amazing film. He was trapped inside the burning house. My boss spends two hours a day travelling to work. Don't waste time playing computer games! They went laughing out into the snow. Dropping the gun, she put her hands in the air.)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1656</Words>
  <Application>Microsoft Office PowerPoint</Application>
  <PresentationFormat>On-screen Show (4:3)</PresentationFormat>
  <Paragraphs>100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Slide 1</vt:lpstr>
      <vt:lpstr>DEFINITION </vt:lpstr>
      <vt:lpstr>Definition in Bangla </vt:lpstr>
      <vt:lpstr>Slide 4</vt:lpstr>
      <vt:lpstr>Slide 5</vt:lpstr>
      <vt:lpstr>Slide 6</vt:lpstr>
      <vt:lpstr>ADJECTIVE</vt:lpstr>
      <vt:lpstr>ADVERB</vt:lpstr>
      <vt:lpstr>PRESENT PARTICIPLE</vt:lpstr>
      <vt:lpstr>PAST PARTICIPLE</vt:lpstr>
      <vt:lpstr>PERFECT PARTICIPLE</vt:lpstr>
      <vt:lpstr>RELATIVE CLAUSE</vt:lpstr>
      <vt:lpstr>AN ADVERBIAL</vt:lpstr>
      <vt:lpstr>PREPOSITIONAL PHRASE</vt:lpstr>
      <vt:lpstr>ARTICLES</vt:lpstr>
      <vt:lpstr>POSSESSIVE ADJECTIVE</vt:lpstr>
      <vt:lpstr>DETERMINERS</vt:lpstr>
      <vt:lpstr>NOUN ADJECTIVE</vt:lpstr>
      <vt:lpstr>QUANTIFIER</vt:lpstr>
      <vt:lpstr>COMPOUND ADJECTIVE</vt:lpstr>
      <vt:lpstr>INTERROGATIVE ADJECTIVE</vt:lpstr>
      <vt:lpstr>INDEFINITE ADJECTIVE</vt:lpstr>
      <vt:lpstr>AN APPOSITIVE</vt:lpstr>
      <vt:lpstr>INTENSIFIERS</vt:lpstr>
      <vt:lpstr>DEMONSTRATIVE</vt:lpstr>
      <vt:lpstr>INFINITIVE</vt:lpstr>
      <vt:lpstr>ATTRIBUTIVE ADJECTIVES</vt:lpstr>
      <vt:lpstr>PREDICATIVE ADJECTIVES</vt:lpstr>
      <vt:lpstr>ADVERB CLAUSE</vt:lpstr>
      <vt:lpstr>QUALIFIER</vt:lpstr>
      <vt:lpstr>COMPOUND NOUN</vt:lpstr>
      <vt:lpstr>Slide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MODIFIERS </dc:title>
  <dc:creator/>
  <cp:lastModifiedBy>User</cp:lastModifiedBy>
  <cp:revision>17</cp:revision>
  <dcterms:created xsi:type="dcterms:W3CDTF">2006-08-16T00:00:00Z</dcterms:created>
  <dcterms:modified xsi:type="dcterms:W3CDTF">2016-11-19T02:23:34Z</dcterms:modified>
</cp:coreProperties>
</file>