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57" r:id="rId4"/>
    <p:sldId id="264" r:id="rId5"/>
    <p:sldId id="258" r:id="rId6"/>
    <p:sldId id="259" r:id="rId7"/>
    <p:sldId id="260" r:id="rId8"/>
    <p:sldId id="268" r:id="rId9"/>
    <p:sldId id="267" r:id="rId10"/>
    <p:sldId id="269" r:id="rId11"/>
    <p:sldId id="270" r:id="rId12"/>
    <p:sldId id="272" r:id="rId13"/>
    <p:sldId id="273" r:id="rId14"/>
    <p:sldId id="274" r:id="rId15"/>
    <p:sldId id="275" r:id="rId16"/>
    <p:sldId id="276" r:id="rId17"/>
    <p:sldId id="277" r:id="rId18"/>
    <p:sldId id="261" r:id="rId19"/>
    <p:sldId id="262" r:id="rId20"/>
    <p:sldId id="26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2DEB4-2B36-4E23-945F-DE6ED46DAB10}" type="datetimeFigureOut">
              <a:rPr lang="en-US" smtClean="0"/>
              <a:pPr/>
              <a:t>7/26/2016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AD74C-874E-4544-8CB2-EFEADD3234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2DEB4-2B36-4E23-945F-DE6ED46DAB10}" type="datetimeFigureOut">
              <a:rPr lang="en-US" smtClean="0"/>
              <a:pPr/>
              <a:t>7/26/2016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AD74C-874E-4544-8CB2-EFEADD3234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2DEB4-2B36-4E23-945F-DE6ED46DAB10}" type="datetimeFigureOut">
              <a:rPr lang="en-US" smtClean="0"/>
              <a:pPr/>
              <a:t>7/26/2016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AD74C-874E-4544-8CB2-EFEADD3234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2DEB4-2B36-4E23-945F-DE6ED46DAB10}" type="datetimeFigureOut">
              <a:rPr lang="en-US" smtClean="0"/>
              <a:pPr/>
              <a:t>7/26/2016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AD74C-874E-4544-8CB2-EFEADD3234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2DEB4-2B36-4E23-945F-DE6ED46DAB10}" type="datetimeFigureOut">
              <a:rPr lang="en-US" smtClean="0"/>
              <a:pPr/>
              <a:t>7/26/2016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AD74C-874E-4544-8CB2-EFEADD3234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2DEB4-2B36-4E23-945F-DE6ED46DAB10}" type="datetimeFigureOut">
              <a:rPr lang="en-US" smtClean="0"/>
              <a:pPr/>
              <a:t>7/26/2016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AD74C-874E-4544-8CB2-EFEADD3234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2DEB4-2B36-4E23-945F-DE6ED46DAB10}" type="datetimeFigureOut">
              <a:rPr lang="en-US" smtClean="0"/>
              <a:pPr/>
              <a:t>7/26/2016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AD74C-874E-4544-8CB2-EFEADD3234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2DEB4-2B36-4E23-945F-DE6ED46DAB10}" type="datetimeFigureOut">
              <a:rPr lang="en-US" smtClean="0"/>
              <a:pPr/>
              <a:t>7/26/2016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AD74C-874E-4544-8CB2-EFEADD3234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2DEB4-2B36-4E23-945F-DE6ED46DAB10}" type="datetimeFigureOut">
              <a:rPr lang="en-US" smtClean="0"/>
              <a:pPr/>
              <a:t>7/26/2016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AD74C-874E-4544-8CB2-EFEADD3234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2DEB4-2B36-4E23-945F-DE6ED46DAB10}" type="datetimeFigureOut">
              <a:rPr lang="en-US" smtClean="0"/>
              <a:pPr/>
              <a:t>7/26/2016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AD74C-874E-4544-8CB2-EFEADD3234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2DEB4-2B36-4E23-945F-DE6ED46DAB10}" type="datetimeFigureOut">
              <a:rPr lang="en-US" smtClean="0"/>
              <a:pPr/>
              <a:t>7/26/2016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AD74C-874E-4544-8CB2-EFEADD3234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2DEB4-2B36-4E23-945F-DE6ED46DAB10}" type="datetimeFigureOut">
              <a:rPr lang="en-US" smtClean="0"/>
              <a:pPr/>
              <a:t>7/26/2016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AD74C-874E-4544-8CB2-EFEADD32343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1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স্বাগতম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7" descr="Copy of PICT0062"/>
          <p:cNvPicPr>
            <a:picLocks noChangeAspect="1" noChangeArrowheads="1"/>
          </p:cNvPicPr>
          <p:nvPr/>
        </p:nvPicPr>
        <p:blipFill>
          <a:blip r:embed="rId2">
            <a:lum contrast="12000"/>
          </a:blip>
          <a:srcRect/>
          <a:stretch>
            <a:fillRect/>
          </a:stretch>
        </p:blipFill>
        <p:spPr bwMode="auto">
          <a:xfrm>
            <a:off x="1143000" y="1752600"/>
            <a:ext cx="6781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(K):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1676401" y="1830388"/>
          <a:ext cx="5867400" cy="4064000"/>
        </p:xfrm>
        <a:graphic>
          <a:graphicData uri="http://schemas.openxmlformats.org/presentationml/2006/ole">
            <p:oleObj spid="_x0000_s2050" name="Equation" r:id="rId3" imgW="977760" imgH="14223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(K):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914400" y="1066800"/>
          <a:ext cx="4724400" cy="4351928"/>
        </p:xfrm>
        <a:graphic>
          <a:graphicData uri="http://schemas.openxmlformats.org/presentationml/2006/ole">
            <p:oleObj spid="_x0000_s4098" name="Equation" r:id="rId3" imgW="1346040" imgH="2133360" progId="Equation.3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1524000" y="5410200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gvU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jvf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=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58+84+160</a:t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=302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304800" y="1295400"/>
            <a:ext cx="6976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jvf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(L):</a:t>
            </a:r>
            <a:br>
              <a:rPr lang="en-US" dirty="0" smtClean="0">
                <a:latin typeface="SutonnyMJ" pitchFamily="2" charset="0"/>
                <a:cs typeface="SutonnyMJ" pitchFamily="2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1600200" y="1828800"/>
          <a:ext cx="5562600" cy="4400550"/>
        </p:xfrm>
        <a:graphic>
          <a:graphicData uri="http://schemas.openxmlformats.org/presentationml/2006/ole">
            <p:oleObj spid="_x0000_s25603" name="Equation" r:id="rId3" imgW="2438280" imgH="2133360" progId="Equation.3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(M):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5" name="Content Placeholder 4"/>
          <p:cNvGraphicFramePr>
            <a:graphicFrameLocks noChangeAspect="1"/>
          </p:cNvGraphicFramePr>
          <p:nvPr>
            <p:ph idx="1"/>
          </p:nvPr>
        </p:nvGraphicFramePr>
        <p:xfrm>
          <a:off x="838200" y="1371600"/>
          <a:ext cx="5981700" cy="4064000"/>
        </p:xfrm>
        <a:graphic>
          <a:graphicData uri="http://schemas.openxmlformats.org/presentationml/2006/ole">
            <p:oleObj spid="_x0000_s26627" name="Equation" r:id="rId3" imgW="1981080" imgH="1346040" progId="Equation.3">
              <p:embed/>
            </p:oleObj>
          </a:graphicData>
        </a:graphic>
      </p:graphicFrame>
      <p:sp>
        <p:nvSpPr>
          <p:cNvPr id="6" name="Rectangle 5"/>
          <p:cNvSpPr/>
          <p:nvPr/>
        </p:nvSpPr>
        <p:spPr>
          <a:xfrm>
            <a:off x="838200" y="5638800"/>
            <a:ext cx="7162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h‡nZz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cÖ`Ë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g¨vwÆ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·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Ae¨wZµwg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ZvB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wecixZ‡hvM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(M):</a:t>
            </a:r>
            <a:br>
              <a:rPr lang="en-US" dirty="0" smtClean="0">
                <a:latin typeface="SutonnyMJ" pitchFamily="2" charset="0"/>
                <a:cs typeface="SutonnyMJ" pitchFamily="2" charset="0"/>
              </a:rPr>
            </a:br>
            <a:r>
              <a:rPr lang="en-US" dirty="0" err="1" smtClean="0">
                <a:latin typeface="SutonnyMJ" pitchFamily="2" charset="0"/>
                <a:cs typeface="SutonnyMJ" pitchFamily="2" charset="0"/>
              </a:rPr>
              <a:t>GLb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   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fzw³¸‡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jvi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mn¸YK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wbY©q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36-25)       A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12-5)     A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13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5-3)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= 11              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24-15)      A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12-3)      A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23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5-2)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= -9                        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31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10-9)      A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32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5-3)      A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33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(3-2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= 1                         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209800" y="838200"/>
          <a:ext cx="838200" cy="812800"/>
        </p:xfrm>
        <a:graphic>
          <a:graphicData uri="http://schemas.openxmlformats.org/presentationml/2006/ole">
            <p:oleObj spid="_x0000_s29698" name="Equation" r:id="rId3" imgW="190440" imgH="253800" progId="Equation.3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(M):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mn¸YK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Øviv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MwVZ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g¨vwÆ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· ,</a:t>
            </a: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adj.A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648325" y="1389063"/>
          <a:ext cx="2284413" cy="1619250"/>
        </p:xfrm>
        <a:graphic>
          <a:graphicData uri="http://schemas.openxmlformats.org/presentationml/2006/ole">
            <p:oleObj spid="_x0000_s27650" name="Equation" r:id="rId3" imgW="1002960" imgH="7110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676400" y="4343400"/>
          <a:ext cx="2760662" cy="1736279"/>
        </p:xfrm>
        <a:graphic>
          <a:graphicData uri="http://schemas.openxmlformats.org/presentationml/2006/ole">
            <p:oleObj spid="_x0000_s27653" name="Equation" r:id="rId4" imgW="1130040" imgH="71100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981200" y="2687638"/>
          <a:ext cx="2305050" cy="2136775"/>
        </p:xfrm>
        <a:graphic>
          <a:graphicData uri="http://schemas.openxmlformats.org/presentationml/2006/ole">
            <p:oleObj spid="_x0000_s27654" name="Equation" r:id="rId5" imgW="1041120" imgH="965160" progId="Equation.3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(M):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2406650" y="1830388"/>
          <a:ext cx="4329113" cy="4064000"/>
        </p:xfrm>
        <a:graphic>
          <a:graphicData uri="http://schemas.openxmlformats.org/presentationml/2006/ole">
            <p:oleObj spid="_x0000_s28674" name="Equation" r:id="rId3" imgW="1244520" imgH="1168200" progId="Equation.3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n‡j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               </a:t>
            </a:r>
          </a:p>
          <a:p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                               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wbY©q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|</a:t>
            </a: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mgvavb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:  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wb‡R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smtClean="0">
                <a:latin typeface="SutonnyMJ" pitchFamily="2" charset="0"/>
                <a:cs typeface="SutonnyMJ" pitchFamily="2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990600" y="1524000"/>
          <a:ext cx="2819400" cy="1949216"/>
        </p:xfrm>
        <a:graphic>
          <a:graphicData uri="http://schemas.openxmlformats.org/presentationml/2006/ole">
            <p:oleObj spid="_x0000_s30722" name="Equation" r:id="rId3" imgW="1028520" imgH="7110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800600" y="1676400"/>
          <a:ext cx="2743200" cy="487680"/>
        </p:xfrm>
        <a:graphic>
          <a:graphicData uri="http://schemas.openxmlformats.org/presentationml/2006/ole">
            <p:oleObj spid="_x0000_s30723" name="Equation" r:id="rId4" imgW="114300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সারমর্ম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525963"/>
          </a:xfrm>
        </p:spPr>
        <p:txBody>
          <a:bodyPr/>
          <a:lstStyle/>
          <a:p>
            <a:r>
              <a:rPr lang="en-US" dirty="0" err="1" smtClean="0"/>
              <a:t>আজকের</a:t>
            </a:r>
            <a:r>
              <a:rPr lang="en-US" dirty="0" smtClean="0"/>
              <a:t> </a:t>
            </a:r>
            <a:r>
              <a:rPr lang="en-US" dirty="0" err="1" smtClean="0"/>
              <a:t>পাঠের</a:t>
            </a:r>
            <a:r>
              <a:rPr lang="en-US" dirty="0" smtClean="0"/>
              <a:t> </a:t>
            </a:r>
            <a:r>
              <a:rPr lang="en-US" dirty="0" err="1" smtClean="0"/>
              <a:t>মাধ্যমে</a:t>
            </a:r>
            <a:r>
              <a:rPr lang="en-US" dirty="0" smtClean="0"/>
              <a:t> </a:t>
            </a:r>
            <a:r>
              <a:rPr lang="en-US" dirty="0" err="1" smtClean="0"/>
              <a:t>শির্ক্ষাথীরা</a:t>
            </a:r>
            <a:r>
              <a:rPr lang="en-US" dirty="0" smtClean="0"/>
              <a:t> </a:t>
            </a:r>
            <a:r>
              <a:rPr lang="en-US" dirty="0" err="1" smtClean="0"/>
              <a:t>ম্যাট্রিক্স</a:t>
            </a:r>
            <a:r>
              <a:rPr lang="en-US" dirty="0" smtClean="0"/>
              <a:t> </a:t>
            </a:r>
            <a:r>
              <a:rPr lang="en-US" dirty="0" err="1" smtClean="0"/>
              <a:t>এর</a:t>
            </a:r>
            <a:r>
              <a:rPr lang="en-US" dirty="0" smtClean="0"/>
              <a:t> </a:t>
            </a:r>
            <a:r>
              <a:rPr lang="en-US" dirty="0" err="1" smtClean="0"/>
              <a:t>ব্যবহার,সংজ্ঞা</a:t>
            </a:r>
            <a:r>
              <a:rPr lang="en-US" dirty="0" smtClean="0"/>
              <a:t> ও </a:t>
            </a:r>
            <a:r>
              <a:rPr lang="en-US" dirty="0" err="1" smtClean="0"/>
              <a:t>পরিচিতি</a:t>
            </a:r>
            <a:r>
              <a:rPr lang="en-US" dirty="0" smtClean="0"/>
              <a:t> </a:t>
            </a:r>
            <a:r>
              <a:rPr lang="en-US" dirty="0" err="1" smtClean="0"/>
              <a:t>সম্পর্কে</a:t>
            </a:r>
            <a:r>
              <a:rPr lang="en-US" dirty="0" smtClean="0"/>
              <a:t> </a:t>
            </a:r>
            <a:r>
              <a:rPr lang="en-US" dirty="0" err="1" smtClean="0"/>
              <a:t>জ্ঞান</a:t>
            </a:r>
            <a:r>
              <a:rPr lang="en-US" dirty="0" smtClean="0"/>
              <a:t> </a:t>
            </a:r>
            <a:r>
              <a:rPr lang="en-US" dirty="0" err="1" smtClean="0"/>
              <a:t>লাভ</a:t>
            </a:r>
            <a:r>
              <a:rPr lang="en-US" dirty="0" smtClean="0"/>
              <a:t> </a:t>
            </a:r>
            <a:r>
              <a:rPr lang="en-US" dirty="0" err="1" smtClean="0"/>
              <a:t>করতে</a:t>
            </a:r>
            <a:r>
              <a:rPr lang="en-US" dirty="0" smtClean="0"/>
              <a:t> </a:t>
            </a:r>
            <a:r>
              <a:rPr lang="en-US" dirty="0" err="1" smtClean="0"/>
              <a:t>পারবে</a:t>
            </a:r>
            <a:r>
              <a:rPr lang="en-US" dirty="0" smtClean="0"/>
              <a:t> ।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বাড়ীর</a:t>
            </a:r>
            <a:r>
              <a:rPr lang="en-US" dirty="0" smtClean="0"/>
              <a:t> </a:t>
            </a:r>
            <a:r>
              <a:rPr lang="en-US" dirty="0" err="1" smtClean="0"/>
              <a:t>কাজ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শিক্ষার্থীরা</a:t>
            </a:r>
            <a:r>
              <a:rPr lang="en-US" dirty="0" smtClean="0"/>
              <a:t> </a:t>
            </a:r>
            <a:r>
              <a:rPr lang="en-US" dirty="0" err="1" smtClean="0"/>
              <a:t>আজকের</a:t>
            </a:r>
            <a:r>
              <a:rPr lang="en-US" dirty="0" smtClean="0"/>
              <a:t> </a:t>
            </a:r>
            <a:r>
              <a:rPr lang="en-US" dirty="0" err="1" smtClean="0"/>
              <a:t>পাঠ</a:t>
            </a:r>
            <a:r>
              <a:rPr lang="en-US" dirty="0" smtClean="0"/>
              <a:t> </a:t>
            </a:r>
            <a:r>
              <a:rPr lang="en-US" dirty="0" err="1" smtClean="0"/>
              <a:t>ভালভাবে</a:t>
            </a:r>
            <a:r>
              <a:rPr lang="en-US" dirty="0" smtClean="0"/>
              <a:t> </a:t>
            </a:r>
            <a:r>
              <a:rPr lang="en-US" dirty="0" err="1" smtClean="0"/>
              <a:t>পড়ে</a:t>
            </a:r>
            <a:r>
              <a:rPr lang="en-US" dirty="0" smtClean="0"/>
              <a:t> ও </a:t>
            </a:r>
            <a:r>
              <a:rPr lang="en-US" dirty="0" err="1" smtClean="0"/>
              <a:t>বুঝে</a:t>
            </a:r>
            <a:r>
              <a:rPr lang="en-US" dirty="0" smtClean="0"/>
              <a:t> </a:t>
            </a:r>
            <a:r>
              <a:rPr lang="en-US" dirty="0" err="1" smtClean="0"/>
              <a:t>আগামী</a:t>
            </a:r>
            <a:r>
              <a:rPr lang="en-US" dirty="0" smtClean="0"/>
              <a:t> </a:t>
            </a:r>
            <a:r>
              <a:rPr lang="en-US" dirty="0" err="1" smtClean="0"/>
              <a:t>ক্লাসে</a:t>
            </a:r>
            <a:r>
              <a:rPr lang="en-US" dirty="0" smtClean="0"/>
              <a:t> </a:t>
            </a:r>
            <a:r>
              <a:rPr lang="en-US" dirty="0" err="1" smtClean="0"/>
              <a:t>আসবে</a:t>
            </a:r>
            <a:r>
              <a:rPr lang="en-US" dirty="0" smtClean="0"/>
              <a:t> ।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g¨vwU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ª· I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wbY©vqK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Dc¯’vcbvq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:</a:t>
            </a: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gvnv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¤§`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AvwZKzi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ingvb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cÖfvlK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,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MwYZ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gvev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01740865259 / 01925733916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K¨v›Ub‡g›U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cvewjK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¯‹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K‡jR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,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gv‡gbkvnx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  <p:pic>
        <p:nvPicPr>
          <p:cNvPr id="5" name="Picture 6" descr="Picture 0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 rot="5400000">
            <a:off x="5676901" y="1028699"/>
            <a:ext cx="2667000" cy="33528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err="1" smtClean="0">
                <a:solidFill>
                  <a:srgbClr val="FF0000"/>
                </a:solidFill>
              </a:rPr>
              <a:t>সমাপ্তি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8800" dirty="0" smtClean="0"/>
              <a:t>…          ?</a:t>
            </a:r>
          </a:p>
          <a:p>
            <a:pPr>
              <a:buNone/>
            </a:pPr>
            <a:r>
              <a:rPr lang="en-US" sz="8800" dirty="0" smtClean="0"/>
              <a:t>      </a:t>
            </a:r>
            <a:r>
              <a:rPr lang="en-US" sz="8800" dirty="0" err="1" smtClean="0"/>
              <a:t>ধন্যবাদ</a:t>
            </a:r>
            <a:endParaRPr lang="en-US" sz="8800" dirty="0" smtClean="0"/>
          </a:p>
          <a:p>
            <a:pPr>
              <a:buNone/>
            </a:pPr>
            <a:r>
              <a:rPr lang="en-US" sz="8800" dirty="0"/>
              <a:t> </a:t>
            </a:r>
            <a:r>
              <a:rPr lang="en-US" sz="8800" dirty="0" smtClean="0"/>
              <a:t> </a:t>
            </a:r>
          </a:p>
          <a:p>
            <a:endParaRPr lang="en-US" sz="8800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ভূমিকা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229600" cy="4525963"/>
          </a:xfrm>
        </p:spPr>
        <p:txBody>
          <a:bodyPr>
            <a:noAutofit/>
          </a:bodyPr>
          <a:lstStyle/>
          <a:p>
            <a:r>
              <a:rPr lang="en-US" dirty="0" err="1" smtClean="0"/>
              <a:t>যে</a:t>
            </a:r>
            <a:r>
              <a:rPr lang="en-US" dirty="0" smtClean="0"/>
              <a:t> </a:t>
            </a:r>
            <a:r>
              <a:rPr lang="en-US" dirty="0" err="1" smtClean="0"/>
              <a:t>কোন</a:t>
            </a:r>
            <a:r>
              <a:rPr lang="en-US" dirty="0" smtClean="0"/>
              <a:t> </a:t>
            </a:r>
            <a:r>
              <a:rPr lang="en-US" dirty="0" err="1" smtClean="0"/>
              <a:t>ধরনের</a:t>
            </a:r>
            <a:r>
              <a:rPr lang="en-US" dirty="0" smtClean="0"/>
              <a:t> </a:t>
            </a:r>
            <a:r>
              <a:rPr lang="en-US" dirty="0" err="1" smtClean="0"/>
              <a:t>তথ্য</a:t>
            </a:r>
            <a:r>
              <a:rPr lang="en-US" dirty="0" smtClean="0"/>
              <a:t> </a:t>
            </a:r>
            <a:r>
              <a:rPr lang="en-US" dirty="0" err="1" smtClean="0"/>
              <a:t>সংগ্রহ</a:t>
            </a:r>
            <a:r>
              <a:rPr lang="en-US" dirty="0"/>
              <a:t> </a:t>
            </a:r>
            <a:r>
              <a:rPr lang="en-US" dirty="0" smtClean="0"/>
              <a:t>ও </a:t>
            </a:r>
            <a:r>
              <a:rPr lang="en-US" dirty="0" err="1" smtClean="0"/>
              <a:t>সংরক্ষনের</a:t>
            </a:r>
            <a:r>
              <a:rPr lang="en-US" dirty="0" smtClean="0"/>
              <a:t> </a:t>
            </a:r>
            <a:r>
              <a:rPr lang="en-US" dirty="0" err="1" smtClean="0"/>
              <a:t>জন্য</a:t>
            </a:r>
            <a:r>
              <a:rPr lang="en-US" dirty="0" smtClean="0"/>
              <a:t> </a:t>
            </a:r>
            <a:r>
              <a:rPr lang="en-US" dirty="0" err="1" smtClean="0"/>
              <a:t>আমরা</a:t>
            </a:r>
            <a:r>
              <a:rPr lang="en-US" dirty="0" smtClean="0"/>
              <a:t> </a:t>
            </a:r>
            <a:r>
              <a:rPr lang="en-US" dirty="0" err="1" smtClean="0"/>
              <a:t>সর্বদা</a:t>
            </a:r>
            <a:r>
              <a:rPr lang="en-US" dirty="0" smtClean="0"/>
              <a:t> </a:t>
            </a:r>
            <a:r>
              <a:rPr lang="en-US" dirty="0" err="1" smtClean="0"/>
              <a:t>বিভিন্ন</a:t>
            </a:r>
            <a:r>
              <a:rPr lang="en-US" dirty="0" smtClean="0"/>
              <a:t> </a:t>
            </a:r>
            <a:r>
              <a:rPr lang="en-US" dirty="0" err="1" smtClean="0"/>
              <a:t>উপায়</a:t>
            </a:r>
            <a:r>
              <a:rPr lang="en-US" dirty="0" smtClean="0"/>
              <a:t> </a:t>
            </a:r>
            <a:r>
              <a:rPr lang="en-US" dirty="0" err="1" smtClean="0"/>
              <a:t>অবলম্বন</a:t>
            </a:r>
            <a:r>
              <a:rPr lang="en-US" dirty="0" smtClean="0"/>
              <a:t> </a:t>
            </a:r>
            <a:r>
              <a:rPr lang="en-US" dirty="0" err="1" smtClean="0"/>
              <a:t>করে</a:t>
            </a:r>
            <a:r>
              <a:rPr lang="en-US" dirty="0" smtClean="0"/>
              <a:t> </a:t>
            </a:r>
            <a:r>
              <a:rPr lang="en-US" dirty="0" err="1" smtClean="0"/>
              <a:t>থাকি</a:t>
            </a:r>
            <a:r>
              <a:rPr lang="en-US" dirty="0" smtClean="0"/>
              <a:t> । </a:t>
            </a:r>
            <a:r>
              <a:rPr lang="en-US" dirty="0" err="1" smtClean="0"/>
              <a:t>আর</a:t>
            </a:r>
            <a:r>
              <a:rPr lang="en-US" dirty="0" smtClean="0"/>
              <a:t> </a:t>
            </a:r>
            <a:r>
              <a:rPr lang="en-US" dirty="0" err="1" smtClean="0"/>
              <a:t>এই</a:t>
            </a:r>
            <a:r>
              <a:rPr lang="en-US" dirty="0" smtClean="0"/>
              <a:t> </a:t>
            </a:r>
            <a:r>
              <a:rPr lang="en-US" dirty="0" err="1" smtClean="0"/>
              <a:t>সংগৃহিত</a:t>
            </a:r>
            <a:r>
              <a:rPr lang="en-US" dirty="0" smtClean="0"/>
              <a:t> </a:t>
            </a:r>
            <a:r>
              <a:rPr lang="en-US" dirty="0" err="1" smtClean="0"/>
              <a:t>তথ্য</a:t>
            </a:r>
            <a:r>
              <a:rPr lang="en-US" dirty="0" smtClean="0"/>
              <a:t> </a:t>
            </a:r>
            <a:r>
              <a:rPr lang="en-US" dirty="0" err="1" smtClean="0"/>
              <a:t>এমনভাবে</a:t>
            </a:r>
            <a:r>
              <a:rPr lang="en-US" dirty="0" smtClean="0"/>
              <a:t> </a:t>
            </a:r>
            <a:r>
              <a:rPr lang="en-US" dirty="0" err="1" smtClean="0"/>
              <a:t>ম্যাট্রিক্স</a:t>
            </a:r>
            <a:r>
              <a:rPr lang="en-US" dirty="0" smtClean="0"/>
              <a:t> </a:t>
            </a:r>
            <a:r>
              <a:rPr lang="en-US" dirty="0" err="1" smtClean="0"/>
              <a:t>এর</a:t>
            </a:r>
            <a:r>
              <a:rPr lang="en-US" dirty="0" smtClean="0"/>
              <a:t> </a:t>
            </a:r>
            <a:r>
              <a:rPr lang="en-US" dirty="0" err="1" smtClean="0"/>
              <a:t>মাধ্যমে</a:t>
            </a:r>
            <a:r>
              <a:rPr lang="en-US" dirty="0" smtClean="0"/>
              <a:t> </a:t>
            </a:r>
            <a:r>
              <a:rPr lang="en-US" dirty="0" err="1" smtClean="0"/>
              <a:t>সাজানো</a:t>
            </a:r>
            <a:r>
              <a:rPr lang="en-US" dirty="0" smtClean="0"/>
              <a:t> </a:t>
            </a:r>
            <a:r>
              <a:rPr lang="en-US" dirty="0" err="1" smtClean="0"/>
              <a:t>হয়</a:t>
            </a:r>
            <a:r>
              <a:rPr lang="en-US" dirty="0" smtClean="0"/>
              <a:t> </a:t>
            </a:r>
            <a:r>
              <a:rPr lang="en-US" dirty="0" err="1" smtClean="0"/>
              <a:t>যাতে</a:t>
            </a:r>
            <a:r>
              <a:rPr lang="en-US" dirty="0" smtClean="0"/>
              <a:t> </a:t>
            </a:r>
            <a:r>
              <a:rPr lang="en-US" dirty="0" err="1" smtClean="0"/>
              <a:t>পরবর্তীতে</a:t>
            </a:r>
            <a:r>
              <a:rPr lang="en-US" dirty="0" smtClean="0"/>
              <a:t> </a:t>
            </a:r>
            <a:r>
              <a:rPr lang="en-US" dirty="0" err="1" smtClean="0"/>
              <a:t>উক্ত</a:t>
            </a:r>
            <a:r>
              <a:rPr lang="en-US" dirty="0" smtClean="0"/>
              <a:t> </a:t>
            </a:r>
            <a:r>
              <a:rPr lang="en-US" dirty="0" err="1" smtClean="0"/>
              <a:t>তথ্য</a:t>
            </a:r>
            <a:r>
              <a:rPr lang="en-US" dirty="0" smtClean="0"/>
              <a:t> </a:t>
            </a:r>
            <a:r>
              <a:rPr lang="en-US" dirty="0" err="1" smtClean="0"/>
              <a:t>বুঝা</a:t>
            </a:r>
            <a:r>
              <a:rPr lang="en-US" dirty="0" smtClean="0"/>
              <a:t> ও </a:t>
            </a:r>
            <a:r>
              <a:rPr lang="en-US" dirty="0" err="1" smtClean="0"/>
              <a:t>বিশ্লেষণকরা</a:t>
            </a:r>
            <a:r>
              <a:rPr lang="en-US" dirty="0" smtClean="0"/>
              <a:t> </a:t>
            </a:r>
            <a:r>
              <a:rPr lang="en-US" dirty="0" err="1" smtClean="0"/>
              <a:t>সহজতর</a:t>
            </a:r>
            <a:r>
              <a:rPr lang="en-US" dirty="0" smtClean="0"/>
              <a:t> </a:t>
            </a:r>
            <a:r>
              <a:rPr lang="en-US" dirty="0" err="1" smtClean="0"/>
              <a:t>হয়</a:t>
            </a:r>
            <a:r>
              <a:rPr lang="en-US" dirty="0" smtClean="0"/>
              <a:t> ।</a:t>
            </a:r>
          </a:p>
          <a:p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g¨vwU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ª·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5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Bs‡iR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MwYZwe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` †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Rgm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‡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Rv‡md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wmj‡fëvi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1850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wL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ª: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me©cÖ_g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g¨vwU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ª·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m¤ú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©‡K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aviYv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†`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b|cieZx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©‡Z 1853wLª: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Av_v©i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Kwj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g¨vwU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ª‡·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i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Zvrch©mn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wecixZ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g¨vwU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ª·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aviYv</a:t>
            </a:r>
            <a:r>
              <a:rPr lang="en-US" sz="35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†`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b|g¨vwU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ª‡·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i</a:t>
            </a:r>
            <a:r>
              <a:rPr lang="en-US" sz="3500" dirty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Ici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Amvgvb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Ae`v‡bi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Av_v©i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K¨vwj‡K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g¨vwU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ª‡·I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RbK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500" dirty="0" err="1" smtClean="0">
                <a:latin typeface="SutonnyMJ" pitchFamily="2" charset="0"/>
                <a:cs typeface="SutonnyMJ" pitchFamily="2" charset="0"/>
              </a:rPr>
              <a:t>e‡j</a:t>
            </a:r>
            <a:r>
              <a:rPr lang="en-US" sz="35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None/>
            </a:pPr>
            <a:r>
              <a:rPr lang="en-US" dirty="0" smtClean="0"/>
              <a:t>   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sz="3500" dirty="0" err="1" smtClean="0"/>
              <a:t>বিখ্যাত</a:t>
            </a:r>
            <a:r>
              <a:rPr lang="en-US" sz="3500" dirty="0" smtClean="0"/>
              <a:t> </a:t>
            </a:r>
            <a:r>
              <a:rPr lang="en-US" sz="3500" dirty="0" err="1" smtClean="0"/>
              <a:t>পদার্থবিজ্ঞানী</a:t>
            </a:r>
            <a:r>
              <a:rPr lang="en-US" sz="3500" dirty="0" smtClean="0"/>
              <a:t> </a:t>
            </a:r>
            <a:r>
              <a:rPr lang="en-US" sz="3500" dirty="0" err="1" smtClean="0"/>
              <a:t>হাইজেনবার্গ</a:t>
            </a:r>
            <a:r>
              <a:rPr lang="en-US" sz="3500" dirty="0" smtClean="0"/>
              <a:t> (Heisenberg)1925 </a:t>
            </a:r>
            <a:r>
              <a:rPr lang="en-US" sz="3500" dirty="0" err="1" smtClean="0"/>
              <a:t>খ্রিস্টাব্দে</a:t>
            </a:r>
            <a:r>
              <a:rPr lang="en-US" sz="3500" dirty="0" smtClean="0"/>
              <a:t> </a:t>
            </a:r>
            <a:r>
              <a:rPr lang="en-US" sz="3500" dirty="0" err="1" smtClean="0"/>
              <a:t>কোয়ান্টাম</a:t>
            </a:r>
            <a:r>
              <a:rPr lang="en-US" sz="3500" dirty="0" smtClean="0"/>
              <a:t> </a:t>
            </a:r>
            <a:r>
              <a:rPr lang="en-US" sz="3500" dirty="0" err="1" smtClean="0"/>
              <a:t>বলবিদ্যায়</a:t>
            </a:r>
            <a:r>
              <a:rPr lang="en-US" sz="3500" dirty="0" smtClean="0"/>
              <a:t> </a:t>
            </a:r>
            <a:r>
              <a:rPr lang="en-US" sz="3500" dirty="0" err="1" smtClean="0"/>
              <a:t>ম্যাট্রিক্সের</a:t>
            </a:r>
            <a:r>
              <a:rPr lang="en-US" sz="3500" dirty="0" smtClean="0"/>
              <a:t> </a:t>
            </a:r>
            <a:r>
              <a:rPr lang="en-US" sz="3500" dirty="0" err="1" smtClean="0"/>
              <a:t>প্রথম</a:t>
            </a:r>
            <a:r>
              <a:rPr lang="en-US" sz="3500" dirty="0" smtClean="0"/>
              <a:t> </a:t>
            </a:r>
            <a:r>
              <a:rPr lang="en-US" sz="3500" dirty="0" err="1" smtClean="0"/>
              <a:t>ব্যবহার</a:t>
            </a:r>
            <a:r>
              <a:rPr lang="en-US" sz="3500" dirty="0" smtClean="0"/>
              <a:t> </a:t>
            </a:r>
            <a:r>
              <a:rPr lang="en-US" sz="3500" dirty="0" err="1" smtClean="0"/>
              <a:t>শুরু</a:t>
            </a:r>
            <a:r>
              <a:rPr lang="en-US" sz="3500" dirty="0" smtClean="0"/>
              <a:t> </a:t>
            </a:r>
            <a:r>
              <a:rPr lang="en-US" sz="3500" dirty="0" err="1" smtClean="0"/>
              <a:t>করেন</a:t>
            </a:r>
            <a:r>
              <a:rPr lang="en-US" sz="3500" dirty="0" smtClean="0"/>
              <a:t> ।</a:t>
            </a:r>
          </a:p>
          <a:p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ব্যবহার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গণিতে</a:t>
            </a:r>
            <a:r>
              <a:rPr lang="en-US" dirty="0" smtClean="0"/>
              <a:t> </a:t>
            </a:r>
            <a:r>
              <a:rPr lang="en-US" dirty="0" err="1" smtClean="0"/>
              <a:t>সমীকরণ</a:t>
            </a:r>
            <a:r>
              <a:rPr lang="en-US" dirty="0" smtClean="0"/>
              <a:t> </a:t>
            </a:r>
            <a:r>
              <a:rPr lang="en-US" dirty="0" err="1" smtClean="0"/>
              <a:t>জোটের</a:t>
            </a:r>
            <a:r>
              <a:rPr lang="en-US" dirty="0" smtClean="0"/>
              <a:t> </a:t>
            </a:r>
            <a:r>
              <a:rPr lang="en-US" dirty="0" err="1" smtClean="0"/>
              <a:t>সমাধান</a:t>
            </a:r>
            <a:r>
              <a:rPr lang="en-US" dirty="0" smtClean="0"/>
              <a:t>, </a:t>
            </a:r>
            <a:r>
              <a:rPr lang="en-US" dirty="0" err="1" smtClean="0"/>
              <a:t>পরিসংখ্যানের</a:t>
            </a:r>
            <a:r>
              <a:rPr lang="en-US" dirty="0" smtClean="0"/>
              <a:t> </a:t>
            </a:r>
            <a:r>
              <a:rPr lang="en-US" dirty="0" err="1" smtClean="0"/>
              <a:t>সম্ভাবনে</a:t>
            </a:r>
            <a:r>
              <a:rPr lang="en-US" dirty="0" smtClean="0"/>
              <a:t> </a:t>
            </a:r>
            <a:r>
              <a:rPr lang="en-US" dirty="0" err="1" smtClean="0"/>
              <a:t>তত্বে</a:t>
            </a:r>
            <a:r>
              <a:rPr lang="en-US" dirty="0" smtClean="0"/>
              <a:t>, </a:t>
            </a:r>
            <a:r>
              <a:rPr lang="en-US" dirty="0" err="1" smtClean="0"/>
              <a:t>উচ্চতর</a:t>
            </a:r>
            <a:r>
              <a:rPr lang="en-US" dirty="0" smtClean="0"/>
              <a:t> </a:t>
            </a:r>
            <a:r>
              <a:rPr lang="en-US" dirty="0" err="1" smtClean="0"/>
              <a:t>অর্থনীতিতে</a:t>
            </a:r>
            <a:r>
              <a:rPr lang="en-US" dirty="0" smtClean="0"/>
              <a:t>, </a:t>
            </a:r>
            <a:r>
              <a:rPr lang="en-US" dirty="0" err="1" smtClean="0"/>
              <a:t>ব্যবসায়</a:t>
            </a:r>
            <a:r>
              <a:rPr lang="en-US" dirty="0" smtClean="0"/>
              <a:t> </a:t>
            </a:r>
            <a:r>
              <a:rPr lang="en-US" dirty="0" err="1" smtClean="0"/>
              <a:t>গনিতে</a:t>
            </a:r>
            <a:r>
              <a:rPr lang="en-US" dirty="0" smtClean="0"/>
              <a:t> </a:t>
            </a:r>
            <a:r>
              <a:rPr lang="en-US" dirty="0" err="1" smtClean="0"/>
              <a:t>আয়</a:t>
            </a:r>
            <a:r>
              <a:rPr lang="en-US" dirty="0" smtClean="0"/>
              <a:t> –</a:t>
            </a:r>
            <a:r>
              <a:rPr lang="en-US" dirty="0" err="1" smtClean="0"/>
              <a:t>ব্যায়</a:t>
            </a:r>
            <a:r>
              <a:rPr lang="en-US" dirty="0" smtClean="0"/>
              <a:t> </a:t>
            </a:r>
            <a:r>
              <a:rPr lang="en-US" dirty="0" err="1" smtClean="0"/>
              <a:t>হিসাব</a:t>
            </a:r>
            <a:r>
              <a:rPr lang="en-US" dirty="0" smtClean="0"/>
              <a:t> </a:t>
            </a:r>
            <a:r>
              <a:rPr lang="en-US" dirty="0" err="1" smtClean="0"/>
              <a:t>ইত্যাদিতে</a:t>
            </a:r>
            <a:r>
              <a:rPr lang="en-US" dirty="0" smtClean="0"/>
              <a:t> </a:t>
            </a:r>
            <a:r>
              <a:rPr lang="en-US" dirty="0" err="1" smtClean="0"/>
              <a:t>ম্যাট্রিক্স</a:t>
            </a:r>
            <a:r>
              <a:rPr lang="en-US" dirty="0" smtClean="0"/>
              <a:t> </a:t>
            </a:r>
            <a:r>
              <a:rPr lang="en-US" dirty="0" err="1" smtClean="0"/>
              <a:t>বহুল</a:t>
            </a:r>
            <a:r>
              <a:rPr lang="en-US" dirty="0" smtClean="0"/>
              <a:t> </a:t>
            </a:r>
            <a:r>
              <a:rPr lang="en-US" dirty="0" err="1" smtClean="0"/>
              <a:t>ভাবে</a:t>
            </a:r>
            <a:r>
              <a:rPr lang="en-US" dirty="0" smtClean="0"/>
              <a:t> </a:t>
            </a:r>
            <a:r>
              <a:rPr lang="en-US" dirty="0" err="1" smtClean="0"/>
              <a:t>ব্যবহার</a:t>
            </a:r>
            <a:r>
              <a:rPr lang="en-US" dirty="0" smtClean="0"/>
              <a:t> </a:t>
            </a:r>
            <a:r>
              <a:rPr lang="en-US" dirty="0" err="1" smtClean="0"/>
              <a:t>করা</a:t>
            </a:r>
            <a:r>
              <a:rPr lang="en-US" dirty="0" smtClean="0"/>
              <a:t> </a:t>
            </a:r>
            <a:r>
              <a:rPr lang="en-US" dirty="0" err="1" smtClean="0"/>
              <a:t>হয়</a:t>
            </a:r>
            <a:r>
              <a:rPr lang="en-US" dirty="0" smtClean="0"/>
              <a:t> ।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ম্যাট্রিক্স</a:t>
            </a:r>
            <a:r>
              <a:rPr lang="en-US" dirty="0" smtClean="0"/>
              <a:t> ও </a:t>
            </a:r>
            <a:r>
              <a:rPr lang="en-US" dirty="0" err="1" smtClean="0"/>
              <a:t>ম্যাট্রিক্স</a:t>
            </a:r>
            <a:r>
              <a:rPr lang="en-US" dirty="0" smtClean="0"/>
              <a:t> </a:t>
            </a:r>
            <a:r>
              <a:rPr lang="en-US" dirty="0" err="1" smtClean="0"/>
              <a:t>এর</a:t>
            </a:r>
            <a:r>
              <a:rPr lang="en-US" dirty="0" smtClean="0"/>
              <a:t> </a:t>
            </a:r>
            <a:r>
              <a:rPr lang="en-US" dirty="0" err="1" smtClean="0"/>
              <a:t>পরিচিতি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u="sng" dirty="0" err="1" smtClean="0"/>
              <a:t>সংজ্ঞা</a:t>
            </a:r>
            <a:r>
              <a:rPr lang="en-US" u="sng" dirty="0" smtClean="0"/>
              <a:t> :</a:t>
            </a:r>
          </a:p>
          <a:p>
            <a:pPr>
              <a:buNone/>
            </a:pPr>
            <a:r>
              <a:rPr lang="en-US" sz="2800" dirty="0" smtClean="0"/>
              <a:t>                 </a:t>
            </a:r>
            <a:r>
              <a:rPr lang="en-US" sz="2800" dirty="0" err="1" smtClean="0"/>
              <a:t>বিজ্ঞান</a:t>
            </a:r>
            <a:r>
              <a:rPr lang="en-US" sz="2800" dirty="0" smtClean="0"/>
              <a:t> ও </a:t>
            </a:r>
            <a:r>
              <a:rPr lang="en-US" sz="2800" dirty="0" err="1" smtClean="0"/>
              <a:t>গণিতের</a:t>
            </a:r>
            <a:r>
              <a:rPr lang="en-US" sz="2800" dirty="0" smtClean="0"/>
              <a:t> </a:t>
            </a:r>
            <a:r>
              <a:rPr lang="en-US" sz="2800" dirty="0" err="1" smtClean="0"/>
              <a:t>বিভিন্ন</a:t>
            </a:r>
            <a:r>
              <a:rPr lang="en-US" sz="2800" dirty="0" smtClean="0"/>
              <a:t> </a:t>
            </a:r>
            <a:r>
              <a:rPr lang="en-US" sz="2800" dirty="0" err="1" smtClean="0"/>
              <a:t>তথ্য</a:t>
            </a:r>
            <a:r>
              <a:rPr lang="en-US" sz="2800" dirty="0" smtClean="0"/>
              <a:t> </a:t>
            </a:r>
            <a:r>
              <a:rPr lang="en-US" sz="2800" dirty="0" err="1" smtClean="0"/>
              <a:t>আয়তকারে</a:t>
            </a:r>
            <a:r>
              <a:rPr lang="en-US" sz="2800" dirty="0" smtClean="0"/>
              <a:t> </a:t>
            </a:r>
            <a:r>
              <a:rPr lang="en-US" sz="2800" dirty="0" err="1" smtClean="0"/>
              <a:t>সারি</a:t>
            </a:r>
            <a:r>
              <a:rPr lang="en-US" sz="2800" dirty="0" smtClean="0"/>
              <a:t> (</a:t>
            </a:r>
            <a:r>
              <a:rPr lang="en-US" sz="2800" dirty="0" err="1" smtClean="0"/>
              <a:t>আনুভূমিক</a:t>
            </a:r>
            <a:r>
              <a:rPr lang="en-US" sz="2800" dirty="0" smtClean="0"/>
              <a:t> </a:t>
            </a:r>
            <a:r>
              <a:rPr lang="en-US" sz="2800" dirty="0" err="1" smtClean="0"/>
              <a:t>রেখা</a:t>
            </a:r>
            <a:r>
              <a:rPr lang="en-US" sz="2800" dirty="0" smtClean="0"/>
              <a:t>) </a:t>
            </a:r>
            <a:r>
              <a:rPr lang="en-US" sz="2800" dirty="0" err="1" smtClean="0"/>
              <a:t>ওকলাম</a:t>
            </a:r>
            <a:r>
              <a:rPr lang="en-US" sz="2800" dirty="0" smtClean="0"/>
              <a:t> (</a:t>
            </a:r>
            <a:r>
              <a:rPr lang="en-US" sz="2800" dirty="0" err="1" smtClean="0"/>
              <a:t>উলম্ব</a:t>
            </a:r>
            <a:r>
              <a:rPr lang="en-US" sz="2800" dirty="0" smtClean="0"/>
              <a:t> </a:t>
            </a:r>
            <a:r>
              <a:rPr lang="en-US" sz="2800" dirty="0" err="1" smtClean="0"/>
              <a:t>রেখা</a:t>
            </a:r>
            <a:r>
              <a:rPr lang="en-US" sz="2800" dirty="0" smtClean="0"/>
              <a:t> ) </a:t>
            </a:r>
            <a:r>
              <a:rPr lang="en-US" sz="2800" dirty="0" err="1" smtClean="0"/>
              <a:t>বরাবর</a:t>
            </a:r>
            <a:r>
              <a:rPr lang="en-US" sz="2800" dirty="0" smtClean="0"/>
              <a:t> </a:t>
            </a:r>
            <a:r>
              <a:rPr lang="en-US" sz="2800" dirty="0" err="1" smtClean="0"/>
              <a:t>সাজালে</a:t>
            </a:r>
            <a:r>
              <a:rPr lang="en-US" sz="2800" dirty="0" smtClean="0"/>
              <a:t> </a:t>
            </a:r>
            <a:r>
              <a:rPr lang="en-US" sz="2800" dirty="0" err="1" smtClean="0"/>
              <a:t>যে</a:t>
            </a:r>
            <a:r>
              <a:rPr lang="en-US" sz="2800" dirty="0" smtClean="0"/>
              <a:t> </a:t>
            </a:r>
            <a:r>
              <a:rPr lang="en-US" sz="2800" dirty="0" err="1" smtClean="0"/>
              <a:t>আয়তকার</a:t>
            </a:r>
            <a:r>
              <a:rPr lang="en-US" sz="2800" dirty="0" smtClean="0"/>
              <a:t> </a:t>
            </a:r>
            <a:r>
              <a:rPr lang="en-US" sz="2800" dirty="0" err="1" smtClean="0"/>
              <a:t>বিন্যাস</a:t>
            </a:r>
            <a:r>
              <a:rPr lang="en-US" sz="2800" dirty="0" smtClean="0"/>
              <a:t> (Rectangular arrays  ) </a:t>
            </a:r>
            <a:r>
              <a:rPr lang="en-US" sz="2800" dirty="0" err="1" smtClean="0"/>
              <a:t>পাওয়া</a:t>
            </a:r>
            <a:r>
              <a:rPr lang="en-US" sz="2800" dirty="0" smtClean="0"/>
              <a:t> </a:t>
            </a:r>
            <a:r>
              <a:rPr lang="en-US" sz="2800" dirty="0" err="1" smtClean="0"/>
              <a:t>যায়</a:t>
            </a:r>
            <a:r>
              <a:rPr lang="en-US" sz="2800" dirty="0" smtClean="0"/>
              <a:t> </a:t>
            </a:r>
            <a:r>
              <a:rPr lang="en-US" sz="2800" dirty="0" err="1" smtClean="0"/>
              <a:t>তাকে</a:t>
            </a:r>
            <a:r>
              <a:rPr lang="en-US" sz="2800" dirty="0" smtClean="0"/>
              <a:t> </a:t>
            </a:r>
            <a:r>
              <a:rPr lang="en-US" sz="2800" dirty="0" err="1" smtClean="0"/>
              <a:t>ম্যাট্রিক্স</a:t>
            </a:r>
            <a:r>
              <a:rPr lang="en-US" sz="2800" dirty="0" smtClean="0"/>
              <a:t> </a:t>
            </a:r>
            <a:r>
              <a:rPr lang="en-US" sz="2800" dirty="0" err="1" smtClean="0"/>
              <a:t>বলা</a:t>
            </a:r>
            <a:r>
              <a:rPr lang="en-US" sz="2800" dirty="0" smtClean="0"/>
              <a:t> </a:t>
            </a:r>
            <a:r>
              <a:rPr lang="en-US" sz="2800" dirty="0" err="1" smtClean="0"/>
              <a:t>হয়</a:t>
            </a:r>
            <a:r>
              <a:rPr lang="en-US" sz="2800" dirty="0" smtClean="0"/>
              <a:t> ।</a:t>
            </a:r>
          </a:p>
          <a:p>
            <a:pPr>
              <a:buNone/>
            </a:pPr>
            <a:endParaRPr lang="en-US" sz="2800" dirty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ম্যাট্রিক্স</a:t>
            </a:r>
            <a:r>
              <a:rPr lang="en-US" dirty="0" smtClean="0"/>
              <a:t> </a:t>
            </a:r>
            <a:r>
              <a:rPr lang="en-US" dirty="0" err="1" smtClean="0"/>
              <a:t>এর</a:t>
            </a:r>
            <a:r>
              <a:rPr lang="en-US" dirty="0" smtClean="0"/>
              <a:t> </a:t>
            </a:r>
            <a:r>
              <a:rPr lang="en-US" dirty="0" err="1" smtClean="0"/>
              <a:t>পরিচিতি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ম্যাট্রিক্স</a:t>
            </a:r>
            <a:r>
              <a:rPr lang="en-US" dirty="0" smtClean="0"/>
              <a:t> </a:t>
            </a:r>
            <a:r>
              <a:rPr lang="en-US" dirty="0" err="1" smtClean="0"/>
              <a:t>গঠনকারী</a:t>
            </a:r>
            <a:r>
              <a:rPr lang="en-US" dirty="0" smtClean="0"/>
              <a:t> </a:t>
            </a:r>
            <a:r>
              <a:rPr lang="en-US" dirty="0" err="1" smtClean="0"/>
              <a:t>সংখ্যাগুলিকে</a:t>
            </a:r>
            <a:r>
              <a:rPr lang="en-US" dirty="0" smtClean="0"/>
              <a:t> </a:t>
            </a:r>
            <a:r>
              <a:rPr lang="en-US" dirty="0" err="1" smtClean="0"/>
              <a:t>ম্যাট্রিক্স</a:t>
            </a:r>
            <a:r>
              <a:rPr lang="en-US" dirty="0" smtClean="0"/>
              <a:t> </a:t>
            </a:r>
            <a:r>
              <a:rPr lang="en-US" dirty="0" err="1" smtClean="0"/>
              <a:t>এর</a:t>
            </a:r>
            <a:r>
              <a:rPr lang="en-US" dirty="0" smtClean="0"/>
              <a:t> </a:t>
            </a:r>
            <a:r>
              <a:rPr lang="en-US" dirty="0" err="1" smtClean="0"/>
              <a:t>ভুক্তি</a:t>
            </a:r>
            <a:r>
              <a:rPr lang="en-US" dirty="0" smtClean="0"/>
              <a:t>(Entry) </a:t>
            </a:r>
            <a:r>
              <a:rPr lang="en-US" dirty="0" err="1" smtClean="0"/>
              <a:t>বলে</a:t>
            </a:r>
            <a:r>
              <a:rPr lang="en-US" dirty="0" smtClean="0"/>
              <a:t> । </a:t>
            </a:r>
            <a:r>
              <a:rPr lang="en-US" dirty="0" err="1" smtClean="0"/>
              <a:t>ম্যাট্রিক্স</a:t>
            </a:r>
            <a:r>
              <a:rPr lang="en-US" dirty="0" smtClean="0"/>
              <a:t> </a:t>
            </a:r>
            <a:r>
              <a:rPr lang="en-US" dirty="0" err="1" smtClean="0"/>
              <a:t>প্রকাশের</a:t>
            </a:r>
            <a:r>
              <a:rPr lang="en-US" dirty="0" smtClean="0"/>
              <a:t> </a:t>
            </a:r>
            <a:r>
              <a:rPr lang="en-US" dirty="0" err="1" smtClean="0"/>
              <a:t>জন্য</a:t>
            </a:r>
            <a:r>
              <a:rPr lang="en-US" dirty="0" smtClean="0"/>
              <a:t> </a:t>
            </a:r>
            <a:r>
              <a:rPr lang="en-US" dirty="0" err="1" smtClean="0"/>
              <a:t>সাধারণত</a:t>
            </a:r>
            <a:r>
              <a:rPr lang="en-US" dirty="0" smtClean="0"/>
              <a:t> </a:t>
            </a:r>
            <a:r>
              <a:rPr lang="en-US" dirty="0" err="1" smtClean="0"/>
              <a:t>প্রথম</a:t>
            </a:r>
            <a:r>
              <a:rPr lang="en-US" dirty="0" smtClean="0"/>
              <a:t> </a:t>
            </a:r>
            <a:r>
              <a:rPr lang="en-US" dirty="0" err="1" smtClean="0"/>
              <a:t>বন্ধনী</a:t>
            </a:r>
            <a:r>
              <a:rPr lang="en-US" dirty="0" smtClean="0"/>
              <a:t> </a:t>
            </a:r>
            <a:r>
              <a:rPr lang="en-US" dirty="0" err="1" smtClean="0"/>
              <a:t>বা</a:t>
            </a:r>
            <a:r>
              <a:rPr lang="en-US" dirty="0" smtClean="0"/>
              <a:t> </a:t>
            </a:r>
            <a:r>
              <a:rPr lang="en-US" dirty="0" err="1" smtClean="0"/>
              <a:t>তৃতীয়</a:t>
            </a:r>
            <a:r>
              <a:rPr lang="en-US" dirty="0" smtClean="0"/>
              <a:t> </a:t>
            </a:r>
            <a:r>
              <a:rPr lang="en-US" dirty="0" err="1" smtClean="0"/>
              <a:t>বন্ধনী</a:t>
            </a:r>
            <a:r>
              <a:rPr lang="en-US" dirty="0" smtClean="0"/>
              <a:t> </a:t>
            </a:r>
            <a:r>
              <a:rPr lang="en-US" dirty="0" err="1" smtClean="0"/>
              <a:t>বা</a:t>
            </a:r>
            <a:r>
              <a:rPr lang="en-US" dirty="0" smtClean="0"/>
              <a:t> </a:t>
            </a:r>
            <a:r>
              <a:rPr lang="en-US" dirty="0" err="1" smtClean="0"/>
              <a:t>যুগল</a:t>
            </a:r>
            <a:r>
              <a:rPr lang="en-US" dirty="0" smtClean="0"/>
              <a:t> </a:t>
            </a:r>
            <a:r>
              <a:rPr lang="en-US" dirty="0" err="1" smtClean="0"/>
              <a:t>উলম্ব</a:t>
            </a:r>
            <a:r>
              <a:rPr lang="en-US" dirty="0" smtClean="0"/>
              <a:t> </a:t>
            </a:r>
            <a:r>
              <a:rPr lang="en-US" dirty="0" err="1" smtClean="0"/>
              <a:t>রেখা</a:t>
            </a:r>
            <a:r>
              <a:rPr lang="en-US" dirty="0" smtClean="0"/>
              <a:t> </a:t>
            </a:r>
            <a:r>
              <a:rPr lang="en-US" dirty="0" err="1" smtClean="0"/>
              <a:t>ব্যবহার</a:t>
            </a:r>
            <a:r>
              <a:rPr lang="en-US" dirty="0" smtClean="0"/>
              <a:t> </a:t>
            </a:r>
            <a:r>
              <a:rPr lang="en-US" dirty="0" err="1" smtClean="0"/>
              <a:t>করা</a:t>
            </a:r>
            <a:r>
              <a:rPr lang="en-US" dirty="0" smtClean="0"/>
              <a:t> </a:t>
            </a:r>
            <a:r>
              <a:rPr lang="en-US" dirty="0" err="1" smtClean="0"/>
              <a:t>হয়</a:t>
            </a:r>
            <a:r>
              <a:rPr lang="en-US" dirty="0" smtClean="0"/>
              <a:t> । </a:t>
            </a:r>
            <a:r>
              <a:rPr lang="en-US" dirty="0" err="1" smtClean="0"/>
              <a:t>সাধারণত</a:t>
            </a:r>
            <a:r>
              <a:rPr lang="en-US" dirty="0" smtClean="0"/>
              <a:t> </a:t>
            </a:r>
            <a:r>
              <a:rPr lang="en-US" dirty="0" err="1" smtClean="0"/>
              <a:t>ম্যাট্রিক্স</a:t>
            </a:r>
            <a:r>
              <a:rPr lang="en-US" dirty="0" smtClean="0"/>
              <a:t> </a:t>
            </a:r>
            <a:r>
              <a:rPr lang="en-US" dirty="0" err="1" smtClean="0"/>
              <a:t>বুঝানোর</a:t>
            </a:r>
            <a:r>
              <a:rPr lang="en-US" dirty="0" smtClean="0"/>
              <a:t> </a:t>
            </a:r>
            <a:r>
              <a:rPr lang="en-US" dirty="0" err="1" smtClean="0"/>
              <a:t>জন্যে</a:t>
            </a:r>
            <a:r>
              <a:rPr lang="en-US" dirty="0" smtClean="0"/>
              <a:t> </a:t>
            </a:r>
            <a:r>
              <a:rPr lang="en-US" dirty="0" err="1" smtClean="0"/>
              <a:t>বড়</a:t>
            </a:r>
            <a:r>
              <a:rPr lang="en-US" dirty="0" smtClean="0"/>
              <a:t> </a:t>
            </a:r>
            <a:r>
              <a:rPr lang="en-US" dirty="0" err="1" smtClean="0"/>
              <a:t>হাতের</a:t>
            </a:r>
            <a:r>
              <a:rPr lang="en-US" dirty="0" smtClean="0"/>
              <a:t> </a:t>
            </a:r>
            <a:r>
              <a:rPr lang="en-US" dirty="0" err="1" smtClean="0"/>
              <a:t>অক্ষর</a:t>
            </a:r>
            <a:r>
              <a:rPr lang="en-US" dirty="0" smtClean="0"/>
              <a:t> A,B,C,……</a:t>
            </a:r>
            <a:r>
              <a:rPr lang="en-US" dirty="0" err="1" smtClean="0"/>
              <a:t>এবং</a:t>
            </a:r>
            <a:r>
              <a:rPr lang="en-US" dirty="0" smtClean="0"/>
              <a:t> </a:t>
            </a:r>
            <a:r>
              <a:rPr lang="en-US" dirty="0" err="1" smtClean="0"/>
              <a:t>ভুক্তি</a:t>
            </a:r>
            <a:r>
              <a:rPr lang="en-US" dirty="0" smtClean="0"/>
              <a:t> </a:t>
            </a:r>
            <a:r>
              <a:rPr lang="en-US" dirty="0" err="1" smtClean="0"/>
              <a:t>বুঝানোর</a:t>
            </a:r>
            <a:r>
              <a:rPr lang="en-US" dirty="0" smtClean="0"/>
              <a:t> </a:t>
            </a:r>
            <a:r>
              <a:rPr lang="en-US" dirty="0" err="1" smtClean="0"/>
              <a:t>জন্যে</a:t>
            </a:r>
            <a:r>
              <a:rPr lang="en-US" dirty="0" smtClean="0"/>
              <a:t> </a:t>
            </a:r>
            <a:r>
              <a:rPr lang="en-US" dirty="0" err="1" smtClean="0"/>
              <a:t>ছোট</a:t>
            </a:r>
            <a:r>
              <a:rPr lang="en-US" dirty="0" smtClean="0"/>
              <a:t> </a:t>
            </a:r>
            <a:r>
              <a:rPr lang="en-US" dirty="0" err="1" smtClean="0"/>
              <a:t>হাতের</a:t>
            </a:r>
            <a:r>
              <a:rPr lang="en-US" dirty="0" smtClean="0"/>
              <a:t> </a:t>
            </a:r>
            <a:r>
              <a:rPr lang="en-US" dirty="0" err="1" smtClean="0"/>
              <a:t>অক্ষর</a:t>
            </a:r>
            <a:r>
              <a:rPr lang="en-US" dirty="0" smtClean="0"/>
              <a:t> </a:t>
            </a:r>
            <a:r>
              <a:rPr lang="en-US" dirty="0" err="1" smtClean="0"/>
              <a:t>a,b,c</a:t>
            </a:r>
            <a:r>
              <a:rPr lang="en-US" dirty="0" smtClean="0"/>
              <a:t>,…..</a:t>
            </a:r>
            <a:r>
              <a:rPr lang="en-US" dirty="0" err="1" smtClean="0"/>
              <a:t>ব্যবহার</a:t>
            </a:r>
            <a:r>
              <a:rPr lang="en-US" dirty="0" smtClean="0"/>
              <a:t> </a:t>
            </a:r>
            <a:r>
              <a:rPr lang="en-US" dirty="0" err="1" smtClean="0"/>
              <a:t>করা</a:t>
            </a:r>
            <a:r>
              <a:rPr lang="en-US" dirty="0" smtClean="0"/>
              <a:t> </a:t>
            </a:r>
            <a:r>
              <a:rPr lang="en-US" dirty="0" err="1" smtClean="0"/>
              <a:t>হয়</a:t>
            </a:r>
            <a:r>
              <a:rPr lang="en-US" dirty="0" smtClean="0"/>
              <a:t> ।  </a:t>
            </a:r>
          </a:p>
          <a:p>
            <a:pPr>
              <a:buNone/>
            </a:pPr>
            <a:endParaRPr lang="en-US" sz="2800" dirty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i="1" u="sng" dirty="0" err="1" smtClean="0">
                <a:latin typeface="SutonnyMJ" pitchFamily="2" charset="0"/>
                <a:cs typeface="SutonnyMJ" pitchFamily="2" charset="0"/>
              </a:rPr>
              <a:t>wbY©vq‡Ki</a:t>
            </a:r>
            <a:r>
              <a:rPr lang="en-US" sz="3600" i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i="1" u="sng" dirty="0" err="1" smtClean="0">
                <a:latin typeface="SutonnyMJ" pitchFamily="2" charset="0"/>
                <a:cs typeface="SutonnyMJ" pitchFamily="2" charset="0"/>
              </a:rPr>
              <a:t>Abyivwk</a:t>
            </a:r>
            <a:r>
              <a:rPr lang="en-US" sz="3600" i="1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i="1" u="sng" dirty="0" smtClean="0">
                <a:latin typeface="Times New Roman" pitchFamily="18" charset="0"/>
                <a:cs typeface="Times New Roman" pitchFamily="18" charset="0"/>
              </a:rPr>
              <a:t>(minor)</a:t>
            </a:r>
            <a:r>
              <a:rPr lang="en-US" sz="3600" i="1" u="sng" dirty="0" smtClean="0">
                <a:latin typeface="SutonnyMJ" pitchFamily="2" charset="0"/>
                <a:cs typeface="SutonnyMJ" pitchFamily="2" charset="0"/>
              </a:rPr>
              <a:t>I </a:t>
            </a:r>
            <a:r>
              <a:rPr lang="en-US" sz="3600" i="1" u="sng" dirty="0" err="1" smtClean="0">
                <a:latin typeface="SutonnyMJ" pitchFamily="2" charset="0"/>
                <a:cs typeface="SutonnyMJ" pitchFamily="2" charset="0"/>
              </a:rPr>
              <a:t>mnMyYK</a:t>
            </a:r>
            <a:r>
              <a:rPr lang="en-US" sz="3600" i="1" u="sng" dirty="0" smtClean="0">
                <a:latin typeface="Times New Roman" pitchFamily="18" charset="0"/>
                <a:cs typeface="Times New Roman" pitchFamily="18" charset="0"/>
              </a:rPr>
              <a:t>(cofactor):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hw`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GKwU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cÖ`Ë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wbY©vq‡Ki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h‡Kvb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fzw³i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ga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w`‡q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GKwU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Lvov I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GKwU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AvbyfzwgK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mij‡iLv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Uvbv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hvq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Zvn‡j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evwK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fzw³¸‡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jv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MwVZ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wbY©vqK‡K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H fzw³i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Abyivwk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e‡j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fzw³i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Abyivwki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c~‡e© H fzw³i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Ae¯’v‡bi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h_v‡hvM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wPý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ewm‡q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mn¸YK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cvIqv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hvq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 fzw³ hw`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-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Zg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mvwi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-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Zg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Kjv‡g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Ae¯’vb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K‡i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Z‡e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H fzw³i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mnMyYK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= 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(-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en-US" baseline="30000" dirty="0" err="1" smtClean="0">
                <a:latin typeface="Times New Roman" pitchFamily="18" charset="0"/>
                <a:cs typeface="Times New Roman" pitchFamily="18" charset="0"/>
              </a:rPr>
              <a:t>r+c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H fzw³i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Abyivwk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|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SutonnyMJ" pitchFamily="2" charset="0"/>
                <a:cs typeface="SutonnyMJ" pitchFamily="2" charset="0"/>
              </a:rPr>
              <a:t>m„Rbkxj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cÖkœ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" y="1371600"/>
            <a:ext cx="8458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</TotalTime>
  <Words>508</Words>
  <Application>Microsoft Office PowerPoint</Application>
  <PresentationFormat>On-screen Show (4:3)</PresentationFormat>
  <Paragraphs>75</Paragraphs>
  <Slides>20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Office Theme</vt:lpstr>
      <vt:lpstr>Equation</vt:lpstr>
      <vt:lpstr>Microsoft Equation 3.0</vt:lpstr>
      <vt:lpstr>স্বাগতম</vt:lpstr>
      <vt:lpstr>g¨vwUª· I wbY©vqK</vt:lpstr>
      <vt:lpstr>ভূমিকা </vt:lpstr>
      <vt:lpstr>g¨vwUª·</vt:lpstr>
      <vt:lpstr>ব্যবহার</vt:lpstr>
      <vt:lpstr>ম্যাট্রিক্স ও ম্যাট্রিক্স এর পরিচিতি</vt:lpstr>
      <vt:lpstr>ম্যাট্রিক্স এর পরিচিতি</vt:lpstr>
      <vt:lpstr>wbY©vq‡Ki Abyivwk (minor)I mnMyYK(cofactor):</vt:lpstr>
      <vt:lpstr>m„Rbkxj cÖkœ</vt:lpstr>
      <vt:lpstr>mgvavb(K):</vt:lpstr>
      <vt:lpstr>mgvavb(K):</vt:lpstr>
      <vt:lpstr>mgvavb(L): </vt:lpstr>
      <vt:lpstr>mgvavb(M):</vt:lpstr>
      <vt:lpstr>mgvavb(M): GLb,       Gi fzw³¸‡jvi mn¸YK wbY©q  </vt:lpstr>
      <vt:lpstr>mgvavb(M):</vt:lpstr>
      <vt:lpstr>mgvavb(M):</vt:lpstr>
      <vt:lpstr>Slide 17</vt:lpstr>
      <vt:lpstr>সারমর্ম</vt:lpstr>
      <vt:lpstr>বাড়ীর কাজ</vt:lpstr>
      <vt:lpstr>সমাপ্তি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স্বাগতম</dc:title>
  <dc:creator>Lotus</dc:creator>
  <cp:lastModifiedBy>HP PC</cp:lastModifiedBy>
  <cp:revision>77</cp:revision>
  <dcterms:created xsi:type="dcterms:W3CDTF">2015-04-30T17:55:15Z</dcterms:created>
  <dcterms:modified xsi:type="dcterms:W3CDTF">2016-07-26T06:46:08Z</dcterms:modified>
</cp:coreProperties>
</file>