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5" r:id="rId4"/>
    <p:sldId id="260" r:id="rId5"/>
    <p:sldId id="261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2" r:id="rId14"/>
    <p:sldId id="279" r:id="rId15"/>
    <p:sldId id="284" r:id="rId16"/>
    <p:sldId id="276" r:id="rId17"/>
    <p:sldId id="277" r:id="rId18"/>
    <p:sldId id="278" r:id="rId19"/>
    <p:sldId id="280" r:id="rId20"/>
    <p:sldId id="281" r:id="rId21"/>
    <p:sldId id="282" r:id="rId22"/>
    <p:sldId id="256" r:id="rId23"/>
    <p:sldId id="257" r:id="rId24"/>
    <p:sldId id="258" r:id="rId25"/>
    <p:sldId id="259" r:id="rId26"/>
    <p:sldId id="283" r:id="rId27"/>
    <p:sldId id="267" r:id="rId28"/>
    <p:sldId id="26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2045A-618B-4515-802D-52BF64164248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4D252-9BC6-41F0-A771-64170E1F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4419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colorful flowers pictur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19400" y="0"/>
            <a:ext cx="35814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 smtClean="0">
                <a:solidFill>
                  <a:srgbClr val="002060"/>
                </a:solidFill>
              </a:rPr>
              <a:t>স্বা</a:t>
            </a:r>
            <a:endParaRPr lang="en-US" sz="8800" dirty="0" smtClean="0">
              <a:solidFill>
                <a:srgbClr val="002060"/>
              </a:solidFill>
            </a:endParaRPr>
          </a:p>
          <a:p>
            <a:pPr algn="ctr"/>
            <a:r>
              <a:rPr lang="en-US" sz="8800" dirty="0" smtClean="0">
                <a:solidFill>
                  <a:srgbClr val="002060"/>
                </a:solidFill>
              </a:rPr>
              <a:t>গ</a:t>
            </a:r>
          </a:p>
          <a:p>
            <a:pPr algn="ctr"/>
            <a:r>
              <a:rPr lang="en-US" sz="8800" dirty="0" smtClean="0">
                <a:solidFill>
                  <a:srgbClr val="002060"/>
                </a:solidFill>
              </a:rPr>
              <a:t>ত</a:t>
            </a:r>
          </a:p>
          <a:p>
            <a:pPr algn="ctr"/>
            <a:r>
              <a:rPr lang="en-US" sz="11500" dirty="0" smtClean="0">
                <a:solidFill>
                  <a:srgbClr val="002060"/>
                </a:solidFill>
              </a:rPr>
              <a:t>ম</a:t>
            </a:r>
            <a:endParaRPr lang="en-US" sz="11500" dirty="0">
              <a:solidFill>
                <a:srgbClr val="002060"/>
              </a:solidFill>
            </a:endParaRPr>
          </a:p>
        </p:txBody>
      </p:sp>
      <p:pic>
        <p:nvPicPr>
          <p:cNvPr id="5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/>
          <a:lstStyle/>
          <a:p>
            <a:r>
              <a:rPr lang="en-US" b="1" dirty="0" err="1" smtClean="0"/>
              <a:t>পূর্বপাঠ</a:t>
            </a:r>
            <a:r>
              <a:rPr lang="en-US" b="1" dirty="0" smtClean="0"/>
              <a:t> </a:t>
            </a:r>
            <a:r>
              <a:rPr lang="en-US" b="1" dirty="0" err="1" smtClean="0"/>
              <a:t>যাচাই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7030A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সংবাদপত্রে</a:t>
            </a:r>
            <a:r>
              <a:rPr lang="en-US" dirty="0" smtClean="0"/>
              <a:t> </a:t>
            </a:r>
            <a:r>
              <a:rPr lang="en-US" dirty="0" err="1" smtClean="0"/>
              <a:t>প্রকাশোপযোগী</a:t>
            </a:r>
            <a:r>
              <a:rPr lang="en-US" dirty="0" smtClean="0"/>
              <a:t> </a:t>
            </a:r>
            <a:r>
              <a:rPr lang="en-US" dirty="0" err="1" smtClean="0"/>
              <a:t>পত্রের</a:t>
            </a:r>
            <a:r>
              <a:rPr lang="en-US" dirty="0" smtClean="0"/>
              <a:t> </a:t>
            </a:r>
            <a:r>
              <a:rPr lang="en-US" dirty="0" err="1" smtClean="0"/>
              <a:t>কাঠামোর</a:t>
            </a:r>
            <a:r>
              <a:rPr lang="en-US" dirty="0" smtClean="0"/>
              <a:t> </a:t>
            </a:r>
            <a:r>
              <a:rPr lang="en-US" dirty="0" err="1" smtClean="0"/>
              <a:t>বিভিন্ন</a:t>
            </a:r>
            <a:r>
              <a:rPr lang="en-US" dirty="0" smtClean="0"/>
              <a:t> </a:t>
            </a:r>
            <a:r>
              <a:rPr lang="en-US" dirty="0" err="1" smtClean="0"/>
              <a:t>দিক</a:t>
            </a:r>
            <a:r>
              <a:rPr lang="en-US" dirty="0" smtClean="0"/>
              <a:t>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 err="1" smtClean="0"/>
              <a:t>আজকের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পাঠ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b="1" dirty="0" err="1" smtClean="0">
                <a:latin typeface="+mj-lt"/>
                <a:ea typeface="+mj-ea"/>
                <a:cs typeface="+mj-cs"/>
              </a:rPr>
              <a:t>আমন্ত্রণপত্র</a:t>
            </a:r>
            <a:endParaRPr lang="en-US" sz="6000" b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endParaRPr lang="en-US" sz="54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accent2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txBody>
          <a:bodyPr/>
          <a:lstStyle/>
          <a:p>
            <a:pPr>
              <a:buNone/>
            </a:pPr>
            <a:endParaRPr lang="en-US" sz="40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এই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5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wkÿv_©xiv</a:t>
            </a:r>
            <a:r>
              <a:rPr lang="en-US" sz="5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60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বিষয়ের</a:t>
            </a:r>
            <a:r>
              <a:rPr lang="en-US" dirty="0" smtClean="0"/>
              <a:t> </a:t>
            </a:r>
            <a:r>
              <a:rPr lang="en-US" dirty="0" err="1" smtClean="0"/>
              <a:t>ওপর</a:t>
            </a:r>
            <a:r>
              <a:rPr lang="en-US" dirty="0" smtClean="0"/>
              <a:t>  </a:t>
            </a:r>
            <a:r>
              <a:rPr lang="en-US" dirty="0" err="1" smtClean="0"/>
              <a:t>অমন্ত্রণপত্র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লিখতে</a:t>
            </a:r>
            <a:r>
              <a:rPr lang="en-US" dirty="0" smtClean="0"/>
              <a:t> </a:t>
            </a:r>
            <a:r>
              <a:rPr lang="en-US" dirty="0" err="1" smtClean="0"/>
              <a:t>পারবে</a:t>
            </a:r>
            <a:r>
              <a:rPr lang="en-US" dirty="0" smtClean="0"/>
              <a:t>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accent2">
              <a:lumMod val="40000"/>
              <a:lumOff val="60000"/>
            </a:schemeClr>
          </a:solidFill>
          <a:ln w="762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Avgš¿YcÎ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Zvgvi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K‡j‡R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iex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›`ª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Rb¥RqšÍx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D`&amp;hvcb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Dcj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‡¶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Avgš¿YcÎ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iPbv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				ÔKÕ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K‡jR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				XvKvÑ1200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myax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AvMvgx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25 ˆ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ekvL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, 1423; 07 †g, 2016,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eyaevi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evOvwji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Rxebv`‡k©i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iƒcmªóv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Kwe¸iy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iex›`ªbv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_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VvKz‡ii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 155Zg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Rb¥evwl©Kx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| G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Dcj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‡¶ IB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w`b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wgjbvqZ‡b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mfv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iex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›`ª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iPbv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iex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›`ª m½xZvbyôv‡bi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Av‡qvRb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	D³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Abyôv‡b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AwZw_i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Avmb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Aj¼„Z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Ki‡eb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e‡iY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eyw×Rxex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M‡elK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W.Avwbmy¾vgvb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AwZw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_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vK‡eb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cÖL¨vZ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iex›`ªM‡elK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W.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mvbwR`v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LvZzb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	G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Abyôv‡b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Avcbvi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Dcw¯’wZ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GKvšÍ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Kvg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¨| 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                                                                                                                                                                      							        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webxZ</a:t>
            </a:r>
            <a:endParaRPr lang="en-US" sz="29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  20 ˆ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ekvL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, 1423                                                                        ÔLÕ</a:t>
            </a: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 (02 †g, 2016)                                                     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m¤úv`K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mvwnZ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¨ I ms¯‹…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wefvM</a:t>
            </a:r>
            <a:endParaRPr lang="en-US" sz="29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2900" dirty="0" smtClean="0">
                <a:latin typeface="SutonnyMJ" pitchFamily="2" charset="0"/>
                <a:cs typeface="SutonnyMJ" pitchFamily="2" charset="0"/>
              </a:rPr>
              <a:t>                                                                                                ÔKÕ </a:t>
            </a:r>
            <a:r>
              <a:rPr lang="en-US" sz="2900" dirty="0" err="1" smtClean="0">
                <a:latin typeface="SutonnyMJ" pitchFamily="2" charset="0"/>
                <a:cs typeface="SutonnyMJ" pitchFamily="2" charset="0"/>
              </a:rPr>
              <a:t>K‡jR,XvKv</a:t>
            </a:r>
            <a:endParaRPr lang="en-US" sz="29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0"/>
            <a:ext cx="1905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cvV-3/2</a:t>
            </a:r>
            <a:endParaRPr lang="en-US" sz="3200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858000"/>
          </a:xfrm>
          <a:solidFill>
            <a:schemeClr val="accent3"/>
          </a:solidFill>
          <a:ln w="76200">
            <a:solidFill>
              <a:srgbClr val="7030A0"/>
            </a:solidFill>
          </a:ln>
        </p:spPr>
        <p:txBody>
          <a:bodyPr/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Abyôvbm~wP</a:t>
            </a:r>
            <a:endParaRPr lang="en-US" sz="3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9:30Uv  	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AwZw_i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AvMgb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Avmb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MÖnY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9:35Uv 	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cweÎ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†_‡K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ZjvIqvZ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9:40Uv 	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Abyôvb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10:10Uv	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iex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iPbv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10:45Uv	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iex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m½xZvbyôvb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11:30Uv	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AwZw_i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e³e¨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11:40Uv	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mgvwß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1280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54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err="1" smtClean="0"/>
                        <a:t>প্রেরক</a:t>
                      </a:r>
                      <a:endParaRPr lang="en-US" sz="4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err="1" smtClean="0"/>
                        <a:t>নাম</a:t>
                      </a:r>
                      <a:r>
                        <a:rPr lang="en-US" sz="4000" dirty="0" smtClean="0"/>
                        <a:t>      : 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err="1" smtClean="0"/>
                        <a:t>ঠিকানা</a:t>
                      </a:r>
                      <a:r>
                        <a:rPr lang="en-US" sz="4000" dirty="0" smtClean="0"/>
                        <a:t>: ঘ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4000" dirty="0" smtClean="0"/>
                    </a:p>
                    <a:p>
                      <a:pPr algn="l"/>
                      <a:r>
                        <a:rPr lang="en-US" sz="4000" dirty="0" err="1" smtClean="0"/>
                        <a:t>প্রাপক</a:t>
                      </a:r>
                      <a:endParaRPr lang="en-US" sz="4000" dirty="0" smtClean="0"/>
                    </a:p>
                    <a:p>
                      <a:pPr algn="l"/>
                      <a:endParaRPr lang="en-US" sz="4000" dirty="0" smtClean="0"/>
                    </a:p>
                    <a:p>
                      <a:pPr algn="l"/>
                      <a:r>
                        <a:rPr lang="en-US" sz="4000" dirty="0" err="1" smtClean="0"/>
                        <a:t>নাম</a:t>
                      </a:r>
                      <a:r>
                        <a:rPr lang="en-US" sz="4000" dirty="0" smtClean="0"/>
                        <a:t>      : অ</a:t>
                      </a:r>
                    </a:p>
                    <a:p>
                      <a:pPr algn="l"/>
                      <a:r>
                        <a:rPr lang="en-US" sz="4000" dirty="0" err="1" smtClean="0"/>
                        <a:t>ঠিকানা</a:t>
                      </a:r>
                      <a:r>
                        <a:rPr lang="en-US" sz="4000" dirty="0" smtClean="0"/>
                        <a:t>: আ</a:t>
                      </a:r>
                    </a:p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5257800">
                <a:tc>
                  <a:txBody>
                    <a:bodyPr/>
                    <a:lstStyle/>
                    <a:p>
                      <a:r>
                        <a:rPr lang="en-US" dirty="0" smtClean="0"/>
                        <a:t>:;: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39000" y="2286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ডাকটিকেট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5400" b="1" dirty="0" err="1" smtClean="0"/>
              <a:t>মূল্যায়ন</a:t>
            </a:r>
            <a:endParaRPr lang="en-US" sz="54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আমন্ত্রণপত্রের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পরিকাঠামো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dirty="0" err="1" smtClean="0"/>
              <a:t>বাড়ির</a:t>
            </a:r>
            <a:r>
              <a:rPr lang="en-US" b="1" dirty="0" smtClean="0"/>
              <a:t> </a:t>
            </a:r>
            <a:r>
              <a:rPr lang="en-US" b="1" dirty="0" err="1" smtClean="0"/>
              <a:t>কাজ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FF000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তোমার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কলেজে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নজরুল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জয়ন্তী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উদযাপন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উপলক্ষে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একখানা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আমন্ত্রণপত্র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লিখে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আনেবে</a:t>
            </a:r>
            <a:r>
              <a:rPr lang="en-US" dirty="0" smtClean="0">
                <a:solidFill>
                  <a:schemeClr val="bg1"/>
                </a:solidFill>
              </a:rPr>
              <a:t>।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 smtClean="0">
                <a:solidFill>
                  <a:srgbClr val="FF0000"/>
                </a:solidFill>
              </a:rPr>
              <a:t>ধ</a:t>
            </a:r>
          </a:p>
          <a:p>
            <a:pPr algn="ctr"/>
            <a:r>
              <a:rPr lang="en-US" sz="11500" dirty="0" err="1" smtClean="0">
                <a:solidFill>
                  <a:srgbClr val="FF0000"/>
                </a:solidFill>
              </a:rPr>
              <a:t>ন্য</a:t>
            </a:r>
            <a:endParaRPr lang="en-US" sz="11500" dirty="0" smtClean="0">
              <a:solidFill>
                <a:srgbClr val="FF0000"/>
              </a:solidFill>
            </a:endParaRPr>
          </a:p>
          <a:p>
            <a:pPr algn="ctr"/>
            <a:r>
              <a:rPr lang="en-US" sz="11500" dirty="0" err="1" smtClean="0">
                <a:solidFill>
                  <a:srgbClr val="FF0000"/>
                </a:solidFill>
              </a:rPr>
              <a:t>বা</a:t>
            </a:r>
            <a:endParaRPr lang="en-US" sz="11500" dirty="0" smtClean="0">
              <a:solidFill>
                <a:srgbClr val="FF0000"/>
              </a:solidFill>
            </a:endParaRPr>
          </a:p>
          <a:p>
            <a:pPr algn="ctr"/>
            <a:r>
              <a:rPr lang="en-US" sz="11500" dirty="0" smtClean="0">
                <a:solidFill>
                  <a:srgbClr val="FF0000"/>
                </a:solidFill>
              </a:rPr>
              <a:t>দ</a:t>
            </a:r>
            <a:endParaRPr lang="en-US" sz="11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ful flower bed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0" y="152400"/>
            <a:ext cx="4572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err="1" smtClean="0">
                <a:solidFill>
                  <a:schemeClr val="bg1"/>
                </a:solidFill>
              </a:rPr>
              <a:t>স্বা</a:t>
            </a:r>
            <a:endParaRPr lang="en-US" sz="6600" dirty="0" smtClean="0">
              <a:solidFill>
                <a:schemeClr val="bg1"/>
              </a:solidFill>
            </a:endParaRPr>
          </a:p>
          <a:p>
            <a:pPr algn="ctr"/>
            <a:r>
              <a:rPr lang="en-US" sz="8800" dirty="0" smtClean="0">
                <a:solidFill>
                  <a:schemeClr val="bg1"/>
                </a:solidFill>
              </a:rPr>
              <a:t>গ</a:t>
            </a:r>
          </a:p>
          <a:p>
            <a:pPr algn="ctr"/>
            <a:r>
              <a:rPr lang="en-US" sz="8800" dirty="0" smtClean="0">
                <a:solidFill>
                  <a:schemeClr val="bg1"/>
                </a:solidFill>
              </a:rPr>
              <a:t>ত</a:t>
            </a:r>
            <a:endParaRPr lang="en-US" sz="6600" dirty="0" smtClean="0">
              <a:solidFill>
                <a:schemeClr val="bg1"/>
              </a:solidFill>
            </a:endParaRPr>
          </a:p>
          <a:p>
            <a:pPr algn="ctr"/>
            <a:r>
              <a:rPr lang="en-US" sz="8800" dirty="0" smtClean="0">
                <a:solidFill>
                  <a:schemeClr val="bg1"/>
                </a:solidFill>
              </a:rPr>
              <a:t>ম</a:t>
            </a:r>
            <a:endParaRPr lang="en-US" sz="8800" dirty="0">
              <a:solidFill>
                <a:schemeClr val="bg1"/>
              </a:solidFill>
            </a:endParaRPr>
          </a:p>
        </p:txBody>
      </p:sp>
      <p:pic>
        <p:nvPicPr>
          <p:cNvPr id="6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endParaRPr lang="en-US" sz="54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accent2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txBody>
          <a:bodyPr/>
          <a:lstStyle/>
          <a:p>
            <a:pPr>
              <a:buNone/>
            </a:pPr>
            <a:endParaRPr lang="en-US" sz="40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এই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5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wkÿv_©xiv</a:t>
            </a:r>
            <a:r>
              <a:rPr lang="en-US" sz="5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60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 err="1" smtClean="0"/>
              <a:t>পত্রিকার</a:t>
            </a:r>
            <a:r>
              <a:rPr lang="en-US" dirty="0" smtClean="0"/>
              <a:t> </a:t>
            </a:r>
            <a:r>
              <a:rPr lang="en-US" dirty="0" err="1" smtClean="0"/>
              <a:t>সম্পাদকের</a:t>
            </a:r>
            <a:r>
              <a:rPr lang="en-US" dirty="0" smtClean="0"/>
              <a:t> </a:t>
            </a:r>
            <a:r>
              <a:rPr lang="en-US" dirty="0" err="1" smtClean="0"/>
              <a:t>নিকট</a:t>
            </a:r>
            <a:r>
              <a:rPr lang="en-US" dirty="0" smtClean="0"/>
              <a:t> </a:t>
            </a:r>
            <a:r>
              <a:rPr lang="en-US" dirty="0" err="1" smtClean="0"/>
              <a:t>পত্র</a:t>
            </a:r>
            <a:r>
              <a:rPr lang="en-US" dirty="0" smtClean="0"/>
              <a:t> </a:t>
            </a:r>
            <a:r>
              <a:rPr lang="en-US" dirty="0" err="1" smtClean="0"/>
              <a:t>লিখতে</a:t>
            </a:r>
            <a:r>
              <a:rPr lang="en-US" dirty="0" smtClean="0"/>
              <a:t> </a:t>
            </a:r>
            <a:r>
              <a:rPr lang="en-US" dirty="0" err="1" smtClean="0"/>
              <a:t>পারবে</a:t>
            </a:r>
            <a:r>
              <a:rPr lang="en-US" dirty="0" smtClean="0"/>
              <a:t>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/>
              <a:t>পূর্বপাঠ</a:t>
            </a:r>
            <a:r>
              <a:rPr lang="en-US" b="1" dirty="0" smtClean="0"/>
              <a:t> </a:t>
            </a:r>
            <a:r>
              <a:rPr lang="en-US" b="1" dirty="0" err="1" smtClean="0"/>
              <a:t>যাচাই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7030A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dirty="0" err="1" smtClean="0">
                <a:solidFill>
                  <a:schemeClr val="bg1"/>
                </a:solidFill>
              </a:rPr>
              <a:t>আমন্ত্রণপত্র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লিখন</a:t>
            </a:r>
            <a:r>
              <a:rPr lang="en-US" sz="4400" dirty="0" smtClean="0">
                <a:solidFill>
                  <a:schemeClr val="bg1"/>
                </a:solidFill>
              </a:rPr>
              <a:t>।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 err="1" smtClean="0"/>
              <a:t>আজকের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পাঠ</a:t>
            </a:r>
            <a:endParaRPr lang="en-US" sz="60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err="1" smtClean="0"/>
              <a:t>চাকুরির</a:t>
            </a:r>
            <a:r>
              <a:rPr lang="en-US" sz="6000" dirty="0" smtClean="0"/>
              <a:t> </a:t>
            </a:r>
            <a:r>
              <a:rPr lang="en-US" sz="6000" dirty="0" err="1" smtClean="0"/>
              <a:t>দরখাস্ত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  <a:ln w="76200">
            <a:solidFill>
              <a:srgbClr val="7030A0"/>
            </a:solidFill>
          </a:ln>
        </p:spPr>
        <p:txBody>
          <a:bodyPr>
            <a:normAutofit fontScale="92500" lnSpcReduction="20000"/>
          </a:bodyPr>
          <a:lstStyle/>
          <a:p>
            <a:pPr lvl="0" algn="l"/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gva¨wgK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we`¨vj‡q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mnKvix</a:t>
            </a:r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wk¶‡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k~b¨c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‡`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PvKwi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cªv_©bv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Av‡e`bcÎ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iPbv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</a:t>
            </a:r>
            <a:endParaRPr lang="en-US" sz="28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lvl="0" algn="l"/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wk¶v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cÖwZôv‡b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[¯‹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/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] wk¶‡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k~b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c‡`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wb‡qv‡Mi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Av‡e`bcÎ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jL</a:t>
            </a:r>
            <a:r>
              <a:rPr lang="en-US" sz="28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endParaRPr lang="en-US" sz="28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ZvwiL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10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RyjvB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2016</a:t>
            </a:r>
            <a:endParaRPr lang="en-US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eivei</a:t>
            </a:r>
            <a:endParaRPr lang="en-US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¨¶,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K‡jR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</a:t>
            </a:r>
            <a:endParaRPr lang="en-US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XvKv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wefv‡M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c‡`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wb‡qv‡Mi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Av‡e`b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Rbve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</a:t>
            </a:r>
          </a:p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webxZ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wb‡e`b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GB †h, MZ 25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Ryb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2015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Zvwi‡Li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Ô‰`wbK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B‡ËdvKÕ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cwÎKvq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cÖKvwkZ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weÁvc‡bi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Rvb‡Z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cvijvg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†h, K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K‡j‡R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wefv‡M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GKRb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Avwg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D³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c‡`i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GKRb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cÖv_©x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m`q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we‡ePbvi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Avgvi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hvM¨Zv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Z_¨vewj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wb‡P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mwe¯Zv‡i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Dc¯’vcb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Kijvg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0" y="3048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পাঠ-৩/৩</a:t>
            </a:r>
            <a:endParaRPr lang="en-US" sz="2400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1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	:	 ÔKÕ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2&amp;|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wcZvi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:	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ÔLÕ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gvZvi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: 	 ÔMÕ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4| ¯’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vqx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wVKvbv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:	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MÖvg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+†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ÔNÕ,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Dc‡Rjv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+†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ÔOÕ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5|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eZ©gvb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wVKvbv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: 	 20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wgicyi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-10,XvKv		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6|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¥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:	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12A‡±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vei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1980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7|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RvZxqZv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: 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‡`wk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8|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		: 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Bmjvg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mywbœ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)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9|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wk¶vMZ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hvM¨Zv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0"/>
          <a:ext cx="9143999" cy="6857999"/>
        </p:xfrm>
        <a:graphic>
          <a:graphicData uri="http://schemas.openxmlformats.org/drawingml/2006/table">
            <a:tbl>
              <a:tblPr/>
              <a:tblGrid>
                <a:gridCol w="1828800"/>
                <a:gridCol w="1857828"/>
                <a:gridCol w="1891393"/>
                <a:gridCol w="1887764"/>
                <a:gridCol w="1678214"/>
              </a:tblGrid>
              <a:tr h="13602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cix¶vi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bvg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cv‡mi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mb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SutonnyMJ"/>
                          <a:ea typeface="Times New Roman"/>
                          <a:cs typeface="Times New Roman"/>
                        </a:rPr>
                        <a:t>MÖyc</a:t>
                      </a:r>
                      <a:r>
                        <a:rPr lang="en-US" sz="3200" dirty="0" smtClean="0">
                          <a:latin typeface="SutonnyMJ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3200" dirty="0" err="1" smtClean="0">
                          <a:latin typeface="SutonnyMJ"/>
                          <a:ea typeface="Times New Roman"/>
                          <a:cs typeface="Times New Roman"/>
                        </a:rPr>
                        <a:t>wefvM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cÖvß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wefvM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/†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kªwY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‡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evW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©/ </a:t>
                      </a:r>
                      <a:r>
                        <a:rPr lang="en-US" sz="2800" dirty="0" err="1" smtClean="0">
                          <a:latin typeface="SutonnyMJ"/>
                          <a:ea typeface="Times New Roman"/>
                          <a:cs typeface="Times New Roman"/>
                        </a:rPr>
                        <a:t>wek¦we`¨vjq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3602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GmGmwm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1997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weÁvb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cÖ_g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wefvM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XvKv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evW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©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41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GBPGmwm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1999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weÁvb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cÖ_g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wefvM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XvKv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evW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©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3602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we.G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.(</a:t>
                      </a:r>
                      <a:r>
                        <a:rPr lang="en-US" sz="3200" dirty="0" err="1" smtClean="0">
                          <a:latin typeface="SutonnyMJ"/>
                          <a:ea typeface="Times New Roman"/>
                          <a:cs typeface="Times New Roman"/>
                        </a:rPr>
                        <a:t>mম্মvb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)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2002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evsjv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wefvM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cÖ_g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kªwY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XvKv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wek¦we</a:t>
                      </a:r>
                      <a:r>
                        <a:rPr lang="en-US" sz="2800" dirty="0" err="1" smtClean="0">
                          <a:latin typeface="SutonnyMJ"/>
                          <a:ea typeface="Times New Roman"/>
                          <a:cs typeface="Times New Roman"/>
                        </a:rPr>
                        <a:t>`¨vjq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3602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Gg.G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.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2003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evsjv</a:t>
                      </a:r>
                      <a:r>
                        <a:rPr lang="en-US" sz="3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latin typeface="SutonnyMJ"/>
                          <a:ea typeface="Times New Roman"/>
                          <a:cs typeface="Times New Roman"/>
                        </a:rPr>
                        <a:t>wefvM</a:t>
                      </a:r>
                      <a:endParaRPr lang="en-US" sz="32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cÖ_g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kªwY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SutonnyMJ"/>
                          <a:ea typeface="Times New Roman"/>
                          <a:cs typeface="Times New Roman"/>
                        </a:rPr>
                        <a:t>XvKv</a:t>
                      </a:r>
                      <a:r>
                        <a:rPr lang="en-US" sz="28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 smtClean="0">
                          <a:latin typeface="SutonnyMJ"/>
                          <a:ea typeface="Times New Roman"/>
                          <a:cs typeface="Times New Roman"/>
                        </a:rPr>
                        <a:t>wek¦we`vjq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10|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AwfÁZv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emiKvwi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K‡j‡R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LÐKvjxb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wk¶K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eQi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vwqZ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cvjb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11| ˆ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eevwnK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AweevwnZ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AbyMÖnc~e©K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Dchy©³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hvM¨Zv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AwfÁZvi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cwi‡cÖw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¶‡Z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Dchy³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wbe©vwPZ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wbôv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K‡Vvi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cwikªg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mnKv‡i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wk¶KZvi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cweÎ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vwqZ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cvj‡b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me©`v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m‡Pó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vKe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Avcbvi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¦¯Í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..................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ÔKÕ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[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nv‡Z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úóv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¶‡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v¶i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]</a:t>
            </a:r>
          </a:p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ms‡hvRb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cix¶vi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mb`c‡Îi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mZ¨vwqZ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d‡UvKwc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(4wU)|2|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cvm‡cvU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mvB‡Ri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mZ¨vwqZ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Qwe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bvMwiKZ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¡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PvwiwÎK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mb`c‡Îi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mZ¨vwqZ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d‡UvKwc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4|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AwfÁZvi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mb`c‡Îi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mZ¨vwqZ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d‡UvKwc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5| 500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UvKvi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cÑAW©vi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5400" b="1" dirty="0" err="1" smtClean="0"/>
              <a:t>মূল্যায়ন</a:t>
            </a:r>
            <a:endParaRPr lang="en-US" sz="54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7030A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err="1" smtClean="0">
                <a:solidFill>
                  <a:schemeClr val="bg1"/>
                </a:solidFill>
              </a:rPr>
              <a:t>চাকুরির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দরখাস্তের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পরিকাঠামো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4800" b="1" dirty="0" err="1" smtClean="0"/>
              <a:t>বাড়ির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কাজ</a:t>
            </a:r>
            <a:r>
              <a:rPr lang="en-US" sz="4800" b="1" dirty="0" smtClean="0"/>
              <a:t>: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00B0F0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gva¨wgK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we`¨vj‡q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mnKvix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wk¶‡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k~b¨c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‡`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PvKywi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cªv_©bv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Av‡e`bcÎ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Avm‡e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sz="13800" dirty="0" smtClean="0"/>
          </a:p>
          <a:p>
            <a:pPr algn="ctr">
              <a:buNone/>
            </a:pPr>
            <a:r>
              <a:rPr lang="en-US" sz="13800" dirty="0" err="1" smtClean="0"/>
              <a:t>ধন্যবাদ</a:t>
            </a:r>
            <a:endParaRPr 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dirty="0" err="1" smtClean="0"/>
              <a:t>বাংলা</a:t>
            </a:r>
            <a:r>
              <a:rPr lang="en-US" sz="4800" dirty="0" smtClean="0"/>
              <a:t> </a:t>
            </a:r>
            <a:r>
              <a:rPr lang="en-US" sz="4800" dirty="0" err="1" smtClean="0"/>
              <a:t>দ্বিতীয়</a:t>
            </a:r>
            <a:r>
              <a:rPr lang="en-US" sz="4800" dirty="0" smtClean="0"/>
              <a:t> </a:t>
            </a:r>
            <a:r>
              <a:rPr lang="en-US" sz="4800" dirty="0" err="1" smtClean="0"/>
              <a:t>পত্র</a:t>
            </a:r>
            <a:r>
              <a:rPr lang="en-US" sz="4800" dirty="0" smtClean="0"/>
              <a:t>  (</a:t>
            </a:r>
            <a:r>
              <a:rPr lang="en-US" sz="4800" dirty="0" err="1" smtClean="0"/>
              <a:t>নি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wg©wZ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)</a:t>
            </a:r>
            <a:br>
              <a:rPr lang="en-US" sz="5400" dirty="0" smtClean="0">
                <a:latin typeface="SutonnyMJ" pitchFamily="2" charset="0"/>
                <a:cs typeface="SutonnyMJ" pitchFamily="2" charset="0"/>
              </a:rPr>
            </a:br>
            <a:r>
              <a:rPr lang="en-US" sz="5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SutonnyMJ" pitchFamily="2" charset="0"/>
                <a:cs typeface="SutonnyMJ" pitchFamily="2" charset="0"/>
              </a:rPr>
              <a:t>নমুনা</a:t>
            </a:r>
            <a:endParaRPr lang="en-US" sz="4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572000"/>
          </a:xfrm>
          <a:solidFill>
            <a:srgbClr val="00B0F0"/>
          </a:solidFill>
        </p:spPr>
        <p:txBody>
          <a:bodyPr/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১। </a:t>
            </a:r>
            <a:r>
              <a:rPr lang="en-US" sz="4000" dirty="0" err="1" smtClean="0"/>
              <a:t>পত্রিকার</a:t>
            </a:r>
            <a:r>
              <a:rPr lang="en-US" sz="4000" dirty="0" smtClean="0"/>
              <a:t> </a:t>
            </a:r>
            <a:r>
              <a:rPr lang="en-US" sz="4000" dirty="0" err="1" smtClean="0"/>
              <a:t>সম্পাদকের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নিকট</a:t>
            </a:r>
            <a:r>
              <a:rPr lang="en-US" sz="4000" dirty="0" smtClean="0"/>
              <a:t> </a:t>
            </a:r>
            <a:r>
              <a:rPr lang="en-US" sz="4000" dirty="0" err="1" smtClean="0"/>
              <a:t>পত্র</a:t>
            </a:r>
            <a:r>
              <a:rPr lang="en-US" sz="4000" dirty="0" smtClean="0"/>
              <a:t>।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523999"/>
          </a:xfrm>
          <a:solidFill>
            <a:schemeClr val="accent6">
              <a:lumMod val="60000"/>
              <a:lumOff val="40000"/>
            </a:schemeClr>
          </a:solidFill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2200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22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2200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22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msev`c‡Î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cÖKv‡ki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cwÎKvi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m¤úv`‡Ki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c†Îi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b="1" dirty="0" err="1" smtClean="0">
                <a:latin typeface="SutonnyMJ" pitchFamily="2" charset="0"/>
                <a:cs typeface="SutonnyMJ" pitchFamily="2" charset="0"/>
              </a:rPr>
              <a:t>bgybv</a:t>
            </a:r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sz="27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2700" dirty="0" smtClean="0">
                <a:latin typeface="SutonnyMJ" pitchFamily="2" charset="0"/>
                <a:cs typeface="SutonnyMJ" pitchFamily="2" charset="0"/>
              </a:rPr>
            </a:br>
            <a:r>
              <a:rPr lang="en-US" sz="27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Zvgvi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GjvKvi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iv¯Ív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ms¯‹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v‡ii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K_v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Rvwb‡q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cwÎKvq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cÖKv‡ki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cÎ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iPbv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sz="5300" dirty="0" smtClean="0"/>
              <a:t/>
            </a:r>
            <a:br>
              <a:rPr lang="en-US" sz="5300" dirty="0" smtClean="0"/>
            </a:b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  <a:solidFill>
            <a:srgbClr val="92D050"/>
          </a:solidFill>
          <a:ln w="7620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ZvwiL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05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b‡f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¤^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201৬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m¤úv`K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‰`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wbK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cÖ_g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Av‡jv</a:t>
            </a:r>
            <a:endParaRPr lang="en-US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wmG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feb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100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KvRx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bRiyj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Bmjvg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GwfwbD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KviIqvb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evRvi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XvKvÑ1225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Rbve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Avcbvi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eûj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cÖPvwiZ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cwÎKvq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GB m‡½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cvVv‡bv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Ôiv¯Ívi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ms¯‹vi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PvBÕ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kxl©K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wPwVwU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Qvcv‡bvi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mweb‡q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Aby‡iva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RvbvB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webxZ</a:t>
            </a:r>
            <a:endParaRPr lang="en-US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ÒLÓ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U‡KinvU,iv‰Ri,gv`vixcyi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48600" y="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পাঠ</a:t>
            </a:r>
            <a:r>
              <a:rPr lang="en-US" b="1" dirty="0" smtClean="0"/>
              <a:t> ৩/১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U‡KinvU-gv`vixcyi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moKwU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ms¯‹vi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nvK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 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gv`vixcyi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Rjvi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AšÍM©Z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U‡KinvU-gv`vixcyi</a:t>
            </a:r>
            <a:r>
              <a:rPr lang="en-US" sz="23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moKwU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GjvKvi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iyZ¡c~Y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moK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Rjv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kn‡ii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m‡½ms‡hvM ¯’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vcbKvix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iv¯ÍvwU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wefvMxq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kni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ewikvj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kixqZcyi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Rjvi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m‡½ m¤ú„³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Z_v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GwUB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GKgvÎ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Ici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cÖwZw`b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nvRvi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nvRvi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jvK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hvZvqvZ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‘ `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xN©w`‡bi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ms¯‹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v‡ii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Afv‡e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iv¯ÍvwUi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AZ¨šÍ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kvPbxq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c‡o‡Q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ZvQvov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Gev‡ii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AwZe„wó‡Z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iv¯ÍvUi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fvO‡bi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hvZvqv‡Zi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m¤ú~Y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A‡hvM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c‡o‡Q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A_P G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cv‡kB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evRvi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nvmcvZvj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, ¯‹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zj-K‡jR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gv`ªvmv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GLvbKvi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Drcbœ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dmj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hvMv‡hv‡Mi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Afv‡e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evRvi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‡”Q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iv¯ÍvwUi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GgbB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M‡Z©i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hvbevnb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`~‡ii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K_v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cv‡q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nu‡U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PjvB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`y®‹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Riywi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Ae¯’vq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ivMx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A¨v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¤^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y‡j‡Ý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nvmcvZv‡j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bqv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m¤¢e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A‡bK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wPwKrmvi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Afv‡e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g„Zy¨eiY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ZvB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iv¯ÍvwUi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`ª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yZ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ms¯‹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v‡ii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hvZvqv‡Z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GjvKvi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RbM‡Yi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y‡f©v‡Mi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mxgv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vK‡e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 	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GgZve¯’vq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mswk­ó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KZ©„c‡¶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Kv‡Q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AvKzj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Av‡e`b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GB †h,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AbwZwej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‡¤^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iv¯ÍvwUi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ms¯‹vi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mvab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GjvKvi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RbM‡Yi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y‡f©vM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jvNe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Kiyb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GjvKvevmxi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c‡¶Ñ</a:t>
            </a:r>
          </a:p>
          <a:p>
            <a:pPr>
              <a:buNone/>
            </a:pP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	ÒLÓ</a:t>
            </a:r>
          </a:p>
          <a:p>
            <a:pPr>
              <a:buNone/>
            </a:pP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	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U‡KinvU,iv‰Ri,gv`vixcyi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pPr>
              <a:buNone/>
            </a:pPr>
            <a:endParaRPr lang="en-US" sz="23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err="1" smtClean="0"/>
              <a:t>মূল্যায়ন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7030A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পত্রিকার</a:t>
            </a:r>
            <a:r>
              <a:rPr lang="en-US" sz="4000" dirty="0" smtClean="0"/>
              <a:t> </a:t>
            </a:r>
            <a:r>
              <a:rPr lang="en-US" sz="4000" dirty="0" err="1" smtClean="0"/>
              <a:t>সম্পাদকের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নিকট</a:t>
            </a:r>
            <a:r>
              <a:rPr lang="en-US" sz="4000" dirty="0" smtClean="0"/>
              <a:t> </a:t>
            </a:r>
            <a:r>
              <a:rPr lang="en-US" sz="4000" dirty="0" err="1" smtClean="0"/>
              <a:t>পত্রের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পরিকাঠামো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</p:spPr>
        <p:txBody>
          <a:bodyPr/>
          <a:lstStyle/>
          <a:p>
            <a:r>
              <a:rPr lang="en-US" b="1" dirty="0" err="1" smtClean="0"/>
              <a:t>বাড়ির</a:t>
            </a:r>
            <a:r>
              <a:rPr lang="en-US" b="1" dirty="0" smtClean="0"/>
              <a:t> </a:t>
            </a:r>
            <a:r>
              <a:rPr lang="en-US" b="1" dirty="0" err="1" smtClean="0"/>
              <a:t>কাজ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FF000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err="1" smtClean="0">
                <a:solidFill>
                  <a:schemeClr val="bg1"/>
                </a:solidFill>
              </a:rPr>
              <a:t>যে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কোন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বিষয়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অবলম্বনে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পত্রিকার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সম্পাদকের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নিকট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একখানা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পত্র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লিখে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আনেবে</a:t>
            </a:r>
            <a:r>
              <a:rPr lang="en-US" dirty="0" smtClean="0">
                <a:solidFill>
                  <a:schemeClr val="bg1"/>
                </a:solidFill>
              </a:rPr>
              <a:t>।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1371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b="1" dirty="0" smtClean="0">
                <a:solidFill>
                  <a:srgbClr val="FF0000"/>
                </a:solidFill>
              </a:rPr>
              <a:t>ধ</a:t>
            </a:r>
            <a:endParaRPr lang="en-US" sz="138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2286000"/>
            <a:ext cx="1371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 err="1" smtClean="0">
                <a:solidFill>
                  <a:srgbClr val="FFFF00"/>
                </a:solidFill>
              </a:rPr>
              <a:t>ন্য</a:t>
            </a:r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733800"/>
            <a:ext cx="1371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err="1" smtClean="0">
                <a:solidFill>
                  <a:srgbClr val="7030A0"/>
                </a:solidFill>
              </a:rPr>
              <a:t>বা</a:t>
            </a:r>
            <a:endParaRPr lang="en-US" sz="9600" b="1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4800600"/>
            <a:ext cx="1295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b="1" dirty="0" smtClean="0">
                <a:solidFill>
                  <a:schemeClr val="accent6">
                    <a:lumMod val="75000"/>
                  </a:schemeClr>
                </a:solidFill>
              </a:rPr>
              <a:t>দ</a:t>
            </a:r>
            <a:endParaRPr lang="en-US" sz="13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5400" y="685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1" name="Picture 10" descr="nice flower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2332" y="0"/>
            <a:ext cx="3741668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poppy field of poppies flower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36575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ful flowers pictur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0" y="152400"/>
            <a:ext cx="457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002060"/>
                </a:solidFill>
              </a:rPr>
              <a:t>স্বা</a:t>
            </a:r>
            <a:endParaRPr lang="en-US" sz="7200" dirty="0" smtClean="0">
              <a:solidFill>
                <a:srgbClr val="002060"/>
              </a:solidFill>
            </a:endParaRPr>
          </a:p>
          <a:p>
            <a:pPr algn="ctr"/>
            <a:r>
              <a:rPr lang="en-US" sz="9600" dirty="0" smtClean="0">
                <a:solidFill>
                  <a:srgbClr val="002060"/>
                </a:solidFill>
              </a:rPr>
              <a:t>গ</a:t>
            </a:r>
          </a:p>
          <a:p>
            <a:pPr algn="ctr"/>
            <a:r>
              <a:rPr lang="en-US" sz="9600" dirty="0" smtClean="0">
                <a:solidFill>
                  <a:srgbClr val="002060"/>
                </a:solidFill>
              </a:rPr>
              <a:t>ত</a:t>
            </a:r>
            <a:endParaRPr lang="en-US" sz="7200" dirty="0" smtClean="0">
              <a:solidFill>
                <a:srgbClr val="002060"/>
              </a:solidFill>
            </a:endParaRPr>
          </a:p>
          <a:p>
            <a:pPr algn="ctr"/>
            <a:r>
              <a:rPr lang="en-US" sz="9600" dirty="0" smtClean="0">
                <a:solidFill>
                  <a:srgbClr val="002060"/>
                </a:solidFill>
              </a:rPr>
              <a:t>ম</a:t>
            </a:r>
            <a:endParaRPr lang="en-US" sz="9600" dirty="0">
              <a:solidFill>
                <a:srgbClr val="002060"/>
              </a:solidFill>
            </a:endParaRPr>
          </a:p>
        </p:txBody>
      </p:sp>
      <p:pic>
        <p:nvPicPr>
          <p:cNvPr id="7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435</Words>
  <Application>Microsoft Office PowerPoint</Application>
  <PresentationFormat>On-screen Show (4:3)</PresentationFormat>
  <Paragraphs>187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শিখনফল</vt:lpstr>
      <vt:lpstr>বাংলা দ্বিতীয় পত্র  (নিwg©wZ) নমুনা</vt:lpstr>
      <vt:lpstr>  msev`c‡Î cÖKv‡ki Rb¨ cwÎKvi m¤úv`‡Ki wbKU c†Îi bgybv|  †Zvgvi GjvKvi iv¯Ív ms¯‹v‡ii K_v Rvwb‡q cwÎKvq cÖKv‡ki Rb¨ GKwU cÎ iPbv Ki| </vt:lpstr>
      <vt:lpstr>Slide 5</vt:lpstr>
      <vt:lpstr>মূল্যায়ন</vt:lpstr>
      <vt:lpstr>বাড়ির কাজ</vt:lpstr>
      <vt:lpstr>Slide 8</vt:lpstr>
      <vt:lpstr>Slide 9</vt:lpstr>
      <vt:lpstr>পূর্বপাঠ যাচাই</vt:lpstr>
      <vt:lpstr>আজকের পাঠ</vt:lpstr>
      <vt:lpstr>শিখনফল</vt:lpstr>
      <vt:lpstr> Avgš¿YcÎ  ‡Zvgvi K‡j‡R iex›`ª Rb¥RqšÍx D`&amp;hvcb Dcj‡¶ GKwU Avgš¿YcÎ iPbv Ki| </vt:lpstr>
      <vt:lpstr>Slide 14</vt:lpstr>
      <vt:lpstr>Slide 15</vt:lpstr>
      <vt:lpstr>মূল্যায়ন</vt:lpstr>
      <vt:lpstr>বাড়ির কাজ</vt:lpstr>
      <vt:lpstr>Slide 18</vt:lpstr>
      <vt:lpstr>Slide 19</vt:lpstr>
      <vt:lpstr>পূর্বপাঠ যাচাই</vt:lpstr>
      <vt:lpstr>আজকের পাঠ</vt:lpstr>
      <vt:lpstr>Slide 22</vt:lpstr>
      <vt:lpstr>Slide 23</vt:lpstr>
      <vt:lpstr>Slide 24</vt:lpstr>
      <vt:lpstr>Slide 25</vt:lpstr>
      <vt:lpstr>মূল্যায়ন</vt:lpstr>
      <vt:lpstr>বাড়ির কাজ: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32</cp:revision>
  <dcterms:created xsi:type="dcterms:W3CDTF">2016-08-02T04:04:52Z</dcterms:created>
  <dcterms:modified xsi:type="dcterms:W3CDTF">2016-12-27T07:10:52Z</dcterms:modified>
</cp:coreProperties>
</file>