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9" r:id="rId2"/>
    <p:sldId id="279" r:id="rId3"/>
    <p:sldId id="262" r:id="rId4"/>
    <p:sldId id="270" r:id="rId5"/>
    <p:sldId id="257" r:id="rId6"/>
    <p:sldId id="265" r:id="rId7"/>
    <p:sldId id="288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263" r:id="rId16"/>
    <p:sldId id="290" r:id="rId17"/>
    <p:sldId id="29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4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2BB28-079D-4C2B-9634-13BA9DCADAA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B1C35-5224-45AF-8E4F-1E2F53FA4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B1C35-5224-45AF-8E4F-1E2F53FA45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B1C35-5224-45AF-8E4F-1E2F53FA45D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A870-F9AB-4D0D-8DB6-8D6958FDA8EB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3352800"/>
            <a:ext cx="8763000" cy="2971800"/>
          </a:xfrm>
          <a:solidFill>
            <a:srgbClr val="7030A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D”PZi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MwYZ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K¬v‡m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mevB‡K</a:t>
            </a:r>
            <a:r>
              <a:rPr lang="en-US" sz="7200" dirty="0" smtClean="0">
                <a:latin typeface="ArhialkhanMJ" pitchFamily="2" charset="0"/>
                <a:cs typeface="ArhialkhanMJ" pitchFamily="2" charset="0"/>
              </a:rPr>
              <a:t> ¯^</a:t>
            </a:r>
            <a:r>
              <a:rPr lang="en-US" sz="7200" dirty="0" err="1" smtClean="0">
                <a:latin typeface="ArhialkhanMJ" pitchFamily="2" charset="0"/>
                <a:cs typeface="ArhialkhanMJ" pitchFamily="2" charset="0"/>
              </a:rPr>
              <a:t>vMZg</a:t>
            </a:r>
            <a:endParaRPr lang="en-US" sz="7200" dirty="0"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836474"/>
            <a:ext cx="8839200" cy="175432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K¨v›Ub‡g›U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cvewjK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¯‹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zj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 I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K‡jR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†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hialkhanMJ" pitchFamily="2" charset="0"/>
                <a:cs typeface="ArhialkhanMJ" pitchFamily="2" charset="0"/>
              </a:rPr>
              <a:t>gv‡gbkvnx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hialkhanMJ" pitchFamily="2" charset="0"/>
              <a:cs typeface="ArhialkhanMJ" pitchFamily="2" charset="0"/>
            </a:endParaRPr>
          </a:p>
        </p:txBody>
      </p:sp>
      <p:pic>
        <p:nvPicPr>
          <p:cNvPr id="13316" name="Picture 3" descr="F:\Presentation\logo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667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ADMG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BENH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mvgvš—wiK</a:t>
            </a:r>
            <a:r>
              <a:rPr lang="en-US" dirty="0" smtClean="0">
                <a:latin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</a:rPr>
              <a:t>ywU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c~Y</a:t>
            </a:r>
            <a:r>
              <a:rPr lang="en-US" dirty="0" smtClean="0">
                <a:latin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</a:rPr>
              <a:t>Kwi</a:t>
            </a:r>
            <a:r>
              <a:rPr lang="en-US" dirty="0" smtClean="0">
                <a:latin typeface="SutonnyMJ" pitchFamily="2" charset="0"/>
              </a:rPr>
              <a:t>|</a:t>
            </a:r>
            <a:endParaRPr lang="en-GB" dirty="0" smtClean="0">
              <a:latin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</a:rPr>
              <a:t>mvgvš—wiK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m~Îvbymv‡i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we›`y‡Z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wµqviZ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ejØ‡qi</a:t>
            </a:r>
            <a:endParaRPr lang="en-GB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</a:rPr>
              <a:t>jwä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we›`y‡Z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wµqviZ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ejØ‡qi</a:t>
            </a:r>
            <a:endParaRPr lang="en-GB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</a:rPr>
              <a:t>jwä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BN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m~wPZ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nj</a:t>
            </a:r>
            <a:r>
              <a:rPr lang="en-US" dirty="0" smtClean="0">
                <a:latin typeface="SutonnyMJ" pitchFamily="2" charset="0"/>
              </a:rPr>
              <a:t>|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GM </a:t>
            </a:r>
            <a:r>
              <a:rPr lang="en-US" dirty="0" smtClean="0">
                <a:latin typeface="SutonnyMJ" pitchFamily="2" charset="0"/>
              </a:rPr>
              <a:t>||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GM</a:t>
            </a:r>
            <a:r>
              <a:rPr lang="en-US" dirty="0" smtClean="0">
                <a:latin typeface="SutonnyMJ" pitchFamily="2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smtClean="0">
                <a:latin typeface="SutonnyMJ" pitchFamily="2" charset="0"/>
                <a:sym typeface="Symbol"/>
              </a:rPr>
              <a:t>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GM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sym typeface="Symbol"/>
              </a:rPr>
              <a:t>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SutonnyMJ" pitchFamily="2" charset="0"/>
              </a:rPr>
              <a:t>. </a:t>
            </a:r>
            <a:endParaRPr lang="en-GB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</a:rPr>
              <a:t>Abyiƒ‡c</a:t>
            </a:r>
            <a:r>
              <a:rPr lang="en-US" dirty="0" smtClean="0">
                <a:latin typeface="SutonnyMJ" pitchFamily="2" charset="0"/>
              </a:rPr>
              <a:t>,</a:t>
            </a:r>
            <a:r>
              <a:rPr lang="en-US" dirty="0" smtClean="0"/>
              <a:t> HN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 Q.</a:t>
            </a:r>
            <a:endParaRPr lang="en-GB" dirty="0" smtClean="0"/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SutonnyMJ" pitchFamily="2" charset="0"/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SutonnyMJ" pitchFamily="2" charset="0"/>
              </a:rPr>
              <a:t>-Gi </a:t>
            </a:r>
            <a:r>
              <a:rPr lang="en-US" dirty="0" err="1" smtClean="0">
                <a:latin typeface="SutonnyMJ" pitchFamily="2" charset="0"/>
              </a:rPr>
              <a:t>Kvh</a:t>
            </a:r>
            <a:r>
              <a:rPr lang="en-US" dirty="0" smtClean="0">
                <a:latin typeface="SutonnyMJ" pitchFamily="2" charset="0"/>
              </a:rPr>
              <a:t>©‡</a:t>
            </a:r>
            <a:r>
              <a:rPr lang="en-US" dirty="0" err="1" smtClean="0">
                <a:latin typeface="SutonnyMJ" pitchFamily="2" charset="0"/>
              </a:rPr>
              <a:t>iLv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ci¯úi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we›`y‡Z</a:t>
            </a:r>
            <a:r>
              <a:rPr lang="en-US" dirty="0" smtClean="0">
                <a:latin typeface="SutonnyMJ" pitchFamily="2" charset="0"/>
              </a:rPr>
              <a:t> †Q`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</a:rPr>
              <a:t>|</a:t>
            </a:r>
            <a:endParaRPr lang="en-GB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we›`y‡Z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BA-</a:t>
            </a:r>
            <a:r>
              <a:rPr lang="en-US" dirty="0" err="1" smtClean="0">
                <a:latin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mgvš—ivj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XOX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mgvšZivj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TOC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AuvwK</a:t>
            </a:r>
            <a:endParaRPr lang="en-GB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latin typeface="SutonnyMJ" pitchFamily="2" charset="0"/>
              </a:rPr>
              <a:t> †K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we›`y‡Z</a:t>
            </a:r>
            <a:r>
              <a:rPr lang="en-US" dirty="0" smtClean="0">
                <a:latin typeface="SutonnyMJ" pitchFamily="2" charset="0"/>
              </a:rPr>
              <a:t> †Q`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</a:rPr>
              <a:t>|</a:t>
            </a:r>
            <a:endParaRPr lang="en-GB" dirty="0" smtClean="0">
              <a:latin typeface="SutonnyMJ" pitchFamily="2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SutonnyMJ" pitchFamily="2" charset="0"/>
              </a:rPr>
              <a:t>-Gi </a:t>
            </a:r>
            <a:r>
              <a:rPr lang="en-US" dirty="0" err="1" smtClean="0">
                <a:latin typeface="SutonnyMJ" pitchFamily="2" charset="0"/>
              </a:rPr>
              <a:t>Kvh©we›`y‡K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we›`y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n‡Z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SutonnyMJ" pitchFamily="2" charset="0"/>
              </a:rPr>
              <a:t>we›`y‡Z</a:t>
            </a:r>
            <a:r>
              <a:rPr lang="en-US" dirty="0" smtClean="0">
                <a:latin typeface="SutonnyMJ" pitchFamily="2" charset="0"/>
              </a:rPr>
              <a:t> ¯’</a:t>
            </a:r>
            <a:r>
              <a:rPr lang="en-US" dirty="0" err="1" smtClean="0">
                <a:latin typeface="SutonnyMJ" pitchFamily="2" charset="0"/>
              </a:rPr>
              <a:t>vbvš—i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Kwi</a:t>
            </a:r>
            <a:r>
              <a:rPr lang="en-US" dirty="0" smtClean="0">
                <a:latin typeface="SutonnyMJ" pitchFamily="2" charset="0"/>
              </a:rPr>
              <a:t>| †</a:t>
            </a:r>
            <a:r>
              <a:rPr lang="en-US" dirty="0" err="1" smtClean="0">
                <a:latin typeface="SutonnyMJ" pitchFamily="2" charset="0"/>
              </a:rPr>
              <a:t>h‡nZz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AB (||OX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SutonnyMJ" pitchFamily="2" charset="0"/>
              </a:rPr>
              <a:t>eivei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 (||OT) </a:t>
            </a:r>
            <a:r>
              <a:rPr lang="en-US" dirty="0" err="1" smtClean="0">
                <a:latin typeface="SutonnyMJ" pitchFamily="2" charset="0"/>
              </a:rPr>
              <a:t>eivei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e‡ji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jwä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smtClean="0">
                <a:latin typeface="SutonnyMJ" pitchFamily="2" charset="0"/>
                <a:sym typeface="Symbol"/>
              </a:rPr>
              <a:t>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SutonnyMJ" pitchFamily="2" charset="0"/>
              </a:rPr>
              <a:t>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eivei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SutonnyMJ" pitchFamily="2" charset="0"/>
              </a:rPr>
              <a:t>-Gi </a:t>
            </a:r>
            <a:r>
              <a:rPr lang="en-US" dirty="0" err="1" smtClean="0">
                <a:latin typeface="SutonnyMJ" pitchFamily="2" charset="0"/>
              </a:rPr>
              <a:t>AskK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</a:rPr>
              <a:t>Abyiƒ‡c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OX </a:t>
            </a:r>
            <a:r>
              <a:rPr lang="en-US" dirty="0" smtClean="0">
                <a:latin typeface="SutonnyMJ" pitchFamily="2" charset="0"/>
              </a:rPr>
              <a:t>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eivei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SutonnyMJ" pitchFamily="2" charset="0"/>
              </a:rPr>
              <a:t>-Gi </a:t>
            </a:r>
            <a:r>
              <a:rPr lang="en-US" dirty="0" err="1" smtClean="0">
                <a:latin typeface="SutonnyMJ" pitchFamily="2" charset="0"/>
              </a:rPr>
              <a:t>AskK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</a:rPr>
              <a:t>|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OX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eivei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Kvh©iZ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gv‡bi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wecixZgyLx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ejØq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ci¯úi‡K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wbw®Œq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Ki‡e</a:t>
            </a:r>
            <a:r>
              <a:rPr lang="en-US" dirty="0" smtClean="0">
                <a:latin typeface="SutonnyMJ" pitchFamily="2" charset="0"/>
              </a:rPr>
              <a:t>|</a:t>
            </a:r>
            <a:endParaRPr lang="en-GB" dirty="0" smtClean="0">
              <a:latin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</a:rPr>
              <a:t>Aewkó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ejØq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SutonnyMJ" pitchFamily="2" charset="0"/>
              </a:rPr>
              <a:t> ; </a:t>
            </a:r>
            <a:r>
              <a:rPr lang="en-US" dirty="0" err="1" smtClean="0">
                <a:latin typeface="SutonnyMJ" pitchFamily="2" charset="0"/>
              </a:rPr>
              <a:t>Df‡qB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eivei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Kvh©iZ</a:t>
            </a:r>
            <a:r>
              <a:rPr lang="en-US" dirty="0" smtClean="0">
                <a:latin typeface="SutonnyMJ" pitchFamily="2" charset="0"/>
              </a:rPr>
              <a:t>| †</a:t>
            </a:r>
            <a:r>
              <a:rPr lang="en-US" dirty="0" err="1" smtClean="0">
                <a:latin typeface="SutonnyMJ" pitchFamily="2" charset="0"/>
              </a:rPr>
              <a:t>h‡nZz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ejØq</a:t>
            </a:r>
            <a:r>
              <a:rPr lang="en-US" dirty="0" smtClean="0">
                <a:latin typeface="SutonnyMJ" pitchFamily="2" charset="0"/>
              </a:rPr>
              <a:t> GKB †</a:t>
            </a:r>
            <a:r>
              <a:rPr lang="en-US" dirty="0" err="1" smtClean="0">
                <a:latin typeface="SutonnyMJ" pitchFamily="2" charset="0"/>
              </a:rPr>
              <a:t>iLvq</a:t>
            </a:r>
            <a:r>
              <a:rPr lang="en-US" dirty="0" smtClean="0">
                <a:latin typeface="SutonnyMJ" pitchFamily="2" charset="0"/>
              </a:rPr>
              <a:t> I GKB </a:t>
            </a:r>
            <a:r>
              <a:rPr lang="en-US" dirty="0" err="1" smtClean="0">
                <a:latin typeface="SutonnyMJ" pitchFamily="2" charset="0"/>
              </a:rPr>
              <a:t>w`‡K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Kvh©iZ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</a:rPr>
              <a:t>AZGe</a:t>
            </a:r>
            <a:r>
              <a:rPr lang="en-US" dirty="0" smtClean="0">
                <a:latin typeface="SutonnyMJ" pitchFamily="2" charset="0"/>
              </a:rPr>
              <a:t>,  </a:t>
            </a:r>
            <a:r>
              <a:rPr lang="en-US" dirty="0" err="1" smtClean="0">
                <a:latin typeface="SutonnyMJ" pitchFamily="2" charset="0"/>
              </a:rPr>
              <a:t>jwäi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dirty="0" smtClean="0">
                <a:latin typeface="SutonnyMJ" pitchFamily="2" charset="0"/>
              </a:rPr>
              <a:t>+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jwä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 </a:t>
            </a:r>
            <a:r>
              <a:rPr lang="en-US" dirty="0" err="1" smtClean="0">
                <a:latin typeface="SutonnyMJ" pitchFamily="2" charset="0"/>
              </a:rPr>
              <a:t>eivei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Kvh©iZ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A_©vr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jwäi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w`K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dirty="0" err="1" smtClean="0">
                <a:latin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w`K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Kvh©we›`y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SutonnyMJ" pitchFamily="2" charset="0"/>
              </a:rPr>
              <a:t>.</a:t>
            </a:r>
            <a:endParaRPr lang="en-GB" dirty="0" smtClean="0">
              <a:latin typeface="SutonnyMJ" pitchFamily="2" charset="0"/>
            </a:endParaRP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533400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33400"/>
            <a:ext cx="86868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2</a:t>
            </a:r>
            <a:r>
              <a:rPr lang="en-US" sz="2800" b="1" dirty="0" smtClean="0">
                <a:latin typeface="SutonnyMJ" pitchFamily="2" charset="0"/>
              </a:rPr>
              <a:t>. </a:t>
            </a:r>
            <a:r>
              <a:rPr lang="en-US" sz="2800" b="1" dirty="0" err="1" smtClean="0">
                <a:latin typeface="SutonnyMJ" pitchFamily="2" charset="0"/>
              </a:rPr>
              <a:t>GKwU</a:t>
            </a:r>
            <a:r>
              <a:rPr lang="en-US" sz="2800" b="1" dirty="0" smtClean="0">
                <a:latin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</a:rPr>
              <a:t>jvK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GKwU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mylg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jvwVi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GKcÖv‡š</a:t>
            </a:r>
            <a:r>
              <a:rPr lang="en-US" sz="2800" b="1" dirty="0" smtClean="0">
                <a:latin typeface="SutonnyMJ" pitchFamily="2" charset="0"/>
              </a:rPr>
              <a:t>— </a:t>
            </a:r>
            <a:r>
              <a:rPr lang="en-US" sz="2800" b="1" dirty="0" err="1" smtClean="0">
                <a:latin typeface="SutonnyMJ" pitchFamily="2" charset="0"/>
              </a:rPr>
              <a:t>GKwU</a:t>
            </a:r>
            <a:r>
              <a:rPr lang="en-US" sz="2800" b="1" dirty="0" smtClean="0">
                <a:latin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</a:rPr>
              <a:t>evSv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Kvu‡a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enb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Ki‡Q</a:t>
            </a:r>
            <a:r>
              <a:rPr lang="en-US" sz="2800" b="1" dirty="0" smtClean="0">
                <a:latin typeface="SutonnyMJ" pitchFamily="2" charset="0"/>
              </a:rPr>
              <a:t>| †</a:t>
            </a:r>
            <a:r>
              <a:rPr lang="en-US" sz="2800" b="1" dirty="0" err="1" smtClean="0">
                <a:latin typeface="SutonnyMJ" pitchFamily="2" charset="0"/>
              </a:rPr>
              <a:t>evSvwUi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IRb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Ges</a:t>
            </a:r>
            <a:r>
              <a:rPr lang="en-US" sz="2800" b="1" dirty="0" smtClean="0">
                <a:latin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</a:rPr>
              <a:t>jvKwUi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Kvua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n‡Z</a:t>
            </a:r>
            <a:r>
              <a:rPr lang="en-US" sz="2800" b="1" dirty="0" smtClean="0">
                <a:latin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</a:rPr>
              <a:t>evSvwUi</a:t>
            </a:r>
            <a:r>
              <a:rPr lang="en-US" sz="2800" b="1" dirty="0" smtClean="0">
                <a:latin typeface="SutonnyMJ" pitchFamily="2" charset="0"/>
              </a:rPr>
              <a:t> I †</a:t>
            </a:r>
            <a:r>
              <a:rPr lang="en-US" sz="2800" b="1" dirty="0" err="1" smtClean="0">
                <a:latin typeface="SutonnyMJ" pitchFamily="2" charset="0"/>
              </a:rPr>
              <a:t>jvKwUi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nv‡Zi</a:t>
            </a:r>
            <a:r>
              <a:rPr lang="en-US" sz="2800" b="1" dirty="0" smtClean="0">
                <a:latin typeface="SutonnyMJ" pitchFamily="2" charset="0"/>
              </a:rPr>
              <a:t> `~</a:t>
            </a:r>
            <a:r>
              <a:rPr lang="en-US" sz="2800" b="1" dirty="0" err="1" smtClean="0">
                <a:latin typeface="SutonnyMJ" pitchFamily="2" charset="0"/>
              </a:rPr>
              <a:t>iZ</a:t>
            </a:r>
            <a:r>
              <a:rPr lang="en-US" sz="2800" b="1" dirty="0" smtClean="0">
                <a:latin typeface="SutonnyMJ" pitchFamily="2" charset="0"/>
              </a:rPr>
              <a:t>¡ </a:t>
            </a:r>
            <a:r>
              <a:rPr lang="en-US" sz="2800" b="1" dirty="0" err="1" smtClean="0">
                <a:latin typeface="SutonnyMJ" pitchFamily="2" charset="0"/>
              </a:rPr>
              <a:t>h_v</a:t>
            </a:r>
            <a:r>
              <a:rPr lang="en-US" sz="2800" b="1" dirty="0" smtClean="0">
                <a:latin typeface="SutonnyMJ" pitchFamily="2" charset="0"/>
              </a:rPr>
              <a:t>µ‡g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SutonnyMJ" pitchFamily="2" charset="0"/>
              </a:rPr>
              <a:t> I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n‡j</a:t>
            </a:r>
            <a:r>
              <a:rPr lang="en-US" sz="2800" b="1" dirty="0" smtClean="0">
                <a:latin typeface="SutonnyMJ" pitchFamily="2" charset="0"/>
              </a:rPr>
              <a:t>, †`</a:t>
            </a:r>
            <a:r>
              <a:rPr lang="en-US" sz="2800" b="1" dirty="0" err="1" smtClean="0">
                <a:latin typeface="SutonnyMJ" pitchFamily="2" charset="0"/>
              </a:rPr>
              <a:t>LvI</a:t>
            </a:r>
            <a:r>
              <a:rPr lang="en-US" sz="2800" b="1" dirty="0" smtClean="0">
                <a:latin typeface="SutonnyMJ" pitchFamily="2" charset="0"/>
              </a:rPr>
              <a:t> †h, </a:t>
            </a:r>
            <a:r>
              <a:rPr lang="en-US" sz="2800" b="1" dirty="0" err="1" smtClean="0">
                <a:latin typeface="SutonnyMJ" pitchFamily="2" charset="0"/>
              </a:rPr>
              <a:t>Zvui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Kuv‡ai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Dci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Pvc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W(1+a/x)</a:t>
            </a:r>
            <a:r>
              <a:rPr lang="en-US" sz="2800" b="1" dirty="0" smtClean="0">
                <a:latin typeface="SutonnyMJ" pitchFamily="2" charset="0"/>
              </a:rPr>
              <a:t>  </a:t>
            </a:r>
            <a:r>
              <a:rPr lang="en-US" sz="2800" b="1" dirty="0" err="1" smtClean="0">
                <a:latin typeface="SutonnyMJ" pitchFamily="2" charset="0"/>
              </a:rPr>
              <a:t>n‡e</a:t>
            </a:r>
            <a:r>
              <a:rPr lang="en-US" sz="2800" b="1" dirty="0" smtClean="0">
                <a:latin typeface="SutonnyMJ" pitchFamily="2" charset="0"/>
              </a:rPr>
              <a:t>|</a:t>
            </a:r>
            <a:endParaRPr lang="en-GB" sz="2800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SutonnyMJ" pitchFamily="2" charset="0"/>
              </a:rPr>
              <a:t>mgvavb</a:t>
            </a:r>
            <a:r>
              <a:rPr lang="en-US" b="1" dirty="0" smtClean="0">
                <a:latin typeface="SutonnyMJ" pitchFamily="2" charset="0"/>
              </a:rPr>
              <a:t> t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GLv‡b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we›`y‡Z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cwigvY</a:t>
            </a:r>
            <a:r>
              <a:rPr lang="en-US" dirty="0" smtClean="0">
                <a:latin typeface="SutonnyMJ" pitchFamily="2" charset="0"/>
              </a:rPr>
              <a:t> e¯‘ </a:t>
            </a:r>
            <a:r>
              <a:rPr lang="en-US" dirty="0" err="1" smtClean="0">
                <a:latin typeface="SutonnyMJ" pitchFamily="2" charset="0"/>
              </a:rPr>
              <a:t>Av‡Q</a:t>
            </a:r>
            <a:r>
              <a:rPr lang="en-US" dirty="0" smtClean="0">
                <a:latin typeface="SutonnyMJ" pitchFamily="2" charset="0"/>
              </a:rPr>
              <a:t>| </a:t>
            </a:r>
            <a:endParaRPr lang="en-GB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</a:rPr>
              <a:t>jvKwUi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Kvua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we›`y‡Z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</a:rPr>
              <a:t> C </a:t>
            </a:r>
            <a:r>
              <a:rPr lang="en-US" dirty="0" err="1" smtClean="0">
                <a:latin typeface="SutonnyMJ" pitchFamily="2" charset="0"/>
              </a:rPr>
              <a:t>we›`y‡Z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nvZ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w`‡q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cÖ‡qvMK</a:t>
            </a:r>
            <a:r>
              <a:rPr lang="en-US" dirty="0" smtClean="0">
                <a:latin typeface="SutonnyMJ" pitchFamily="2" charset="0"/>
              </a:rPr>
              <a:t>…Z </a:t>
            </a:r>
            <a:r>
              <a:rPr lang="en-US" dirty="0" err="1" smtClean="0">
                <a:latin typeface="SutonnyMJ" pitchFamily="2" charset="0"/>
              </a:rPr>
              <a:t>Pvc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sym typeface="Symbol"/>
              </a:rPr>
              <a:t>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we›`y‡Z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gvU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Pvc</a:t>
            </a:r>
            <a:r>
              <a:rPr lang="en-US" dirty="0" smtClean="0">
                <a:latin typeface="SutonnyMJ" pitchFamily="2" charset="0"/>
              </a:rPr>
              <a:t>,</a:t>
            </a:r>
            <a:r>
              <a:rPr lang="en-US" dirty="0" smtClean="0"/>
              <a:t> R = P + W</a:t>
            </a:r>
            <a:endParaRPr lang="en-GB" dirty="0" smtClean="0"/>
          </a:p>
          <a:p>
            <a:pPr>
              <a:buNone/>
            </a:pPr>
            <a:r>
              <a:rPr lang="en-US" dirty="0" smtClean="0">
                <a:sym typeface="Symbol"/>
              </a:rPr>
              <a:t></a:t>
            </a:r>
            <a:r>
              <a:rPr lang="en-US" dirty="0" smtClean="0"/>
              <a:t> P = R – W</a:t>
            </a:r>
            <a:endParaRPr lang="en-GB" dirty="0" smtClean="0"/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Times New Roman" pitchFamily="18" charset="0"/>
              </a:rPr>
              <a:t>Avevi</a:t>
            </a:r>
            <a:r>
              <a:rPr lang="en-US" dirty="0" smtClean="0"/>
              <a:t>, W</a:t>
            </a:r>
            <a:r>
              <a:rPr lang="en-US" dirty="0" smtClean="0">
                <a:sym typeface="Math1Mono"/>
              </a:rPr>
              <a:t></a:t>
            </a:r>
            <a:r>
              <a:rPr lang="en-US" dirty="0" smtClean="0"/>
              <a:t>AB = P</a:t>
            </a:r>
            <a:r>
              <a:rPr lang="en-US" dirty="0" smtClean="0">
                <a:sym typeface="Math1Mono"/>
              </a:rPr>
              <a:t></a:t>
            </a:r>
            <a:r>
              <a:rPr lang="en-US" dirty="0" smtClean="0"/>
              <a:t>BC 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	</a:t>
            </a:r>
            <a:r>
              <a:rPr lang="en-US" dirty="0" err="1" smtClean="0"/>
              <a:t>W</a:t>
            </a:r>
            <a:r>
              <a:rPr lang="en-US" dirty="0" err="1" smtClean="0">
                <a:sym typeface="Math1Mono"/>
              </a:rPr>
              <a:t></a:t>
            </a:r>
            <a:r>
              <a:rPr lang="en-US" dirty="0" err="1" smtClean="0"/>
              <a:t>a</a:t>
            </a:r>
            <a:r>
              <a:rPr lang="en-US" dirty="0" smtClean="0"/>
              <a:t> = (R – W)x</a:t>
            </a:r>
            <a:endParaRPr lang="en-GB" dirty="0" smtClean="0"/>
          </a:p>
          <a:p>
            <a:pPr>
              <a:buNone/>
            </a:pP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x = </a:t>
            </a:r>
            <a:r>
              <a:rPr lang="en-US" dirty="0" err="1" smtClean="0"/>
              <a:t>Wa</a:t>
            </a:r>
            <a:r>
              <a:rPr lang="en-US" dirty="0" smtClean="0"/>
              <a:t> / (R – W) 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 R – W =   </a:t>
            </a:r>
            <a:r>
              <a:rPr lang="en-US" dirty="0" err="1" smtClean="0"/>
              <a:t>Wa</a:t>
            </a:r>
            <a:r>
              <a:rPr lang="en-US" dirty="0" smtClean="0"/>
              <a:t> / x</a:t>
            </a:r>
            <a:br>
              <a:rPr lang="en-US" dirty="0" smtClean="0"/>
            </a:br>
            <a:r>
              <a:rPr lang="en-US" dirty="0" smtClean="0">
                <a:sym typeface="Symbol"/>
              </a:rPr>
              <a:t></a:t>
            </a:r>
            <a:r>
              <a:rPr lang="en-US" dirty="0" smtClean="0"/>
              <a:t> R = </a:t>
            </a:r>
            <a:r>
              <a:rPr lang="en-US" dirty="0" err="1" smtClean="0"/>
              <a:t>Wa</a:t>
            </a:r>
            <a:r>
              <a:rPr lang="en-US" dirty="0" smtClean="0"/>
              <a:t> / x + W 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W(1+a/x)</a:t>
            </a:r>
            <a:r>
              <a:rPr lang="en-US" dirty="0" smtClean="0"/>
              <a:t>    (</a:t>
            </a:r>
            <a:r>
              <a:rPr lang="en-US" dirty="0" err="1" smtClean="0">
                <a:latin typeface="SutonnyMJ" pitchFamily="2" charset="0"/>
              </a:rPr>
              <a:t>cÖgvwYZ</a:t>
            </a:r>
            <a:r>
              <a:rPr lang="en-US" dirty="0" smtClean="0"/>
              <a:t>)</a:t>
            </a:r>
            <a:endParaRPr lang="en-GB" dirty="0" smtClean="0"/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050" name="Picture 2" descr="04"/>
          <p:cNvPicPr>
            <a:picLocks noChangeAspect="1" noChangeArrowheads="1"/>
          </p:cNvPicPr>
          <p:nvPr/>
        </p:nvPicPr>
        <p:blipFill>
          <a:blip r:embed="rId2">
            <a:lum bright="-24000" contrast="42000"/>
          </a:blip>
          <a:srcRect/>
          <a:stretch>
            <a:fillRect/>
          </a:stretch>
        </p:blipFill>
        <p:spPr bwMode="auto">
          <a:xfrm>
            <a:off x="5410200" y="3657600"/>
            <a:ext cx="3352800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533400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33400"/>
            <a:ext cx="8686800" cy="6324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7. </a:t>
            </a:r>
            <a:r>
              <a:rPr lang="en-US" sz="2800" b="1" dirty="0" smtClean="0">
                <a:latin typeface="SutonnyMJ" pitchFamily="2" charset="0"/>
              </a:rPr>
              <a:t>‡</a:t>
            </a:r>
            <a:r>
              <a:rPr lang="en-US" sz="2800" b="1" dirty="0" err="1" smtClean="0">
                <a:latin typeface="SutonnyMJ" pitchFamily="2" charset="0"/>
              </a:rPr>
              <a:t>Kvb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wÎfy‡Ri</a:t>
            </a:r>
            <a:r>
              <a:rPr lang="en-US" sz="2800" b="1" dirty="0" smtClean="0">
                <a:latin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</a:rPr>
              <a:t>KŠwYK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we›`y</a:t>
            </a:r>
            <a:r>
              <a:rPr lang="en-US" sz="2800" b="1" dirty="0" smtClean="0">
                <a:latin typeface="SutonnyMJ" pitchFamily="2" charset="0"/>
              </a:rPr>
              <a:t>¸‡</a:t>
            </a:r>
            <a:r>
              <a:rPr lang="en-US" sz="2800" b="1" dirty="0" err="1" smtClean="0">
                <a:latin typeface="SutonnyMJ" pitchFamily="2" charset="0"/>
              </a:rPr>
              <a:t>jv‡Z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b="1" dirty="0" smtClean="0">
                <a:latin typeface="SutonnyMJ" pitchFamily="2" charset="0"/>
              </a:rPr>
              <a:t>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800" b="1" dirty="0" smtClean="0">
                <a:latin typeface="SutonnyMJ" pitchFamily="2" charset="0"/>
              </a:rPr>
              <a:t>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gv‡bi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wZbwU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mggyLx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mgvšZivj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ej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wµqviZ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Av‡Q|G‡`i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jwä</a:t>
            </a:r>
            <a:r>
              <a:rPr lang="en-US" sz="2800" b="1" dirty="0" smtClean="0">
                <a:latin typeface="SutonnyMJ" pitchFamily="2" charset="0"/>
              </a:rPr>
              <a:t> H </a:t>
            </a:r>
            <a:r>
              <a:rPr lang="en-US" sz="2800" b="1" dirty="0" err="1" smtClean="0">
                <a:latin typeface="SutonnyMJ" pitchFamily="2" charset="0"/>
              </a:rPr>
              <a:t>wÎfy‡Ri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fi‡K</a:t>
            </a:r>
            <a:r>
              <a:rPr lang="en-US" sz="2800" b="1" dirty="0" smtClean="0">
                <a:latin typeface="SutonnyMJ" pitchFamily="2" charset="0"/>
              </a:rPr>
              <a:t>‡›`ª </a:t>
            </a:r>
            <a:r>
              <a:rPr lang="en-US" sz="2800" b="1" dirty="0" err="1" smtClean="0">
                <a:latin typeface="SutonnyMJ" pitchFamily="2" charset="0"/>
              </a:rPr>
              <a:t>wµqviZ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n‡j</a:t>
            </a:r>
            <a:r>
              <a:rPr lang="en-US" sz="2800" b="1" dirty="0" smtClean="0">
                <a:latin typeface="SutonnyMJ" pitchFamily="2" charset="0"/>
              </a:rPr>
              <a:t> †`</a:t>
            </a:r>
            <a:r>
              <a:rPr lang="en-US" sz="2800" b="1" dirty="0" err="1" smtClean="0">
                <a:latin typeface="SutonnyMJ" pitchFamily="2" charset="0"/>
              </a:rPr>
              <a:t>LvI</a:t>
            </a:r>
            <a:r>
              <a:rPr lang="en-US" sz="2800" b="1" dirty="0" smtClean="0">
                <a:latin typeface="SutonnyMJ" pitchFamily="2" charset="0"/>
              </a:rPr>
              <a:t> †h, </a:t>
            </a:r>
            <a:r>
              <a:rPr lang="en-US" sz="2800" b="1" dirty="0" smtClean="0"/>
              <a:t>P = Q = R.</a:t>
            </a:r>
            <a:r>
              <a:rPr lang="en-US" b="1" dirty="0" smtClean="0"/>
              <a:t>	</a:t>
            </a:r>
            <a:endParaRPr lang="en-GB" dirty="0" smtClean="0"/>
          </a:p>
          <a:p>
            <a:pPr>
              <a:buNone/>
            </a:pPr>
            <a:r>
              <a:rPr lang="en-US" b="1" dirty="0" err="1" smtClean="0">
                <a:latin typeface="SutonnyMJ" pitchFamily="2" charset="0"/>
              </a:rPr>
              <a:t>mgvavb</a:t>
            </a:r>
            <a:r>
              <a:rPr lang="en-US" b="1" dirty="0" smtClean="0">
                <a:latin typeface="SutonnyMJ" pitchFamily="2" charset="0"/>
              </a:rPr>
              <a:t> t 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/>
              <a:t>ABC </a:t>
            </a:r>
            <a:r>
              <a:rPr lang="en-US" dirty="0" err="1" smtClean="0">
                <a:latin typeface="SutonnyMJ" pitchFamily="2" charset="0"/>
              </a:rPr>
              <a:t>wÎfy‡Ri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KŠwYK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we›`y¸wj‡Z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/>
              <a:t>P, Q, R </a:t>
            </a:r>
            <a:r>
              <a:rPr lang="en-US" dirty="0" err="1" smtClean="0">
                <a:latin typeface="SutonnyMJ" pitchFamily="2" charset="0"/>
              </a:rPr>
              <a:t>ejÎq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Kvh©iZ</a:t>
            </a:r>
            <a:r>
              <a:rPr lang="en-US" dirty="0" smtClean="0">
                <a:latin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</a:rPr>
              <a:t>awi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smtClean="0"/>
              <a:t>B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/>
              <a:t> C </a:t>
            </a:r>
            <a:r>
              <a:rPr lang="en-US" dirty="0" smtClean="0">
                <a:latin typeface="SutonnyMJ" pitchFamily="2" charset="0"/>
              </a:rPr>
              <a:t>†Z </a:t>
            </a:r>
            <a:r>
              <a:rPr lang="en-US" dirty="0" err="1" smtClean="0">
                <a:latin typeface="SutonnyMJ" pitchFamily="2" charset="0"/>
              </a:rPr>
              <a:t>Kvh©iZ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ej</a:t>
            </a:r>
            <a:r>
              <a:rPr lang="en-US" dirty="0" smtClean="0">
                <a:latin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</a:rPr>
              <a:t>ywU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/>
              <a:t>Q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/>
              <a:t> R </a:t>
            </a:r>
            <a:r>
              <a:rPr lang="en-US" dirty="0" smtClean="0">
                <a:latin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</a:rPr>
              <a:t>Giv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m`„k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mgvš—ivj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G‡`i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jwä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/>
              <a:t>D </a:t>
            </a:r>
            <a:r>
              <a:rPr lang="en-US" dirty="0" err="1" smtClean="0">
                <a:latin typeface="SutonnyMJ" pitchFamily="2" charset="0"/>
              </a:rPr>
              <a:t>we›`y‡Z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Kvh©iZ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/>
              <a:t>D </a:t>
            </a:r>
            <a:r>
              <a:rPr lang="en-US" dirty="0" err="1" smtClean="0">
                <a:latin typeface="SutonnyMJ" pitchFamily="2" charset="0"/>
              </a:rPr>
              <a:t>we›`y‡Z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wµqviZ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e‡ji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/>
              <a:t>(Q + R)</a:t>
            </a:r>
            <a:endParaRPr lang="en-GB" dirty="0" smtClean="0"/>
          </a:p>
          <a:p>
            <a:pPr>
              <a:buNone/>
            </a:pPr>
            <a:r>
              <a:rPr lang="en-US" dirty="0" smtClean="0">
                <a:sym typeface="Symbol"/>
              </a:rPr>
              <a:t></a:t>
            </a:r>
            <a:r>
              <a:rPr lang="en-US" dirty="0" smtClean="0"/>
              <a:t>	Q</a:t>
            </a:r>
            <a:r>
              <a:rPr lang="en-US" dirty="0" smtClean="0">
                <a:sym typeface="Math1Mono"/>
              </a:rPr>
              <a:t></a:t>
            </a:r>
            <a:r>
              <a:rPr lang="en-US" dirty="0" smtClean="0"/>
              <a:t>BD = R</a:t>
            </a:r>
            <a:r>
              <a:rPr lang="en-US" dirty="0" smtClean="0">
                <a:sym typeface="Math1Mono"/>
              </a:rPr>
              <a:t></a:t>
            </a:r>
            <a:r>
              <a:rPr lang="en-US" dirty="0" smtClean="0"/>
              <a:t>CD ………………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GB" dirty="0" smtClean="0"/>
          </a:p>
          <a:p>
            <a:pPr>
              <a:buNone/>
            </a:pPr>
            <a:r>
              <a:rPr lang="en-US" dirty="0" err="1" smtClean="0">
                <a:latin typeface="SutonnyMJ" pitchFamily="2" charset="0"/>
              </a:rPr>
              <a:t>awi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we›`y‡Z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wµqviZ</a:t>
            </a:r>
            <a:r>
              <a:rPr lang="en-US" dirty="0" smtClean="0">
                <a:latin typeface="SutonnyMJ" pitchFamily="2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 + R) </a:t>
            </a:r>
            <a:r>
              <a:rPr lang="en-US" dirty="0" smtClean="0">
                <a:latin typeface="SutonnyMJ" pitchFamily="2" charset="0"/>
              </a:rPr>
              <a:t>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e‡ji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jwäi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wµqvwe›`y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A_©vr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cÖ`Ë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ejmg</a:t>
            </a:r>
            <a:r>
              <a:rPr lang="en-US" dirty="0" smtClean="0">
                <a:latin typeface="SutonnyMJ" pitchFamily="2" charset="0"/>
              </a:rPr>
              <a:t>~‡</a:t>
            </a:r>
            <a:r>
              <a:rPr lang="en-US" dirty="0" err="1" smtClean="0">
                <a:latin typeface="SutonnyMJ" pitchFamily="2" charset="0"/>
              </a:rPr>
              <a:t>ni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jwä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wµqvwe›`y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iLvi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we›`y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SutonnyMJ" pitchFamily="2" charset="0"/>
              </a:rPr>
              <a:t> †Z </a:t>
            </a:r>
            <a:r>
              <a:rPr lang="en-US" dirty="0" err="1" smtClean="0">
                <a:latin typeface="SutonnyMJ" pitchFamily="2" charset="0"/>
              </a:rPr>
              <a:t>Aew¯’Z</a:t>
            </a:r>
            <a:r>
              <a:rPr lang="en-US" dirty="0" smtClean="0">
                <a:latin typeface="SutonnyMJ" pitchFamily="2" charset="0"/>
              </a:rPr>
              <a:t>| </a:t>
            </a:r>
            <a:endParaRPr lang="en-GB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</a:rPr>
              <a:t>cÖkœvbymv‡i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we›`y‡Z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wÎfy‡Ri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fi‡K</a:t>
            </a:r>
            <a:r>
              <a:rPr lang="en-US" dirty="0" smtClean="0">
                <a:latin typeface="SutonnyMJ" pitchFamily="2" charset="0"/>
              </a:rPr>
              <a:t>›`ª </a:t>
            </a:r>
            <a:r>
              <a:rPr lang="en-US" dirty="0" err="1" smtClean="0">
                <a:latin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AGD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iLvwU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wÎfy‡Ri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ga¨gv</a:t>
            </a:r>
            <a:r>
              <a:rPr lang="en-US" dirty="0" smtClean="0">
                <a:latin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</a:rPr>
              <a:t>myZivs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we›`y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evû‡K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mgwØLwÛZ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</a:rPr>
              <a:t>| </a:t>
            </a:r>
            <a:endParaRPr lang="en-GB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</a:rPr>
              <a:t>A_©vr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en-US" dirty="0" smtClean="0">
                <a:latin typeface="SutonnyMJ" pitchFamily="2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CD ……………….. (ii)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(ii) </a:t>
            </a:r>
            <a:r>
              <a:rPr lang="en-US" dirty="0" err="1" smtClean="0">
                <a:latin typeface="SutonnyMJ" pitchFamily="2" charset="0"/>
              </a:rPr>
              <a:t>n‡Z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Avgiv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cvB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 = R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</a:rPr>
              <a:t>Abyi~cfv‡e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cÖgvY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</a:rPr>
              <a:t> †h,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 = Q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 = Q = R      </a:t>
            </a:r>
            <a:r>
              <a:rPr lang="en-US" dirty="0" smtClean="0">
                <a:latin typeface="SutonnyMJ" pitchFamily="2" charset="0"/>
              </a:rPr>
              <a:t>(</a:t>
            </a:r>
            <a:r>
              <a:rPr lang="en-US" dirty="0" err="1" smtClean="0">
                <a:latin typeface="SutonnyMJ" pitchFamily="2" charset="0"/>
              </a:rPr>
              <a:t>cÖgvwYZ</a:t>
            </a:r>
            <a:r>
              <a:rPr lang="en-US" dirty="0" smtClean="0">
                <a:latin typeface="SutonnyMJ" pitchFamily="2" charset="0"/>
              </a:rPr>
              <a:t>)</a:t>
            </a:r>
            <a:endParaRPr lang="en-GB" dirty="0" smtClean="0">
              <a:latin typeface="SutonnyMJ" pitchFamily="2" charset="0"/>
            </a:endParaRP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074" name="Picture 2" descr="30"/>
          <p:cNvPicPr>
            <a:picLocks noChangeAspect="1" noChangeArrowheads="1"/>
          </p:cNvPicPr>
          <p:nvPr/>
        </p:nvPicPr>
        <p:blipFill>
          <a:blip r:embed="rId2">
            <a:lum bright="-26000" contrast="54000"/>
          </a:blip>
          <a:srcRect/>
          <a:stretch>
            <a:fillRect/>
          </a:stretch>
        </p:blipFill>
        <p:spPr bwMode="auto">
          <a:xfrm>
            <a:off x="6781800" y="4881730"/>
            <a:ext cx="2057400" cy="1823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533400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33400"/>
            <a:ext cx="8686800" cy="6324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5</a:t>
            </a:r>
            <a:r>
              <a:rPr lang="en-US" sz="2400" b="1" dirty="0" smtClean="0"/>
              <a:t>. </a:t>
            </a:r>
            <a:r>
              <a:rPr lang="en-US" sz="2400" b="1" dirty="0" smtClean="0">
                <a:latin typeface="SutonnyMJ" pitchFamily="2" charset="0"/>
              </a:rPr>
              <a:t>hw`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P, Q </a:t>
            </a:r>
            <a:r>
              <a:rPr lang="en-US" sz="2400" b="1" dirty="0" err="1" smtClean="0">
                <a:latin typeface="SutonnyMJ" pitchFamily="2" charset="0"/>
              </a:rPr>
              <a:t>gv‡bi</a:t>
            </a:r>
            <a:r>
              <a:rPr lang="en-US" sz="2400" b="1" dirty="0" smtClean="0">
                <a:latin typeface="SutonnyMJ" pitchFamily="2" charset="0"/>
              </a:rPr>
              <a:t> `</a:t>
            </a:r>
            <a:r>
              <a:rPr lang="en-US" sz="2400" b="1" dirty="0" err="1" smtClean="0">
                <a:latin typeface="SutonnyMJ" pitchFamily="2" charset="0"/>
              </a:rPr>
              <a:t>yBwU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mggyLx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mgvš—ivj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e‡ji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Ae¯’vb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wewbgq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Ki‡j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Zv‡`i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jwäi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Ae¯’vb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AcwiewZ©Z</a:t>
            </a:r>
            <a:r>
              <a:rPr lang="en-US" sz="2400" b="1" dirty="0" smtClean="0">
                <a:latin typeface="SutonnyMJ" pitchFamily="2" charset="0"/>
              </a:rPr>
              <a:t> _</a:t>
            </a:r>
            <a:r>
              <a:rPr lang="en-US" sz="2400" b="1" dirty="0" err="1" smtClean="0">
                <a:latin typeface="SutonnyMJ" pitchFamily="2" charset="0"/>
              </a:rPr>
              <a:t>v‡K</a:t>
            </a:r>
            <a:r>
              <a:rPr lang="en-US" sz="2400" b="1" dirty="0" smtClean="0">
                <a:latin typeface="SutonnyMJ" pitchFamily="2" charset="0"/>
              </a:rPr>
              <a:t>, </a:t>
            </a:r>
            <a:r>
              <a:rPr lang="en-US" sz="2400" b="1" dirty="0" err="1" smtClean="0">
                <a:latin typeface="SutonnyMJ" pitchFamily="2" charset="0"/>
              </a:rPr>
              <a:t>Z‡e</a:t>
            </a:r>
            <a:r>
              <a:rPr lang="en-US" sz="2400" b="1" dirty="0" smtClean="0">
                <a:latin typeface="SutonnyMJ" pitchFamily="2" charset="0"/>
              </a:rPr>
              <a:t> †`</a:t>
            </a:r>
            <a:r>
              <a:rPr lang="en-US" sz="2400" b="1" dirty="0" err="1" smtClean="0">
                <a:latin typeface="SutonnyMJ" pitchFamily="2" charset="0"/>
              </a:rPr>
              <a:t>LvI</a:t>
            </a:r>
            <a:r>
              <a:rPr lang="en-US" sz="2400" b="1" dirty="0" smtClean="0">
                <a:latin typeface="SutonnyMJ" pitchFamily="2" charset="0"/>
              </a:rPr>
              <a:t> †h,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P, Q </a:t>
            </a:r>
            <a:r>
              <a:rPr lang="en-US" sz="2400" b="1" dirty="0" err="1" smtClean="0">
                <a:latin typeface="SutonnyMJ" pitchFamily="2" charset="0"/>
              </a:rPr>
              <a:t>ejØ‡qi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gvb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mgvb</a:t>
            </a:r>
            <a:r>
              <a:rPr lang="en-US" sz="2400" b="1" dirty="0" smtClean="0">
                <a:latin typeface="SutonnyMJ" pitchFamily="2" charset="0"/>
              </a:rPr>
              <a:t>| </a:t>
            </a:r>
            <a:endParaRPr lang="en-GB" sz="2400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b="1" dirty="0" smtClean="0"/>
              <a:t> </a:t>
            </a:r>
            <a:r>
              <a:rPr lang="en-US" b="1" dirty="0" err="1" smtClean="0">
                <a:latin typeface="SutonnyMJ" pitchFamily="2" charset="0"/>
              </a:rPr>
              <a:t>mgvavb</a:t>
            </a:r>
            <a:r>
              <a:rPr lang="en-US" b="1" dirty="0" smtClean="0">
                <a:latin typeface="SutonnyMJ" pitchFamily="2" charset="0"/>
              </a:rPr>
              <a:t> t </a:t>
            </a:r>
            <a:r>
              <a:rPr lang="en-US" dirty="0" err="1" smtClean="0">
                <a:latin typeface="SutonnyMJ" pitchFamily="2" charset="0"/>
              </a:rPr>
              <a:t>awi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we›`y‡Z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wµqviZ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mggyLx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mgvš—ivj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e‡ji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jwä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we›`y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w`‡q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Mgb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</a:rPr>
              <a:t>| </a:t>
            </a:r>
            <a:endParaRPr lang="en-GB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</a:t>
            </a:r>
            <a:r>
              <a:rPr lang="en-US" dirty="0" smtClean="0"/>
              <a:t>	P</a:t>
            </a:r>
            <a:r>
              <a:rPr lang="en-US" dirty="0" smtClean="0">
                <a:sym typeface="Math1Mono"/>
              </a:rPr>
              <a:t></a:t>
            </a:r>
            <a:r>
              <a:rPr lang="en-US" dirty="0" smtClean="0"/>
              <a:t>AC = Q</a:t>
            </a:r>
            <a:r>
              <a:rPr lang="en-US" dirty="0" smtClean="0">
                <a:sym typeface="Math1Mono"/>
              </a:rPr>
              <a:t></a:t>
            </a:r>
            <a:r>
              <a:rPr lang="en-US" dirty="0" smtClean="0"/>
              <a:t>BC ……………. 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GB" dirty="0" smtClean="0"/>
          </a:p>
          <a:p>
            <a:pPr>
              <a:buNone/>
            </a:pPr>
            <a:r>
              <a:rPr lang="en-US" dirty="0" err="1" smtClean="0">
                <a:latin typeface="SutonnyMJ" pitchFamily="2" charset="0"/>
              </a:rPr>
              <a:t>Avevi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ejØ‡qi</a:t>
            </a:r>
            <a:r>
              <a:rPr lang="en-US" dirty="0" smtClean="0">
                <a:latin typeface="SutonnyMJ" pitchFamily="2" charset="0"/>
              </a:rPr>
              <a:t> ¯’</a:t>
            </a:r>
            <a:r>
              <a:rPr lang="en-US" dirty="0" err="1" smtClean="0">
                <a:latin typeface="SutonnyMJ" pitchFamily="2" charset="0"/>
              </a:rPr>
              <a:t>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wewbgq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Ki‡j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</a:rPr>
              <a:t>jwäi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wµqvwe›`yi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Ae¯’vb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AcwiewZ©Z</a:t>
            </a:r>
            <a:r>
              <a:rPr lang="en-US" dirty="0" smtClean="0">
                <a:latin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</a:rPr>
              <a:t>v‡K</a:t>
            </a:r>
            <a:r>
              <a:rPr lang="en-US" dirty="0" smtClean="0">
                <a:latin typeface="SutonnyMJ" pitchFamily="2" charset="0"/>
              </a:rPr>
              <a:t>|</a:t>
            </a:r>
            <a:endParaRPr lang="en-GB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</a:t>
            </a:r>
            <a:r>
              <a:rPr lang="en-US" dirty="0" smtClean="0"/>
              <a:t>	Q</a:t>
            </a:r>
            <a:r>
              <a:rPr lang="en-US" dirty="0" smtClean="0">
                <a:sym typeface="Math1Mono"/>
              </a:rPr>
              <a:t></a:t>
            </a:r>
            <a:r>
              <a:rPr lang="en-US" dirty="0" smtClean="0"/>
              <a:t>AC = P</a:t>
            </a:r>
            <a:r>
              <a:rPr lang="en-US" dirty="0" smtClean="0">
                <a:sym typeface="Math1Mono"/>
              </a:rPr>
              <a:t></a:t>
            </a:r>
            <a:r>
              <a:rPr lang="en-US" dirty="0" smtClean="0"/>
              <a:t>BC …………… (ii)</a:t>
            </a:r>
            <a:endParaRPr lang="en-GB" dirty="0" smtClean="0"/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>
                <a:latin typeface="SutonnyMJ" pitchFamily="2" charset="0"/>
              </a:rPr>
              <a:t>†K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ii) </a:t>
            </a:r>
            <a:r>
              <a:rPr lang="en-US" dirty="0" err="1" smtClean="0">
                <a:latin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fvMK‡i</a:t>
            </a:r>
            <a:r>
              <a:rPr lang="en-US" dirty="0" smtClean="0">
                <a:latin typeface="SutonnyMJ" pitchFamily="2" charset="0"/>
              </a:rPr>
              <a:t>,  </a:t>
            </a:r>
            <a:endParaRPr lang="en-GB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</a:t>
            </a:r>
            <a:r>
              <a:rPr lang="en-US" dirty="0" smtClean="0"/>
              <a:t>	P</a:t>
            </a:r>
            <a:r>
              <a:rPr lang="en-US" baseline="30000" dirty="0" smtClean="0"/>
              <a:t>2</a:t>
            </a:r>
            <a:r>
              <a:rPr lang="en-US" dirty="0" smtClean="0"/>
              <a:t> = Q</a:t>
            </a:r>
            <a:r>
              <a:rPr lang="en-US" baseline="30000" dirty="0" smtClean="0"/>
              <a:t>2</a:t>
            </a:r>
            <a:endParaRPr lang="en-GB" dirty="0" smtClean="0"/>
          </a:p>
          <a:p>
            <a:pPr>
              <a:buNone/>
            </a:pPr>
            <a:r>
              <a:rPr lang="en-US" dirty="0" smtClean="0">
                <a:sym typeface="Symbol"/>
              </a:rPr>
              <a:t></a:t>
            </a:r>
            <a:r>
              <a:rPr lang="en-US" dirty="0" smtClean="0"/>
              <a:t>	P = Q        (</a:t>
            </a:r>
            <a:r>
              <a:rPr lang="en-US" dirty="0" err="1" smtClean="0">
                <a:latin typeface="SutonnyMJ" pitchFamily="2" charset="0"/>
              </a:rPr>
              <a:t>cÖgvwYZ</a:t>
            </a:r>
            <a:r>
              <a:rPr lang="en-US" dirty="0" smtClean="0"/>
              <a:t>)</a:t>
            </a:r>
            <a:endParaRPr lang="en-GB" dirty="0" smtClean="0"/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098" name="Picture 2" descr="07"/>
          <p:cNvPicPr>
            <a:picLocks noChangeAspect="1" noChangeArrowheads="1"/>
          </p:cNvPicPr>
          <p:nvPr/>
        </p:nvPicPr>
        <p:blipFill>
          <a:blip r:embed="rId2">
            <a:lum bright="-30000" contrast="48000"/>
          </a:blip>
          <a:srcRect/>
          <a:stretch>
            <a:fillRect/>
          </a:stretch>
        </p:blipFill>
        <p:spPr bwMode="auto">
          <a:xfrm>
            <a:off x="6096000" y="4419600"/>
            <a:ext cx="3048000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b="1" u="sng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E:\Personal  Data\Academic\LEC\POWER POINT PRESENTATION\LECTURE\2nd paper\STSTICS\statics\snap\Capture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9154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362200"/>
            <a:ext cx="7696200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Ex- 8.3 ( any four 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3600" dirty="0">
              <a:latin typeface="SutonnyMJ" pitchFamily="2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2200" y="304800"/>
            <a:ext cx="4800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Home work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2209800" y="4800600"/>
            <a:ext cx="4495800" cy="914400"/>
          </a:xfrm>
        </p:spPr>
        <p:txBody>
          <a:bodyPr>
            <a:normAutofit fontScale="62500" lnSpcReduction="20000"/>
          </a:bodyPr>
          <a:lstStyle/>
          <a:p>
            <a:pPr algn="ctr">
              <a:buFontTx/>
              <a:buNone/>
              <a:defRPr/>
            </a:pPr>
            <a:r>
              <a:rPr lang="bn-BD" sz="60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</a:p>
          <a:p>
            <a:pPr>
              <a:buFontTx/>
              <a:buNone/>
              <a:defRPr/>
            </a:pP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6146" name="Picture 2" descr="G:\download\picture\bang_thanks_c-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2600" y="1870838"/>
            <a:ext cx="3714750" cy="2476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4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1828800"/>
            <a:ext cx="2438400" cy="2591671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876800" y="4572000"/>
            <a:ext cx="3429000" cy="16319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800">
                <a:solidFill>
                  <a:srgbClr val="734D00"/>
                </a:solidFill>
                <a:latin typeface="SutonnyMJ" pitchFamily="2" charset="0"/>
              </a:rPr>
              <a:t>‡mv‡nj wgqv  </a:t>
            </a:r>
            <a:r>
              <a:rPr lang="bn-BD" sz="2800">
                <a:solidFill>
                  <a:srgbClr val="734D00"/>
                </a:solidFill>
                <a:latin typeface="NikoshBAN"/>
                <a:ea typeface="NikoshBAN"/>
                <a:cs typeface="NikoshBAN"/>
              </a:rPr>
              <a:t> </a:t>
            </a:r>
            <a:br>
              <a:rPr lang="bn-BD" sz="2800">
                <a:solidFill>
                  <a:srgbClr val="734D00"/>
                </a:solidFill>
                <a:latin typeface="NikoshBAN"/>
                <a:ea typeface="NikoshBAN"/>
                <a:cs typeface="NikoshBAN"/>
              </a:rPr>
            </a:br>
            <a:r>
              <a:rPr lang="en-US" sz="2400">
                <a:solidFill>
                  <a:srgbClr val="7030A0"/>
                </a:solidFill>
                <a:latin typeface="SutonnyMJ" pitchFamily="2" charset="0"/>
                <a:ea typeface="NikoshBAN"/>
                <a:cs typeface="NikoshBAN"/>
              </a:rPr>
              <a:t>cÖfvlK, MwYZ</a:t>
            </a:r>
          </a:p>
          <a:p>
            <a:pPr algn="r"/>
            <a:r>
              <a:rPr lang="en-US" sz="2400">
                <a:solidFill>
                  <a:srgbClr val="7030A0"/>
                </a:solidFill>
                <a:latin typeface="SutonnyMJ" pitchFamily="2" charset="0"/>
              </a:rPr>
              <a:t>K¨v›Ub‡g›U cvewjK ¯‹zj I K‡jR ‡gv‡gbkvnx</a:t>
            </a:r>
            <a:endParaRPr lang="en-US">
              <a:solidFill>
                <a:srgbClr val="7030A0"/>
              </a:solidFill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762000"/>
            <a:ext cx="8534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D”PZi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MwYZ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2q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267200"/>
            <a:ext cx="18117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Dc¯’vcbvqt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696200" cy="2590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Abykxjbx-8.1  </a:t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endParaRPr lang="en-US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676400" y="4038600"/>
            <a:ext cx="6400800" cy="17526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w¯’wZ</a:t>
            </a:r>
            <a:r>
              <a:rPr lang="en-US" sz="36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we`¨v</a:t>
            </a:r>
            <a:endParaRPr lang="en-US" sz="3600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jKPvi-4</a:t>
            </a:r>
            <a:endParaRPr lang="en-US" sz="3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cv‡Vi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Kvw•LZ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dj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¨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Roe¯‘i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wµqvkxj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mgvšÍivj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jwä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w¯’wZ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we`¨v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endParaRPr lang="en-US" b="1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2514600"/>
            <a:ext cx="8305800" cy="22098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c~e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©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Ávb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hvPvB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**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yBwU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m`„k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mgg~Lx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mgvšÍvivj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jw×i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wµqvwe›`yi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***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yBwU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Am`„k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mgvšÍvivj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jw×i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wµqvwe›`yi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 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2bs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m~Ît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yBwU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Am`„k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mgvšÍvivj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jw×i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wµqvwe›`yi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aseline="30000" dirty="0" smtClean="0">
                <a:latin typeface="Times New Roman"/>
                <a:cs typeface="Times New Roman"/>
              </a:rPr>
              <a:t>                        </a:t>
            </a:r>
            <a:endParaRPr lang="en-US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743200" y="2590800"/>
            <a:ext cx="3581400" cy="32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3733800" y="2438400"/>
            <a:ext cx="3962400" cy="3429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43200" y="5791200"/>
            <a:ext cx="4876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19400" y="3657600"/>
            <a:ext cx="495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162300" y="4381500"/>
            <a:ext cx="38862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V="1">
            <a:off x="6553200" y="5410200"/>
            <a:ext cx="609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7620000" y="541020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086600" y="54102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 flipV="1">
            <a:off x="4419600" y="5867400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 flipV="1">
            <a:off x="5029200" y="5867400"/>
            <a:ext cx="6858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419600" y="64008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81600" y="34290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67000" y="3429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0" y="358140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3352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172200" y="3352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3770142" y="3516923"/>
            <a:ext cx="168812" cy="154745"/>
          </a:xfrm>
          <a:custGeom>
            <a:avLst/>
            <a:gdLst>
              <a:gd name="connsiteX0" fmla="*/ 0 w 168812"/>
              <a:gd name="connsiteY0" fmla="*/ 154745 h 154745"/>
              <a:gd name="connsiteX1" fmla="*/ 70338 w 168812"/>
              <a:gd name="connsiteY1" fmla="*/ 84406 h 154745"/>
              <a:gd name="connsiteX2" fmla="*/ 98473 w 168812"/>
              <a:gd name="connsiteY2" fmla="*/ 42203 h 154745"/>
              <a:gd name="connsiteX3" fmla="*/ 168812 w 168812"/>
              <a:gd name="connsiteY3" fmla="*/ 0 h 15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812" h="154745">
                <a:moveTo>
                  <a:pt x="0" y="154745"/>
                </a:moveTo>
                <a:cubicBezTo>
                  <a:pt x="23446" y="131299"/>
                  <a:pt x="51945" y="111995"/>
                  <a:pt x="70338" y="84406"/>
                </a:cubicBezTo>
                <a:cubicBezTo>
                  <a:pt x="79716" y="70338"/>
                  <a:pt x="86518" y="54158"/>
                  <a:pt x="98473" y="42203"/>
                </a:cubicBezTo>
                <a:cubicBezTo>
                  <a:pt x="115448" y="25228"/>
                  <a:pt x="146611" y="11101"/>
                  <a:pt x="16881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045164" y="3571222"/>
            <a:ext cx="186824" cy="96671"/>
          </a:xfrm>
          <a:custGeom>
            <a:avLst/>
            <a:gdLst>
              <a:gd name="connsiteX0" fmla="*/ 32079 w 186824"/>
              <a:gd name="connsiteY0" fmla="*/ 16040 h 96671"/>
              <a:gd name="connsiteX1" fmla="*/ 116485 w 186824"/>
              <a:gd name="connsiteY1" fmla="*/ 58243 h 96671"/>
              <a:gd name="connsiteX2" fmla="*/ 186824 w 186824"/>
              <a:gd name="connsiteY2" fmla="*/ 86378 h 96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824" h="96671">
                <a:moveTo>
                  <a:pt x="32079" y="16040"/>
                </a:moveTo>
                <a:cubicBezTo>
                  <a:pt x="153027" y="96671"/>
                  <a:pt x="0" y="0"/>
                  <a:pt x="116485" y="58243"/>
                </a:cubicBezTo>
                <a:cubicBezTo>
                  <a:pt x="183160" y="91580"/>
                  <a:pt x="132535" y="86378"/>
                  <a:pt x="186824" y="8637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105378" y="3685735"/>
            <a:ext cx="126610" cy="101790"/>
          </a:xfrm>
          <a:custGeom>
            <a:avLst/>
            <a:gdLst>
              <a:gd name="connsiteX0" fmla="*/ 126610 w 126610"/>
              <a:gd name="connsiteY0" fmla="*/ 0 h 101790"/>
              <a:gd name="connsiteX1" fmla="*/ 70339 w 126610"/>
              <a:gd name="connsiteY1" fmla="*/ 42203 h 101790"/>
              <a:gd name="connsiteX2" fmla="*/ 0 w 126610"/>
              <a:gd name="connsiteY2" fmla="*/ 98474 h 101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610" h="101790">
                <a:moveTo>
                  <a:pt x="126610" y="0"/>
                </a:moveTo>
                <a:cubicBezTo>
                  <a:pt x="107853" y="14068"/>
                  <a:pt x="87984" y="26764"/>
                  <a:pt x="70339" y="42203"/>
                </a:cubicBezTo>
                <a:cubicBezTo>
                  <a:pt x="2240" y="101790"/>
                  <a:pt x="42099" y="98474"/>
                  <a:pt x="0" y="9847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3784209" y="3671668"/>
            <a:ext cx="98474" cy="173261"/>
          </a:xfrm>
          <a:custGeom>
            <a:avLst/>
            <a:gdLst>
              <a:gd name="connsiteX0" fmla="*/ 0 w 98474"/>
              <a:gd name="connsiteY0" fmla="*/ 0 h 173261"/>
              <a:gd name="connsiteX1" fmla="*/ 42203 w 98474"/>
              <a:gd name="connsiteY1" fmla="*/ 28135 h 173261"/>
              <a:gd name="connsiteX2" fmla="*/ 70339 w 98474"/>
              <a:gd name="connsiteY2" fmla="*/ 126609 h 173261"/>
              <a:gd name="connsiteX3" fmla="*/ 98474 w 98474"/>
              <a:gd name="connsiteY3" fmla="*/ 168812 h 173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474" h="173261">
                <a:moveTo>
                  <a:pt x="0" y="0"/>
                </a:moveTo>
                <a:cubicBezTo>
                  <a:pt x="14068" y="9378"/>
                  <a:pt x="31641" y="14933"/>
                  <a:pt x="42203" y="28135"/>
                </a:cubicBezTo>
                <a:cubicBezTo>
                  <a:pt x="49699" y="37505"/>
                  <a:pt x="69216" y="122677"/>
                  <a:pt x="70339" y="126609"/>
                </a:cubicBezTo>
                <a:cubicBezTo>
                  <a:pt x="83668" y="173261"/>
                  <a:pt x="70280" y="168812"/>
                  <a:pt x="98474" y="16881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023360" y="4486194"/>
            <a:ext cx="182880" cy="15468"/>
          </a:xfrm>
          <a:custGeom>
            <a:avLst/>
            <a:gdLst>
              <a:gd name="connsiteX0" fmla="*/ 0 w 182880"/>
              <a:gd name="connsiteY0" fmla="*/ 15468 h 15468"/>
              <a:gd name="connsiteX1" fmla="*/ 182880 w 182880"/>
              <a:gd name="connsiteY1" fmla="*/ 1400 h 15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2880" h="15468">
                <a:moveTo>
                  <a:pt x="0" y="15468"/>
                </a:moveTo>
                <a:cubicBezTo>
                  <a:pt x="154675" y="0"/>
                  <a:pt x="93551" y="1400"/>
                  <a:pt x="182880" y="14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206240" y="4529797"/>
            <a:ext cx="0" cy="168812"/>
          </a:xfrm>
          <a:custGeom>
            <a:avLst/>
            <a:gdLst>
              <a:gd name="connsiteX0" fmla="*/ 0 w 0"/>
              <a:gd name="connsiteY0" fmla="*/ 0 h 168812"/>
              <a:gd name="connsiteX1" fmla="*/ 0 w 0"/>
              <a:gd name="connsiteY1" fmla="*/ 168812 h 16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68812">
                <a:moveTo>
                  <a:pt x="0" y="0"/>
                </a:moveTo>
                <a:lnTo>
                  <a:pt x="0" y="16881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573194" y="4828501"/>
            <a:ext cx="62902" cy="235868"/>
          </a:xfrm>
          <a:custGeom>
            <a:avLst/>
            <a:gdLst>
              <a:gd name="connsiteX0" fmla="*/ 0 w 62902"/>
              <a:gd name="connsiteY0" fmla="*/ 235868 h 235868"/>
              <a:gd name="connsiteX1" fmla="*/ 28135 w 62902"/>
              <a:gd name="connsiteY1" fmla="*/ 81124 h 235868"/>
              <a:gd name="connsiteX2" fmla="*/ 56271 w 62902"/>
              <a:gd name="connsiteY2" fmla="*/ 24853 h 235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902" h="235868">
                <a:moveTo>
                  <a:pt x="0" y="235868"/>
                </a:moveTo>
                <a:cubicBezTo>
                  <a:pt x="939" y="230231"/>
                  <a:pt x="22775" y="93631"/>
                  <a:pt x="28135" y="81124"/>
                </a:cubicBezTo>
                <a:cubicBezTo>
                  <a:pt x="62902" y="0"/>
                  <a:pt x="56271" y="99030"/>
                  <a:pt x="56271" y="2485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601329" y="5036234"/>
            <a:ext cx="196948" cy="28135"/>
          </a:xfrm>
          <a:custGeom>
            <a:avLst/>
            <a:gdLst>
              <a:gd name="connsiteX0" fmla="*/ 0 w 196948"/>
              <a:gd name="connsiteY0" fmla="*/ 28135 h 28135"/>
              <a:gd name="connsiteX1" fmla="*/ 196948 w 196948"/>
              <a:gd name="connsiteY1" fmla="*/ 0 h 2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6948" h="28135">
                <a:moveTo>
                  <a:pt x="0" y="28135"/>
                </a:moveTo>
                <a:lnTo>
                  <a:pt x="196948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696200" y="57150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724400" y="55626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3" name="Freeform 42"/>
          <p:cNvSpPr/>
          <p:nvPr/>
        </p:nvSpPr>
        <p:spPr>
          <a:xfrm>
            <a:off x="7188591" y="5821712"/>
            <a:ext cx="168812" cy="44516"/>
          </a:xfrm>
          <a:custGeom>
            <a:avLst/>
            <a:gdLst>
              <a:gd name="connsiteX0" fmla="*/ 0 w 168812"/>
              <a:gd name="connsiteY0" fmla="*/ 44516 h 44516"/>
              <a:gd name="connsiteX1" fmla="*/ 42203 w 168812"/>
              <a:gd name="connsiteY1" fmla="*/ 16380 h 44516"/>
              <a:gd name="connsiteX2" fmla="*/ 168812 w 168812"/>
              <a:gd name="connsiteY2" fmla="*/ 2313 h 44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8812" h="44516">
                <a:moveTo>
                  <a:pt x="0" y="44516"/>
                </a:moveTo>
                <a:cubicBezTo>
                  <a:pt x="14068" y="35137"/>
                  <a:pt x="26163" y="21727"/>
                  <a:pt x="42203" y="16380"/>
                </a:cubicBezTo>
                <a:cubicBezTo>
                  <a:pt x="91342" y="0"/>
                  <a:pt x="122323" y="2313"/>
                  <a:pt x="168812" y="23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Freeform 43"/>
          <p:cNvSpPr/>
          <p:nvPr/>
        </p:nvSpPr>
        <p:spPr>
          <a:xfrm>
            <a:off x="7230794" y="5880295"/>
            <a:ext cx="98474" cy="154745"/>
          </a:xfrm>
          <a:custGeom>
            <a:avLst/>
            <a:gdLst>
              <a:gd name="connsiteX0" fmla="*/ 0 w 98474"/>
              <a:gd name="connsiteY0" fmla="*/ 0 h 154745"/>
              <a:gd name="connsiteX1" fmla="*/ 56271 w 98474"/>
              <a:gd name="connsiteY1" fmla="*/ 98474 h 154745"/>
              <a:gd name="connsiteX2" fmla="*/ 98474 w 98474"/>
              <a:gd name="connsiteY2" fmla="*/ 154745 h 15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474" h="154745">
                <a:moveTo>
                  <a:pt x="0" y="0"/>
                </a:moveTo>
                <a:cubicBezTo>
                  <a:pt x="28254" y="42382"/>
                  <a:pt x="34855" y="48502"/>
                  <a:pt x="56271" y="98474"/>
                </a:cubicBezTo>
                <a:cubicBezTo>
                  <a:pt x="79976" y="153786"/>
                  <a:pt x="52604" y="131810"/>
                  <a:pt x="98474" y="15474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334000" y="54864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50" name="Freeform 49"/>
          <p:cNvSpPr/>
          <p:nvPr/>
        </p:nvSpPr>
        <p:spPr>
          <a:xfrm>
            <a:off x="5247249" y="5753686"/>
            <a:ext cx="98474" cy="112542"/>
          </a:xfrm>
          <a:custGeom>
            <a:avLst/>
            <a:gdLst>
              <a:gd name="connsiteX0" fmla="*/ 0 w 98474"/>
              <a:gd name="connsiteY0" fmla="*/ 0 h 112542"/>
              <a:gd name="connsiteX1" fmla="*/ 70339 w 98474"/>
              <a:gd name="connsiteY1" fmla="*/ 70339 h 112542"/>
              <a:gd name="connsiteX2" fmla="*/ 98474 w 98474"/>
              <a:gd name="connsiteY2" fmla="*/ 112542 h 112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474" h="112542">
                <a:moveTo>
                  <a:pt x="0" y="0"/>
                </a:moveTo>
                <a:cubicBezTo>
                  <a:pt x="23446" y="23446"/>
                  <a:pt x="51946" y="42750"/>
                  <a:pt x="70339" y="70339"/>
                </a:cubicBezTo>
                <a:lnTo>
                  <a:pt x="98474" y="11254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243348" y="5852160"/>
            <a:ext cx="130510" cy="102376"/>
          </a:xfrm>
          <a:custGeom>
            <a:avLst/>
            <a:gdLst>
              <a:gd name="connsiteX0" fmla="*/ 130510 w 130510"/>
              <a:gd name="connsiteY0" fmla="*/ 0 h 102376"/>
              <a:gd name="connsiteX1" fmla="*/ 88307 w 130510"/>
              <a:gd name="connsiteY1" fmla="*/ 14068 h 102376"/>
              <a:gd name="connsiteX2" fmla="*/ 17969 w 130510"/>
              <a:gd name="connsiteY2" fmla="*/ 98474 h 10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10" h="102376">
                <a:moveTo>
                  <a:pt x="130510" y="0"/>
                </a:moveTo>
                <a:cubicBezTo>
                  <a:pt x="116442" y="4689"/>
                  <a:pt x="98792" y="3583"/>
                  <a:pt x="88307" y="14068"/>
                </a:cubicBezTo>
                <a:cubicBezTo>
                  <a:pt x="0" y="102376"/>
                  <a:pt x="69933" y="98474"/>
                  <a:pt x="17969" y="9847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715000" y="54864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191000" y="61722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57" name="Freeform 56"/>
          <p:cNvSpPr/>
          <p:nvPr/>
        </p:nvSpPr>
        <p:spPr>
          <a:xfrm>
            <a:off x="4668837" y="6035040"/>
            <a:ext cx="29772" cy="126609"/>
          </a:xfrm>
          <a:custGeom>
            <a:avLst/>
            <a:gdLst>
              <a:gd name="connsiteX0" fmla="*/ 15705 w 29772"/>
              <a:gd name="connsiteY0" fmla="*/ 126609 h 126609"/>
              <a:gd name="connsiteX1" fmla="*/ 1637 w 29772"/>
              <a:gd name="connsiteY1" fmla="*/ 84406 h 126609"/>
              <a:gd name="connsiteX2" fmla="*/ 29772 w 29772"/>
              <a:gd name="connsiteY2" fmla="*/ 0 h 12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72" h="126609">
                <a:moveTo>
                  <a:pt x="15705" y="126609"/>
                </a:moveTo>
                <a:cubicBezTo>
                  <a:pt x="11016" y="112541"/>
                  <a:pt x="0" y="99144"/>
                  <a:pt x="1637" y="84406"/>
                </a:cubicBezTo>
                <a:cubicBezTo>
                  <a:pt x="4912" y="54930"/>
                  <a:pt x="29772" y="0"/>
                  <a:pt x="2977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670474" y="6175717"/>
            <a:ext cx="253218" cy="42203"/>
          </a:xfrm>
          <a:custGeom>
            <a:avLst/>
            <a:gdLst>
              <a:gd name="connsiteX0" fmla="*/ 0 w 253218"/>
              <a:gd name="connsiteY0" fmla="*/ 0 h 42203"/>
              <a:gd name="connsiteX1" fmla="*/ 126609 w 253218"/>
              <a:gd name="connsiteY1" fmla="*/ 14068 h 42203"/>
              <a:gd name="connsiteX2" fmla="*/ 168812 w 253218"/>
              <a:gd name="connsiteY2" fmla="*/ 28135 h 42203"/>
              <a:gd name="connsiteX3" fmla="*/ 253218 w 253218"/>
              <a:gd name="connsiteY3" fmla="*/ 42203 h 42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218" h="42203">
                <a:moveTo>
                  <a:pt x="0" y="0"/>
                </a:moveTo>
                <a:cubicBezTo>
                  <a:pt x="42203" y="4689"/>
                  <a:pt x="84724" y="7087"/>
                  <a:pt x="126609" y="14068"/>
                </a:cubicBezTo>
                <a:cubicBezTo>
                  <a:pt x="141236" y="16506"/>
                  <a:pt x="154337" y="24918"/>
                  <a:pt x="168812" y="28135"/>
                </a:cubicBezTo>
                <a:cubicBezTo>
                  <a:pt x="196656" y="34323"/>
                  <a:pt x="253218" y="42203"/>
                  <a:pt x="253218" y="4220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4419600" y="58674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8229600" y="51816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1" name="Freeform 60"/>
          <p:cNvSpPr/>
          <p:nvPr/>
        </p:nvSpPr>
        <p:spPr>
          <a:xfrm>
            <a:off x="7793502" y="5608560"/>
            <a:ext cx="191054" cy="32585"/>
          </a:xfrm>
          <a:custGeom>
            <a:avLst/>
            <a:gdLst>
              <a:gd name="connsiteX0" fmla="*/ 0 w 191054"/>
              <a:gd name="connsiteY0" fmla="*/ 32585 h 32585"/>
              <a:gd name="connsiteX1" fmla="*/ 98473 w 191054"/>
              <a:gd name="connsiteY1" fmla="*/ 18517 h 32585"/>
              <a:gd name="connsiteX2" fmla="*/ 182880 w 191054"/>
              <a:gd name="connsiteY2" fmla="*/ 4449 h 32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054" h="32585">
                <a:moveTo>
                  <a:pt x="0" y="32585"/>
                </a:moveTo>
                <a:cubicBezTo>
                  <a:pt x="32824" y="27896"/>
                  <a:pt x="65959" y="25020"/>
                  <a:pt x="98473" y="18517"/>
                </a:cubicBezTo>
                <a:cubicBezTo>
                  <a:pt x="191054" y="0"/>
                  <a:pt x="90715" y="4449"/>
                  <a:pt x="182880" y="444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7906043" y="5641145"/>
            <a:ext cx="0" cy="154744"/>
          </a:xfrm>
          <a:custGeom>
            <a:avLst/>
            <a:gdLst>
              <a:gd name="connsiteX0" fmla="*/ 0 w 0"/>
              <a:gd name="connsiteY0" fmla="*/ 0 h 154744"/>
              <a:gd name="connsiteX1" fmla="*/ 0 w 0"/>
              <a:gd name="connsiteY1" fmla="*/ 154744 h 15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54744">
                <a:moveTo>
                  <a:pt x="0" y="0"/>
                </a:moveTo>
                <a:lnTo>
                  <a:pt x="0" y="15474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8077200" y="55626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010400" y="58674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6477000" y="58674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029200" y="601980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70" name="Freeform 69"/>
          <p:cNvSpPr/>
          <p:nvPr/>
        </p:nvSpPr>
        <p:spPr>
          <a:xfrm>
            <a:off x="5036234" y="6015345"/>
            <a:ext cx="174036" cy="104101"/>
          </a:xfrm>
          <a:custGeom>
            <a:avLst/>
            <a:gdLst>
              <a:gd name="connsiteX0" fmla="*/ 0 w 174036"/>
              <a:gd name="connsiteY0" fmla="*/ 104101 h 104101"/>
              <a:gd name="connsiteX1" fmla="*/ 56271 w 174036"/>
              <a:gd name="connsiteY1" fmla="*/ 90033 h 104101"/>
              <a:gd name="connsiteX2" fmla="*/ 126609 w 174036"/>
              <a:gd name="connsiteY2" fmla="*/ 5627 h 104101"/>
              <a:gd name="connsiteX3" fmla="*/ 154744 w 174036"/>
              <a:gd name="connsiteY3" fmla="*/ 5627 h 10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036" h="104101">
                <a:moveTo>
                  <a:pt x="0" y="104101"/>
                </a:moveTo>
                <a:cubicBezTo>
                  <a:pt x="18757" y="99412"/>
                  <a:pt x="39484" y="99626"/>
                  <a:pt x="56271" y="90033"/>
                </a:cubicBezTo>
                <a:cubicBezTo>
                  <a:pt x="174036" y="22739"/>
                  <a:pt x="33383" y="75547"/>
                  <a:pt x="126609" y="5627"/>
                </a:cubicBezTo>
                <a:cubicBezTo>
                  <a:pt x="134112" y="0"/>
                  <a:pt x="145366" y="5627"/>
                  <a:pt x="154744" y="562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965895" y="6049108"/>
            <a:ext cx="84407" cy="56270"/>
          </a:xfrm>
          <a:custGeom>
            <a:avLst/>
            <a:gdLst>
              <a:gd name="connsiteX0" fmla="*/ 84407 w 84407"/>
              <a:gd name="connsiteY0" fmla="*/ 56270 h 56270"/>
              <a:gd name="connsiteX1" fmla="*/ 42203 w 84407"/>
              <a:gd name="connsiteY1" fmla="*/ 42203 h 56270"/>
              <a:gd name="connsiteX2" fmla="*/ 0 w 84407"/>
              <a:gd name="connsiteY2" fmla="*/ 0 h 5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407" h="56270">
                <a:moveTo>
                  <a:pt x="84407" y="56270"/>
                </a:moveTo>
                <a:cubicBezTo>
                  <a:pt x="70339" y="51581"/>
                  <a:pt x="54541" y="50428"/>
                  <a:pt x="42203" y="42203"/>
                </a:cubicBezTo>
                <a:cubicBezTo>
                  <a:pt x="25650" y="31168"/>
                  <a:pt x="0" y="0"/>
                  <a:pt x="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4953000" y="63246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7391400" y="541020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76" name="Freeform 75"/>
          <p:cNvSpPr/>
          <p:nvPr/>
        </p:nvSpPr>
        <p:spPr>
          <a:xfrm>
            <a:off x="7272997" y="5570806"/>
            <a:ext cx="44856" cy="154745"/>
          </a:xfrm>
          <a:custGeom>
            <a:avLst/>
            <a:gdLst>
              <a:gd name="connsiteX0" fmla="*/ 0 w 44856"/>
              <a:gd name="connsiteY0" fmla="*/ 0 h 154745"/>
              <a:gd name="connsiteX1" fmla="*/ 42203 w 44856"/>
              <a:gd name="connsiteY1" fmla="*/ 98474 h 154745"/>
              <a:gd name="connsiteX2" fmla="*/ 42203 w 44856"/>
              <a:gd name="connsiteY2" fmla="*/ 154745 h 15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856" h="154745">
                <a:moveTo>
                  <a:pt x="0" y="0"/>
                </a:moveTo>
                <a:cubicBezTo>
                  <a:pt x="11347" y="22694"/>
                  <a:pt x="38063" y="69497"/>
                  <a:pt x="42203" y="98474"/>
                </a:cubicBezTo>
                <a:cubicBezTo>
                  <a:pt x="44856" y="117042"/>
                  <a:pt x="42203" y="135988"/>
                  <a:pt x="42203" y="15474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272997" y="5570806"/>
            <a:ext cx="168812" cy="0"/>
          </a:xfrm>
          <a:custGeom>
            <a:avLst/>
            <a:gdLst>
              <a:gd name="connsiteX0" fmla="*/ 0 w 168812"/>
              <a:gd name="connsiteY0" fmla="*/ 0 h 0"/>
              <a:gd name="connsiteX1" fmla="*/ 168812 w 16881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8812">
                <a:moveTo>
                  <a:pt x="0" y="0"/>
                </a:moveTo>
                <a:lnTo>
                  <a:pt x="168812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7010400" y="50292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2438400" y="5715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3" name="Freeform 82"/>
          <p:cNvSpPr/>
          <p:nvPr/>
        </p:nvSpPr>
        <p:spPr>
          <a:xfrm>
            <a:off x="5069055" y="2954215"/>
            <a:ext cx="178194" cy="150059"/>
          </a:xfrm>
          <a:custGeom>
            <a:avLst/>
            <a:gdLst>
              <a:gd name="connsiteX0" fmla="*/ 23450 w 178194"/>
              <a:gd name="connsiteY0" fmla="*/ 126610 h 150059"/>
              <a:gd name="connsiteX1" fmla="*/ 93788 w 178194"/>
              <a:gd name="connsiteY1" fmla="*/ 56271 h 150059"/>
              <a:gd name="connsiteX2" fmla="*/ 178194 w 178194"/>
              <a:gd name="connsiteY2" fmla="*/ 0 h 150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194" h="150059">
                <a:moveTo>
                  <a:pt x="23450" y="126610"/>
                </a:moveTo>
                <a:cubicBezTo>
                  <a:pt x="135996" y="51578"/>
                  <a:pt x="0" y="150059"/>
                  <a:pt x="93788" y="56271"/>
                </a:cubicBezTo>
                <a:cubicBezTo>
                  <a:pt x="126116" y="23943"/>
                  <a:pt x="143547" y="17324"/>
                  <a:pt x="17819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4954907" y="2906612"/>
            <a:ext cx="152278" cy="174213"/>
          </a:xfrm>
          <a:custGeom>
            <a:avLst/>
            <a:gdLst>
              <a:gd name="connsiteX0" fmla="*/ 151665 w 152278"/>
              <a:gd name="connsiteY0" fmla="*/ 174213 h 174213"/>
              <a:gd name="connsiteX1" fmla="*/ 137598 w 152278"/>
              <a:gd name="connsiteY1" fmla="*/ 117942 h 174213"/>
              <a:gd name="connsiteX2" fmla="*/ 39124 w 152278"/>
              <a:gd name="connsiteY2" fmla="*/ 61671 h 174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278" h="174213">
                <a:moveTo>
                  <a:pt x="151665" y="174213"/>
                </a:moveTo>
                <a:cubicBezTo>
                  <a:pt x="146976" y="155456"/>
                  <a:pt x="152278" y="130525"/>
                  <a:pt x="137598" y="117942"/>
                </a:cubicBezTo>
                <a:cubicBezTo>
                  <a:pt x="0" y="0"/>
                  <a:pt x="81742" y="146911"/>
                  <a:pt x="39124" y="6167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5105400" y="266700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3352800" y="46482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88" name="Freeform 87"/>
          <p:cNvSpPr/>
          <p:nvPr/>
        </p:nvSpPr>
        <p:spPr>
          <a:xfrm>
            <a:off x="4501662" y="3094892"/>
            <a:ext cx="323556" cy="56271"/>
          </a:xfrm>
          <a:custGeom>
            <a:avLst/>
            <a:gdLst>
              <a:gd name="connsiteX0" fmla="*/ 0 w 323556"/>
              <a:gd name="connsiteY0" fmla="*/ 0 h 56271"/>
              <a:gd name="connsiteX1" fmla="*/ 42203 w 323556"/>
              <a:gd name="connsiteY1" fmla="*/ 14068 h 56271"/>
              <a:gd name="connsiteX2" fmla="*/ 281353 w 323556"/>
              <a:gd name="connsiteY2" fmla="*/ 42203 h 56271"/>
              <a:gd name="connsiteX3" fmla="*/ 323556 w 323556"/>
              <a:gd name="connsiteY3" fmla="*/ 56271 h 56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556" h="56271">
                <a:moveTo>
                  <a:pt x="0" y="0"/>
                </a:moveTo>
                <a:cubicBezTo>
                  <a:pt x="14068" y="4689"/>
                  <a:pt x="27727" y="10851"/>
                  <a:pt x="42203" y="14068"/>
                </a:cubicBezTo>
                <a:cubicBezTo>
                  <a:pt x="120376" y="31440"/>
                  <a:pt x="202291" y="35016"/>
                  <a:pt x="281353" y="42203"/>
                </a:cubicBezTo>
                <a:lnTo>
                  <a:pt x="323556" y="5627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4501662" y="3108960"/>
            <a:ext cx="56270" cy="253219"/>
          </a:xfrm>
          <a:custGeom>
            <a:avLst/>
            <a:gdLst>
              <a:gd name="connsiteX0" fmla="*/ 0 w 56270"/>
              <a:gd name="connsiteY0" fmla="*/ 0 h 253219"/>
              <a:gd name="connsiteX1" fmla="*/ 14067 w 56270"/>
              <a:gd name="connsiteY1" fmla="*/ 98474 h 253219"/>
              <a:gd name="connsiteX2" fmla="*/ 28135 w 56270"/>
              <a:gd name="connsiteY2" fmla="*/ 140677 h 253219"/>
              <a:gd name="connsiteX3" fmla="*/ 56270 w 56270"/>
              <a:gd name="connsiteY3" fmla="*/ 253218 h 25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270" h="253219">
                <a:moveTo>
                  <a:pt x="0" y="0"/>
                </a:moveTo>
                <a:cubicBezTo>
                  <a:pt x="4689" y="32825"/>
                  <a:pt x="7564" y="65960"/>
                  <a:pt x="14067" y="98474"/>
                </a:cubicBezTo>
                <a:cubicBezTo>
                  <a:pt x="16975" y="113015"/>
                  <a:pt x="25227" y="126136"/>
                  <a:pt x="28135" y="140677"/>
                </a:cubicBezTo>
                <a:cubicBezTo>
                  <a:pt x="50644" y="253219"/>
                  <a:pt x="17256" y="214204"/>
                  <a:pt x="56270" y="25321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4343400" y="266700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4038600" y="411480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SutonnyMJ" pitchFamily="2" charset="0"/>
              </a:rPr>
              <a:t>3.2 `</a:t>
            </a:r>
            <a:r>
              <a:rPr lang="en-US" b="1" dirty="0" err="1" smtClean="0">
                <a:latin typeface="SutonnyMJ" pitchFamily="2" charset="0"/>
              </a:rPr>
              <a:t>yBwU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m`„k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mgvš—ivj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e‡ji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jwäi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gvb</a:t>
            </a:r>
            <a:r>
              <a:rPr lang="en-US" b="1" dirty="0" smtClean="0">
                <a:latin typeface="SutonnyMJ" pitchFamily="2" charset="0"/>
              </a:rPr>
              <a:t>, </a:t>
            </a:r>
            <a:r>
              <a:rPr lang="en-US" b="1" dirty="0" err="1" smtClean="0">
                <a:latin typeface="SutonnyMJ" pitchFamily="2" charset="0"/>
              </a:rPr>
              <a:t>w`K</a:t>
            </a:r>
            <a:r>
              <a:rPr lang="en-US" b="1" dirty="0" smtClean="0">
                <a:latin typeface="SutonnyMJ" pitchFamily="2" charset="0"/>
              </a:rPr>
              <a:t> I </a:t>
            </a:r>
            <a:r>
              <a:rPr lang="en-US" b="1" dirty="0" err="1" smtClean="0">
                <a:latin typeface="SutonnyMJ" pitchFamily="2" charset="0"/>
              </a:rPr>
              <a:t>wµqvwe›`y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wbY©q</a:t>
            </a:r>
            <a:r>
              <a:rPr lang="en-US" b="1" dirty="0" smtClean="0"/>
              <a:t> ( Magnitude and the point of action of the resultant of two unequal like parallel forces) :</a:t>
            </a:r>
            <a:endParaRPr lang="en-GB" dirty="0" smtClean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048000" y="3429000"/>
            <a:ext cx="5791200" cy="3276600"/>
            <a:chOff x="6561" y="11104"/>
            <a:chExt cx="3683" cy="2575"/>
          </a:xfrm>
        </p:grpSpPr>
        <p:pic>
          <p:nvPicPr>
            <p:cNvPr id="1027" name="Picture 3" descr="01"/>
            <p:cNvPicPr>
              <a:picLocks noChangeAspect="1" noChangeArrowheads="1"/>
            </p:cNvPicPr>
            <p:nvPr/>
          </p:nvPicPr>
          <p:blipFill>
            <a:blip r:embed="rId2">
              <a:lum bright="-26000" contrast="54000"/>
            </a:blip>
            <a:srcRect/>
            <a:stretch>
              <a:fillRect/>
            </a:stretch>
          </p:blipFill>
          <p:spPr bwMode="auto">
            <a:xfrm>
              <a:off x="6561" y="11104"/>
              <a:ext cx="3683" cy="2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7596" y="12163"/>
              <a:ext cx="2223" cy="0"/>
              <a:chOff x="7596" y="11942"/>
              <a:chExt cx="2223" cy="0"/>
            </a:xfrm>
          </p:grpSpPr>
          <p:sp>
            <p:nvSpPr>
              <p:cNvPr id="1029" name="Line 5"/>
              <p:cNvSpPr>
                <a:spLocks noChangeShapeType="1"/>
              </p:cNvSpPr>
              <p:nvPr/>
            </p:nvSpPr>
            <p:spPr bwMode="auto">
              <a:xfrm>
                <a:off x="9279" y="11942"/>
                <a:ext cx="54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0" name="Line 6"/>
              <p:cNvSpPr>
                <a:spLocks noChangeShapeType="1"/>
              </p:cNvSpPr>
              <p:nvPr/>
            </p:nvSpPr>
            <p:spPr bwMode="auto">
              <a:xfrm>
                <a:off x="7596" y="11942"/>
                <a:ext cx="540" cy="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</a:rPr>
              <a:t>g‡b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Kwi</a:t>
            </a:r>
            <a:r>
              <a:rPr lang="en-US" dirty="0" smtClean="0">
                <a:latin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</a:rPr>
              <a:t>yBwU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m`„k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mgvš—ivj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iLv</a:t>
            </a:r>
            <a:r>
              <a:rPr lang="en-US" dirty="0" smtClean="0">
                <a:latin typeface="SutonnyMJ" pitchFamily="2" charset="0"/>
              </a:rPr>
              <a:t> AB </a:t>
            </a:r>
            <a:r>
              <a:rPr lang="en-US" dirty="0" err="1" smtClean="0">
                <a:latin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we›`y‡Z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</a:rPr>
              <a:t>µ‡g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eivei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Kvh©iZ</a:t>
            </a:r>
            <a:r>
              <a:rPr lang="en-US" dirty="0" smtClean="0">
                <a:latin typeface="SutonnyMJ" pitchFamily="2" charset="0"/>
              </a:rPr>
              <a:t>|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gv‡bi</a:t>
            </a:r>
            <a:r>
              <a:rPr lang="en-US" dirty="0" smtClean="0">
                <a:latin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</a:rPr>
              <a:t>yBwU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mgvb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we›`y‡Z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</a:rPr>
              <a:t>µ‡g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BH </a:t>
            </a:r>
            <a:r>
              <a:rPr lang="en-US" dirty="0" err="1" smtClean="0">
                <a:latin typeface="SutonnyMJ" pitchFamily="2" charset="0"/>
              </a:rPr>
              <a:t>eivei</a:t>
            </a:r>
            <a:r>
              <a:rPr lang="en-US" dirty="0" smtClean="0">
                <a:latin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</a:rPr>
              <a:t>wµqviZ</a:t>
            </a:r>
            <a:r>
              <a:rPr lang="en-US" dirty="0" smtClean="0">
                <a:latin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</a:rPr>
              <a:t>ci¯úi‡K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wbw®Œq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Ki‡e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Giv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P~ovš</a:t>
            </a:r>
            <a:r>
              <a:rPr lang="en-US" dirty="0" smtClean="0">
                <a:latin typeface="SutonnyMJ" pitchFamily="2" charset="0"/>
              </a:rPr>
              <a:t>— </a:t>
            </a:r>
            <a:r>
              <a:rPr lang="en-US" dirty="0" err="1" smtClean="0">
                <a:latin typeface="SutonnyMJ" pitchFamily="2" charset="0"/>
              </a:rPr>
              <a:t>jwä‡K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cÖfvweZ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Ki‡e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</a:rPr>
              <a:t>|</a:t>
            </a:r>
            <a:endParaRPr lang="en-GB" dirty="0" smtClean="0">
              <a:latin typeface="SutonnyMJ" pitchFamily="2" charset="0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</a:t>
            </a:r>
            <a:r>
              <a:rPr lang="en-US" dirty="0" smtClean="0"/>
              <a:t> AG = BH.</a:t>
            </a:r>
            <a:endParaRPr lang="en-GB" dirty="0" smtClean="0"/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746</Words>
  <Application>Microsoft Office PowerPoint</Application>
  <PresentationFormat>On-screen Show (4:3)</PresentationFormat>
  <Paragraphs>97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 AvR‡Ki cvV  Abykxjbx-8.1   </vt:lpstr>
      <vt:lpstr>cv‡Vi Kvw•LZ wkLb dj/D‡Ïk¨</vt:lpstr>
      <vt:lpstr>w¯’wZ we`¨v </vt:lpstr>
      <vt:lpstr>we¯ÍvwiZ cvVt</vt:lpstr>
      <vt:lpstr>2bs m~Ît `yBwU Am`„k mgvšÍvivj e‡ji jw×i gvb I Zvi cÖ‡qvM ev wµqvwe›`yi Ae¯’vb wbY©q Ki|  </vt:lpstr>
      <vt:lpstr>we¯ÍvwiZ cvVt</vt:lpstr>
      <vt:lpstr>we¯ÍvwiZ cvVt</vt:lpstr>
      <vt:lpstr>we¯ÍvwiZ cvVt</vt:lpstr>
      <vt:lpstr>we¯ÍvwiZ cvVt</vt:lpstr>
      <vt:lpstr>we¯ÍvwiZ cvVt</vt:lpstr>
      <vt:lpstr>we¯ÍvwiZ cvVt</vt:lpstr>
      <vt:lpstr>we¯ÍvwiZ cvVt</vt:lpstr>
      <vt:lpstr>cvV g~j¨vqb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 </dc:title>
  <dc:creator>LAB</dc:creator>
  <cp:lastModifiedBy>Lotus Computer</cp:lastModifiedBy>
  <cp:revision>200</cp:revision>
  <dcterms:created xsi:type="dcterms:W3CDTF">2015-04-27T04:04:14Z</dcterms:created>
  <dcterms:modified xsi:type="dcterms:W3CDTF">2016-11-19T02:55:17Z</dcterms:modified>
</cp:coreProperties>
</file>