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73" r:id="rId4"/>
    <p:sldId id="274" r:id="rId5"/>
    <p:sldId id="270" r:id="rId6"/>
    <p:sldId id="269" r:id="rId7"/>
    <p:sldId id="271" r:id="rId8"/>
    <p:sldId id="27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60C0E-D75B-46B3-96B0-31BB5549AD20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57911-D542-4591-9DA8-8730A1D8E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7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mgwe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›` y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ej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990600"/>
            <a:ext cx="9144000" cy="48013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SutonnyMJ" pitchFamily="2" charset="0"/>
                <a:cs typeface="SutonnyMJ" pitchFamily="2" charset="0"/>
              </a:rPr>
              <a:t>1|</a:t>
            </a:r>
            <a:r>
              <a:rPr lang="de-DE" dirty="0" smtClean="0"/>
              <a:t>	</a:t>
            </a:r>
            <a:r>
              <a:rPr lang="de-DE" dirty="0" smtClean="0">
                <a:latin typeface="SutonnyMJ" pitchFamily="2" charset="0"/>
                <a:cs typeface="SutonnyMJ" pitchFamily="2" charset="0"/>
              </a:rPr>
              <a:t>jvwgi Dccv`¨ :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/>
              <a:t> </a:t>
            </a: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de-DE" dirty="0" smtClean="0">
                <a:latin typeface="SutonnyMJ" pitchFamily="2" charset="0"/>
                <a:cs typeface="SutonnyMJ" pitchFamily="2" charset="0"/>
              </a:rPr>
              <a:t> 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de-DE" dirty="0" smtClean="0">
                <a:latin typeface="SutonnyMJ" pitchFamily="2" charset="0"/>
                <a:cs typeface="SutonnyMJ" pitchFamily="2" charset="0"/>
              </a:rPr>
              <a:t>2|	mvBb m~Î : </a:t>
            </a:r>
          </a:p>
          <a:p>
            <a:r>
              <a:rPr lang="de-DE" dirty="0" smtClean="0">
                <a:latin typeface="SutonnyMJ" pitchFamily="2" charset="0"/>
                <a:cs typeface="SutonnyMJ" pitchFamily="2" charset="0"/>
              </a:rPr>
              <a:t>                    </a:t>
            </a:r>
          </a:p>
          <a:p>
            <a:r>
              <a:rPr lang="de-DE" dirty="0" smtClean="0">
                <a:latin typeface="SutonnyMJ" pitchFamily="2" charset="0"/>
                <a:cs typeface="SutonnyMJ" pitchFamily="2" charset="0"/>
              </a:rPr>
              <a:t> †hLv‡b,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e-DE" dirty="0" smtClean="0">
                <a:latin typeface="SutonnyMJ" pitchFamily="2" charset="0"/>
                <a:cs typeface="SutonnyMJ" pitchFamily="2" charset="0"/>
              </a:rPr>
              <a:t> nj cwie¨vmva©|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de-DE" dirty="0" smtClean="0">
                <a:latin typeface="SutonnyMJ" pitchFamily="2" charset="0"/>
                <a:cs typeface="SutonnyMJ" pitchFamily="2" charset="0"/>
              </a:rPr>
              <a:t> 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de-DE" dirty="0" smtClean="0">
                <a:latin typeface="SutonnyMJ" pitchFamily="2" charset="0"/>
                <a:cs typeface="SutonnyMJ" pitchFamily="2" charset="0"/>
              </a:rPr>
              <a:t>                                      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de-DE" dirty="0" smtClean="0">
                <a:latin typeface="SutonnyMJ" pitchFamily="2" charset="0"/>
                <a:cs typeface="SutonnyMJ" pitchFamily="2" charset="0"/>
              </a:rPr>
              <a:t>3| †KvmvBb m~Î :  </a:t>
            </a:r>
            <a:r>
              <a:rPr lang="de-DE" dirty="0" smtClean="0">
                <a:latin typeface="Times New Roman" pitchFamily="18" charset="0"/>
                <a:cs typeface="Times New Roman" pitchFamily="18" charset="0"/>
              </a:rPr>
              <a:t>cosA   =                                    ,   cosB   = 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de-DE" dirty="0" smtClean="0">
              <a:latin typeface="SutonnyMJ" pitchFamily="2" charset="0"/>
              <a:cs typeface="SutonnyMJ" pitchFamily="2" charset="0"/>
            </a:endParaRPr>
          </a:p>
          <a:p>
            <a:r>
              <a:rPr lang="de-DE" dirty="0" smtClean="0">
                <a:latin typeface="SutonnyMJ" pitchFamily="2" charset="0"/>
                <a:cs typeface="SutonnyMJ" pitchFamily="2" charset="0"/>
              </a:rPr>
              <a:t>4|	ej wÎfyR m~‡Îi wecixZ Dccv`¨: †Kvb we›`y‡Z wµqviZ wZbwU ej fvimvg¨ m„wó Ki‡j H ej¸‡jvi wµqv‡iLvi mgvš—ivj evûwewkó †Kvb wÎfy‡Ri evû¸‡jvi ˆ`N©¨ H ej¸‡jvi gv‡bi mgvbycvwZK n‡e|  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r>
              <a:rPr lang="de-DE" dirty="0" smtClean="0">
                <a:latin typeface="SutonnyMJ" pitchFamily="2" charset="0"/>
                <a:cs typeface="SutonnyMJ" pitchFamily="2" charset="0"/>
              </a:rPr>
              <a:t>	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A_©vr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  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 </a:t>
            </a:r>
          </a:p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026" name="Picture 2" descr="2B-Formula-1"/>
          <p:cNvPicPr>
            <a:picLocks noChangeAspect="1" noChangeArrowheads="1"/>
          </p:cNvPicPr>
          <p:nvPr/>
        </p:nvPicPr>
        <p:blipFill>
          <a:blip r:embed="rId3" cstate="print">
            <a:lum bright="-20000" contrast="54000"/>
          </a:blip>
          <a:srcRect/>
          <a:stretch>
            <a:fillRect/>
          </a:stretch>
        </p:blipFill>
        <p:spPr bwMode="auto">
          <a:xfrm>
            <a:off x="6324600" y="1295400"/>
            <a:ext cx="10842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2B-Formula-2"/>
          <p:cNvPicPr>
            <a:picLocks noChangeAspect="1" noChangeArrowheads="1"/>
          </p:cNvPicPr>
          <p:nvPr/>
        </p:nvPicPr>
        <p:blipFill>
          <a:blip r:embed="rId4" cstate="print">
            <a:lum bright="-20000" contrast="54000"/>
          </a:blip>
          <a:srcRect/>
          <a:stretch>
            <a:fillRect/>
          </a:stretch>
        </p:blipFill>
        <p:spPr bwMode="auto">
          <a:xfrm>
            <a:off x="7315200" y="2362200"/>
            <a:ext cx="1600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438400" y="1066800"/>
          <a:ext cx="3011055" cy="609600"/>
        </p:xfrm>
        <a:graphic>
          <a:graphicData uri="http://schemas.openxmlformats.org/presentationml/2006/ole">
            <p:oleObj spid="_x0000_s1029" name="Equation" r:id="rId5" imgW="2070000" imgH="41904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209800" y="1752600"/>
          <a:ext cx="2438400" cy="571500"/>
        </p:xfrm>
        <a:graphic>
          <a:graphicData uri="http://schemas.openxmlformats.org/presentationml/2006/ole">
            <p:oleObj spid="_x0000_s1030" name="Equation" r:id="rId6" imgW="1676160" imgH="3934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362200" y="2971800"/>
          <a:ext cx="1600200" cy="880110"/>
        </p:xfrm>
        <a:graphic>
          <a:graphicData uri="http://schemas.openxmlformats.org/presentationml/2006/ole">
            <p:oleObj spid="_x0000_s1031" name="Equation" r:id="rId7" imgW="761760" imgH="41904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5257800" y="2971800"/>
          <a:ext cx="1600200" cy="879475"/>
        </p:xfrm>
        <a:graphic>
          <a:graphicData uri="http://schemas.openxmlformats.org/presentationml/2006/ole">
            <p:oleObj spid="_x0000_s1032" name="Equation" r:id="rId8" imgW="761760" imgH="419040" progId="Equation.3">
              <p:embed/>
            </p:oleObj>
          </a:graphicData>
        </a:graphic>
      </p:graphicFrame>
      <p:pic>
        <p:nvPicPr>
          <p:cNvPr id="1033" name="Picture 9" descr="2B-Formula-3"/>
          <p:cNvPicPr>
            <a:picLocks noChangeAspect="1" noChangeArrowheads="1"/>
          </p:cNvPicPr>
          <p:nvPr/>
        </p:nvPicPr>
        <p:blipFill>
          <a:blip r:embed="rId9" cstate="print">
            <a:lum bright="-20000" contrast="54000"/>
          </a:blip>
          <a:srcRect/>
          <a:stretch>
            <a:fillRect/>
          </a:stretch>
        </p:blipFill>
        <p:spPr bwMode="auto">
          <a:xfrm>
            <a:off x="6553200" y="4343400"/>
            <a:ext cx="1752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2057400" y="4648200"/>
          <a:ext cx="2021417" cy="762000"/>
        </p:xfrm>
        <a:graphic>
          <a:graphicData uri="http://schemas.openxmlformats.org/presentationml/2006/ole">
            <p:oleObj spid="_x0000_s1034" name="Equation" r:id="rId10" imgW="1041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mgwe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›` y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ej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00200"/>
            <a:ext cx="9144000" cy="38779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28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5|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eivei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j¤^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eivei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j¤^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vsk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wb‡q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we‡kølY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µ‡g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cvB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,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FcosƟ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= u cos0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0 +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vcos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wcos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3600" dirty="0" smtClean="0">
                <a:latin typeface="SutonnyMJ" pitchFamily="2" charset="0"/>
                <a:cs typeface="SutonnyMJ" pitchFamily="2" charset="0"/>
              </a:rPr>
              <a:t>		 </a:t>
            </a:r>
          </a:p>
          <a:p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FsinƟ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= u sin0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0 +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vsin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wsin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l-GR" sz="36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2400" b="1" dirty="0" smtClean="0"/>
              <a:t> </a:t>
            </a:r>
            <a:endParaRPr lang="en-US" sz="2400" dirty="0" smtClean="0"/>
          </a:p>
          <a:p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2068" name="Picture 20" descr="BM%204A-%20001"/>
          <p:cNvPicPr>
            <a:picLocks noChangeAspect="1" noChangeArrowheads="1"/>
          </p:cNvPicPr>
          <p:nvPr/>
        </p:nvPicPr>
        <p:blipFill>
          <a:blip r:embed="rId2" cstate="print">
            <a:lum bright="-20000" contrast="54000"/>
          </a:blip>
          <a:srcRect/>
          <a:stretch>
            <a:fillRect/>
          </a:stretch>
        </p:blipFill>
        <p:spPr bwMode="auto">
          <a:xfrm>
            <a:off x="7696200" y="3429000"/>
            <a:ext cx="1272374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mgwe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›` y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ej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8534400" cy="48013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24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e‡ji</a:t>
            </a:r>
            <a:r>
              <a:rPr lang="en-US" sz="2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mvgvš—wi‡Ki</a:t>
            </a:r>
            <a:r>
              <a:rPr lang="en-US" sz="2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m~Î</a:t>
            </a:r>
            <a:r>
              <a:rPr lang="en-US" sz="2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Parallelogram Law of Forces</a:t>
            </a:r>
            <a:r>
              <a:rPr lang="en-US" sz="24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) t</a:t>
            </a:r>
            <a:endParaRPr lang="en-US" sz="24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 </a:t>
            </a:r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Òhw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` †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mvgvš—wi‡Ki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yBwU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mwbœwnZ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evû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KYvi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Dci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GKB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mg‡q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wµqviZ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yBwU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e‡ji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w`K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m~wPZ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Zvn‡j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mvgš—wi‡Ki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evûØ‡qi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Q`we›`yMvgx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KY©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D³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ejØ‡qi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jwäi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gvb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w`K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m~wPZ</a:t>
            </a:r>
            <a:r>
              <a:rPr lang="en-US" sz="24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n‡e|Ó</a:t>
            </a:r>
            <a:endParaRPr lang="en-US" sz="24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2400" b="1" i="1" dirty="0" smtClean="0"/>
              <a:t> </a:t>
            </a:r>
            <a:endParaRPr lang="en-US" sz="2400" dirty="0" smtClean="0"/>
          </a:p>
          <a:p>
            <a:r>
              <a:rPr lang="en-US" sz="2400" b="1" i="1" dirty="0" smtClean="0"/>
              <a:t>[</a:t>
            </a:r>
            <a:r>
              <a:rPr lang="en-US" sz="2400" b="1" i="1" dirty="0" smtClean="0">
                <a:solidFill>
                  <a:srgbClr val="00B0F0"/>
                </a:solidFill>
              </a:rPr>
              <a:t>If two forces acting simultaneously at a point can be represented in magnitude and direction by the two adjacent sides of a </a:t>
            </a:r>
            <a:r>
              <a:rPr lang="en-US" sz="2400" b="1" i="1" dirty="0" err="1" smtClean="0">
                <a:solidFill>
                  <a:srgbClr val="00B0F0"/>
                </a:solidFill>
              </a:rPr>
              <a:t>paralleogram</a:t>
            </a:r>
            <a:r>
              <a:rPr lang="en-US" sz="2400" b="1" i="1" dirty="0" smtClean="0">
                <a:solidFill>
                  <a:srgbClr val="00B0F0"/>
                </a:solidFill>
              </a:rPr>
              <a:t> drawn through that point, then their resultant is represented in magnitude, direction and sense by the diagonal of the parallelogram passing through that point.]</a:t>
            </a:r>
            <a:endParaRPr lang="en-US" sz="2400" dirty="0" smtClean="0">
              <a:solidFill>
                <a:srgbClr val="00B0F0"/>
              </a:solidFill>
            </a:endParaRPr>
          </a:p>
          <a:p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mgwe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›` y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ej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8534400" cy="52629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 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jwäi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w`K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b="1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 t</a:t>
            </a:r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g‡b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Kwi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we›`y‡Z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ci¤úi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latin typeface="SutonnyMJ" pitchFamily="2" charset="0"/>
                <a:cs typeface="SutonnyMJ" pitchFamily="2" charset="0"/>
                <a:sym typeface="Symbol"/>
              </a:rPr>
              <a:t>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Kv‡Y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wµqvkxj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ywU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w`K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µ‡g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m~wPZ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OACB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mvgvš—wiK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AsKb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Kwi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Zvn‡j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e‡ji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mvgvš—wiK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myÎvbymv‡i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OC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KY©wU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ejØ‡qi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jwä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w`K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m~wPZ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Ki‡e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GLb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we›`y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OA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ewa©Zvs‡ki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(1g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wP‡Î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A_ev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OA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(2q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wP‡Î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j¤^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AsKb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Kwi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r>
              <a:rPr lang="en-US" sz="2400" dirty="0" smtClean="0">
                <a:latin typeface="SutonnyMJ" pitchFamily="2" charset="0"/>
                <a:cs typeface="SutonnyMJ" pitchFamily="2" charset="0"/>
              </a:rPr>
              <a:t>1g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wP‡Î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(</a:t>
            </a:r>
            <a:r>
              <a:rPr lang="en-US" sz="2400" dirty="0" smtClean="0">
                <a:latin typeface="SutonnyMJ" pitchFamily="2" charset="0"/>
                <a:cs typeface="SutonnyMJ" pitchFamily="2" charset="0"/>
                <a:sym typeface="Symbol"/>
              </a:rPr>
              <a:t>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hLb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m~²‡KvY)</a:t>
            </a:r>
          </a:p>
          <a:p>
            <a:r>
              <a:rPr lang="en-US" sz="2400" dirty="0" smtClean="0"/>
              <a:t>OD = OA +AD	                      </a:t>
            </a:r>
            <a:r>
              <a:rPr lang="el-GR" sz="2400" dirty="0" smtClean="0"/>
              <a:t>Δ</a:t>
            </a:r>
            <a:r>
              <a:rPr lang="en-US" sz="2400" dirty="0" smtClean="0"/>
              <a:t> ACD </a:t>
            </a:r>
            <a:r>
              <a:rPr lang="en-US" sz="2400" b="1" dirty="0" smtClean="0">
                <a:latin typeface="SutonnyMJ" pitchFamily="2" charset="0"/>
                <a:cs typeface="SutonnyMJ" pitchFamily="2" charset="0"/>
              </a:rPr>
              <a:t>G</a:t>
            </a:r>
            <a:r>
              <a:rPr lang="en-US" sz="2400" b="1" dirty="0" smtClean="0"/>
              <a:t>,</a:t>
            </a:r>
            <a:endParaRPr lang="en-US" sz="2400" dirty="0" smtClean="0"/>
          </a:p>
          <a:p>
            <a:r>
              <a:rPr lang="en-US" sz="2400" dirty="0" smtClean="0"/>
              <a:t>      = P + Q </a:t>
            </a:r>
            <a:r>
              <a:rPr lang="en-US" sz="2400" dirty="0" err="1" smtClean="0"/>
              <a:t>cos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dirty="0" smtClean="0"/>
              <a:t>	              </a:t>
            </a:r>
            <a:r>
              <a:rPr lang="en-US" sz="2400" dirty="0" err="1" smtClean="0"/>
              <a:t>cos</a:t>
            </a:r>
            <a:r>
              <a:rPr lang="en-US" sz="2400" dirty="0" smtClean="0"/>
              <a:t> CAD =  AD/ AC   </a:t>
            </a:r>
          </a:p>
          <a:p>
            <a:r>
              <a:rPr lang="en-US" sz="2400" dirty="0" smtClean="0"/>
              <a:t>	</a:t>
            </a:r>
          </a:p>
          <a:p>
            <a:r>
              <a:rPr lang="en-US" sz="2400" dirty="0" smtClean="0"/>
              <a:t>		                               </a:t>
            </a:r>
            <a:r>
              <a:rPr lang="en-US" sz="2400" dirty="0" smtClean="0">
                <a:sym typeface="Symbol"/>
              </a:rPr>
              <a:t></a:t>
            </a:r>
            <a:r>
              <a:rPr lang="en-US" sz="2400" dirty="0" smtClean="0"/>
              <a:t> AD = Q </a:t>
            </a:r>
            <a:r>
              <a:rPr lang="en-US" sz="2400" dirty="0" err="1" smtClean="0"/>
              <a:t>cos</a:t>
            </a:r>
            <a:r>
              <a:rPr lang="en-US" sz="2400" dirty="0" smtClean="0">
                <a:sym typeface="Symbol"/>
              </a:rPr>
              <a:t></a:t>
            </a:r>
            <a:endParaRPr lang="en-US" sz="2400" dirty="0" smtClean="0"/>
          </a:p>
          <a:p>
            <a:r>
              <a:rPr lang="en-US" sz="2400" dirty="0" smtClean="0"/>
              <a:t>   CD  = AC sin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dirty="0" smtClean="0"/>
              <a:t>	          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 smtClean="0"/>
              <a:t> </a:t>
            </a:r>
            <a:r>
              <a:rPr lang="en-US" sz="2400" dirty="0" err="1" smtClean="0"/>
              <a:t>sinCAD</a:t>
            </a:r>
            <a:r>
              <a:rPr lang="en-US" sz="2400" dirty="0" smtClean="0"/>
              <a:t> =  CD /  AC  </a:t>
            </a:r>
          </a:p>
          <a:p>
            <a:r>
              <a:rPr lang="en-US" sz="2400" dirty="0" smtClean="0">
                <a:sym typeface="Symbol"/>
              </a:rPr>
              <a:t></a:t>
            </a:r>
            <a:r>
              <a:rPr lang="en-US" sz="2400" dirty="0" smtClean="0"/>
              <a:t>CD = Q sin</a:t>
            </a:r>
            <a:r>
              <a:rPr lang="en-US" sz="2400" dirty="0" smtClean="0">
                <a:sym typeface="Symbol"/>
              </a:rPr>
              <a:t></a:t>
            </a:r>
            <a:r>
              <a:rPr lang="en-US" sz="2400" dirty="0" smtClean="0"/>
              <a:t>	</a:t>
            </a:r>
          </a:p>
          <a:p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44958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mgwe</a:t>
            </a:r>
            <a:r>
              <a:rPr lang="en-US" sz="3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›` y </a:t>
            </a:r>
            <a:r>
              <a:rPr lang="en-US" sz="3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ej</a:t>
            </a:r>
            <a:endParaRPr lang="en-US" sz="3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2133600"/>
            <a:ext cx="8534400" cy="18466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P,Q,R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wZbwU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wÎfy‡Ri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kxl©we›`y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µ‡g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BC,CA,AB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Dci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j¤^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AD,BE,CF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eivei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wµqviZ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ejÎ‡qi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wµqv‡iLv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we›`y‡Z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†Q`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ejÎq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fvimvg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m„wó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cÖgvY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†h, (K)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P: Q : R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sz="2400" dirty="0" smtClean="0"/>
              <a:t>					 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(L) 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131826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57200" y="-228600"/>
            <a:ext cx="13411200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2209800" y="4800600"/>
            <a:ext cx="4495800" cy="914400"/>
          </a:xfrm>
        </p:spPr>
        <p:txBody>
          <a:bodyPr>
            <a:normAutofit fontScale="62500" lnSpcReduction="20000"/>
          </a:bodyPr>
          <a:lstStyle/>
          <a:p>
            <a:pPr algn="ctr">
              <a:buFontTx/>
              <a:buNone/>
              <a:defRPr/>
            </a:pPr>
            <a:r>
              <a:rPr lang="bn-BD" sz="6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সকলকে</a:t>
            </a:r>
          </a:p>
          <a:p>
            <a:pPr>
              <a:buFontTx/>
              <a:buNone/>
              <a:defRPr/>
            </a:pPr>
            <a:r>
              <a:rPr lang="bn-BD" dirty="0" smtClean="0"/>
              <a:t> </a:t>
            </a:r>
            <a:endParaRPr lang="en-US" dirty="0"/>
          </a:p>
        </p:txBody>
      </p:sp>
      <p:pic>
        <p:nvPicPr>
          <p:cNvPr id="6146" name="Picture 2" descr="G:\download\picture\bang_thanks_c-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52600" y="1870838"/>
            <a:ext cx="3714750" cy="2476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4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1828800"/>
            <a:ext cx="2438400" cy="2591671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16" name="Rectangle 15"/>
          <p:cNvSpPr/>
          <p:nvPr/>
        </p:nvSpPr>
        <p:spPr>
          <a:xfrm>
            <a:off x="4876800" y="4572000"/>
            <a:ext cx="3429000" cy="163195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mv‡nj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wgqv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</a:t>
            </a:r>
            <a:r>
              <a:rPr lang="bn-BD" sz="2800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br>
              <a:rPr lang="bn-BD" sz="2800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</a:b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NikoshBAN" pitchFamily="2" charset="0"/>
              </a:rPr>
              <a:t>cÖfvlK</a:t>
            </a:r>
            <a:r>
              <a:rPr lang="en-US" sz="2400" dirty="0">
                <a:solidFill>
                  <a:srgbClr val="7030A0"/>
                </a:solidFill>
                <a:latin typeface="SutonnyMJ" pitchFamily="2" charset="0"/>
                <a:cs typeface="NikoshBAN" pitchFamily="2" charset="0"/>
              </a:rPr>
              <a:t>, </a:t>
            </a: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NikoshBAN" pitchFamily="2" charset="0"/>
              </a:rPr>
              <a:t>MwYZ</a:t>
            </a:r>
            <a:endParaRPr lang="en-US" sz="2400" dirty="0">
              <a:solidFill>
                <a:srgbClr val="7030A0"/>
              </a:solidFill>
              <a:latin typeface="SutonnyMJ" pitchFamily="2" charset="0"/>
              <a:cs typeface="NikoshBAN" pitchFamily="2" charset="0"/>
            </a:endParaRPr>
          </a:p>
          <a:p>
            <a:pPr algn="r">
              <a:defRPr/>
            </a:pP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24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24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24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2400" dirty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2400" dirty="0" err="1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gv‡gbkvnx</a:t>
            </a:r>
            <a:endParaRPr lang="en-US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27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Lotus Computer</cp:lastModifiedBy>
  <cp:revision>28</cp:revision>
  <dcterms:created xsi:type="dcterms:W3CDTF">2016-04-20T16:23:13Z</dcterms:created>
  <dcterms:modified xsi:type="dcterms:W3CDTF">2016-11-19T02:44:59Z</dcterms:modified>
</cp:coreProperties>
</file>