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70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5" r:id="rId45"/>
    <p:sldId id="306" r:id="rId46"/>
    <p:sldId id="307" r:id="rId47"/>
    <p:sldId id="308" r:id="rId48"/>
    <p:sldId id="303" r:id="rId49"/>
    <p:sldId id="304" r:id="rId50"/>
    <p:sldId id="311" r:id="rId51"/>
    <p:sldId id="309" r:id="rId52"/>
    <p:sldId id="264" r:id="rId53"/>
    <p:sldId id="31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A064A7-ACA0-4714-8523-AC124FBE385D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0B2EDB-E471-4758-A9C8-84409772A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064A7-ACA0-4714-8523-AC124FBE385D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B2EDB-E471-4758-A9C8-84409772A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064A7-ACA0-4714-8523-AC124FBE385D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B2EDB-E471-4758-A9C8-84409772A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064A7-ACA0-4714-8523-AC124FBE385D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B2EDB-E471-4758-A9C8-84409772A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064A7-ACA0-4714-8523-AC124FBE385D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B2EDB-E471-4758-A9C8-84409772A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064A7-ACA0-4714-8523-AC124FBE385D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B2EDB-E471-4758-A9C8-84409772A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064A7-ACA0-4714-8523-AC124FBE385D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B2EDB-E471-4758-A9C8-84409772A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064A7-ACA0-4714-8523-AC124FBE385D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B2EDB-E471-4758-A9C8-84409772A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064A7-ACA0-4714-8523-AC124FBE385D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B2EDB-E471-4758-A9C8-84409772A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A064A7-ACA0-4714-8523-AC124FBE385D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B2EDB-E471-4758-A9C8-84409772A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A064A7-ACA0-4714-8523-AC124FBE385D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0B2EDB-E471-4758-A9C8-84409772A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A064A7-ACA0-4714-8523-AC124FBE385D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0B2EDB-E471-4758-A9C8-84409772A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তথ্য</a:t>
            </a:r>
            <a:r>
              <a:rPr lang="en-US" b="1" dirty="0" smtClean="0"/>
              <a:t> ও </a:t>
            </a:r>
            <a:r>
              <a:rPr lang="en-US" b="1" dirty="0" err="1" smtClean="0"/>
              <a:t>যোগাযোগ</a:t>
            </a:r>
            <a:r>
              <a:rPr lang="en-US" b="1" dirty="0" smtClean="0"/>
              <a:t> </a:t>
            </a:r>
            <a:r>
              <a:rPr lang="en-US" b="1" dirty="0" err="1" smtClean="0"/>
              <a:t>প্রযুক্তি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n-IN" dirty="0" smtClean="0">
                <a:solidFill>
                  <a:schemeClr val="tx1"/>
                </a:solidFill>
              </a:rPr>
              <a:t>ওয়েব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ডিজাইন পরিচিতি এবং </a:t>
            </a:r>
            <a:r>
              <a:rPr lang="en-US" dirty="0" smtClean="0">
                <a:solidFill>
                  <a:schemeClr val="tx1"/>
                </a:solidFill>
              </a:rPr>
              <a:t>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16611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&lt;</a:t>
            </a:r>
            <a:r>
              <a:rPr lang="en-US" dirty="0" smtClean="0"/>
              <a:t>P</a:t>
            </a:r>
            <a:r>
              <a:rPr lang="bn-IN" dirty="0" smtClean="0"/>
              <a:t>&gt;</a:t>
            </a:r>
            <a:r>
              <a:rPr lang="en-US" dirty="0" smtClean="0"/>
              <a:t>…&lt;/P&gt; :  </a:t>
            </a:r>
            <a:r>
              <a:rPr lang="bn-IN" dirty="0" smtClean="0"/>
              <a:t>যে কোন ডকুমেন্ট এক বা একাধিক প্যারাগ্রাফের মাধ্যমে লেখা হয়। </a:t>
            </a:r>
            <a:r>
              <a:rPr lang="en-US" dirty="0" smtClean="0"/>
              <a:t>HTML </a:t>
            </a:r>
            <a:r>
              <a:rPr lang="bn-IN" dirty="0" smtClean="0"/>
              <a:t>এ প্যারাগ্রাফ তৈরির জন্য &lt;</a:t>
            </a:r>
            <a:r>
              <a:rPr lang="en-US" dirty="0" smtClean="0"/>
              <a:t>p&gt; </a:t>
            </a:r>
            <a:r>
              <a:rPr lang="bn-IN" dirty="0" smtClean="0"/>
              <a:t>বা প্যারাগ্রাফ ট্যাগ ব্যবহার করা হয়। </a:t>
            </a:r>
          </a:p>
          <a:p>
            <a:r>
              <a:rPr lang="bn-IN" dirty="0" smtClean="0"/>
              <a:t>ব্রাউজারের মাধ্যমে প্রতিটা প্যারাগ্রাফ প্রদর্শন করা হলে প্রতিটা প্যারাগ্রাফের পর একটা করে লাইন ব্রেক তৈরি হয়।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</a:t>
            </a:r>
            <a:r>
              <a:rPr lang="bn-IN" dirty="0" smtClean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90445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User\AppData\Local\Temp\nppLocalization\P.html - Notepad++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7" y="1295400"/>
            <a:ext cx="9016595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&lt;</a:t>
            </a:r>
            <a:r>
              <a:rPr lang="en-US" dirty="0" smtClean="0"/>
              <a:t>P</a:t>
            </a:r>
            <a:r>
              <a:rPr lang="bn-IN" dirty="0" smtClean="0"/>
              <a:t>&gt;</a:t>
            </a:r>
            <a:r>
              <a:rPr lang="en-US" dirty="0" smtClean="0"/>
              <a:t>…&lt;/P&gt;</a:t>
            </a:r>
            <a:r>
              <a:rPr lang="bn-IN" dirty="0"/>
              <a:t> </a:t>
            </a:r>
            <a:r>
              <a:rPr lang="bn-IN" dirty="0" smtClean="0"/>
              <a:t>ট্যাগের ব্যবহার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8231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57668"/>
            <a:ext cx="8229600" cy="43729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&lt;</a:t>
            </a:r>
            <a:r>
              <a:rPr lang="en-US" dirty="0" smtClean="0"/>
              <a:t>P</a:t>
            </a:r>
            <a:r>
              <a:rPr lang="bn-IN" dirty="0" smtClean="0"/>
              <a:t>&gt;</a:t>
            </a:r>
            <a:r>
              <a:rPr lang="en-US" dirty="0" smtClean="0"/>
              <a:t>…&lt;/P&gt;</a:t>
            </a:r>
            <a:r>
              <a:rPr lang="bn-IN" dirty="0" smtClean="0"/>
              <a:t> ট্যাগের ব্যবহার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882870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:\Users\User\Desktop\new  1.html - Notepad++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4403" y="1371600"/>
            <a:ext cx="9302397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>&lt;</a:t>
            </a:r>
            <a:r>
              <a:rPr lang="en-US" dirty="0" smtClean="0"/>
              <a:t>P</a:t>
            </a:r>
            <a:r>
              <a:rPr lang="bn-IN" dirty="0" smtClean="0"/>
              <a:t>&gt;</a:t>
            </a:r>
            <a:r>
              <a:rPr lang="en-US" dirty="0" smtClean="0"/>
              <a:t>…&lt;/P&gt;</a:t>
            </a:r>
            <a:r>
              <a:rPr lang="bn-IN" dirty="0" smtClean="0"/>
              <a:t> ট্যাগের ব্যবহার ব্যতীত </a:t>
            </a:r>
            <a:r>
              <a:rPr lang="en-US" dirty="0" smtClean="0"/>
              <a:t>HTML </a:t>
            </a:r>
            <a:r>
              <a:rPr lang="bn-IN" dirty="0" smtClean="0"/>
              <a:t>কোড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509682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agraph Tag Example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49955"/>
            <a:ext cx="8229600" cy="438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>&lt;</a:t>
            </a:r>
            <a:r>
              <a:rPr lang="en-US" dirty="0" smtClean="0"/>
              <a:t>P</a:t>
            </a:r>
            <a:r>
              <a:rPr lang="bn-IN" dirty="0" smtClean="0"/>
              <a:t>&gt;</a:t>
            </a:r>
            <a:r>
              <a:rPr lang="en-US" dirty="0" smtClean="0"/>
              <a:t>…&lt;/P&gt;</a:t>
            </a:r>
            <a:r>
              <a:rPr lang="bn-IN" dirty="0" smtClean="0"/>
              <a:t> ট্যাগের ব্যবহার ব্যতীত </a:t>
            </a:r>
            <a:r>
              <a:rPr lang="en-US" dirty="0" smtClean="0"/>
              <a:t>HTML </a:t>
            </a:r>
            <a:r>
              <a:rPr lang="bn-IN" dirty="0" smtClean="0"/>
              <a:t>কোডের আউটপুট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646719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HTML </a:t>
            </a:r>
            <a:r>
              <a:rPr lang="bn-IN" dirty="0" smtClean="0"/>
              <a:t>এর মাধ্যমে কোন ডকুমেন্ট বা প্যারাগ্রাফের শিরোনাম লেখার জন্য হেডিং ট্যাগ ব্যবহার করা হয়।</a:t>
            </a:r>
          </a:p>
          <a:p>
            <a:r>
              <a:rPr lang="pt-BR" dirty="0" smtClean="0"/>
              <a:t>HTML এ মোট ছয় ধরণের হেডিং ট্যাগ রয়েছে এগুলো হল &lt;h1&gt; &lt;/h1&gt; , &lt;h2&gt; &lt;/h2&gt; , &lt;h3&gt; &lt;/h3&gt; , &lt;h4&gt; &lt;/h4&gt; , &lt;h5&gt; &lt;/h5&gt; এবং &lt;h6&gt; &lt;/h6&gt;  ।</a:t>
            </a:r>
            <a:endParaRPr lang="bn-IN" dirty="0" smtClean="0"/>
          </a:p>
          <a:p>
            <a:r>
              <a:rPr lang="bn-IN" dirty="0" smtClean="0"/>
              <a:t>যদি বড় সাইজের অক্ষরে শিরোনাম লেখার প্রয়োজন হয় তাহলে &lt;</a:t>
            </a:r>
            <a:r>
              <a:rPr lang="en-US" dirty="0" smtClean="0"/>
              <a:t>h1&gt; &lt;/h1&gt; </a:t>
            </a:r>
            <a:r>
              <a:rPr lang="bn-IN" dirty="0" smtClean="0"/>
              <a:t>ট্যাগের মাঝে লেখা হয়। এবং অন্যান্য গুলো ব্যবহার করলে লেখার সাইজ আস্তে আস্তে ছোট হবে।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হেডিং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45037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User\Desktop\new  1.html - Notepad++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49955"/>
            <a:ext cx="8229600" cy="438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হেডিং ট্যাগের ব্যবহার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870157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ding Tag Example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49955"/>
            <a:ext cx="8229600" cy="438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হেডিং ট্যাগের ব্যবহার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91545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3600" b="1" dirty="0" smtClean="0"/>
              <a:t>&lt;</a:t>
            </a:r>
            <a:r>
              <a:rPr lang="en-US" sz="3600" b="1" dirty="0" err="1" smtClean="0"/>
              <a:t>br</a:t>
            </a:r>
            <a:r>
              <a:rPr lang="en-US" sz="3600" b="1" dirty="0" smtClean="0"/>
              <a:t>&gt;: </a:t>
            </a:r>
            <a:r>
              <a:rPr lang="bn-IN" dirty="0"/>
              <a:t>টেক্সটকে </a:t>
            </a:r>
            <a:r>
              <a:rPr lang="bn-IN" dirty="0" smtClean="0"/>
              <a:t>পরবর্তী লাইনে নেয়ার জন্য অথবা এক লাইন ফাঁকা করার জন্য। </a:t>
            </a:r>
          </a:p>
          <a:p>
            <a:r>
              <a:rPr lang="bn-IN" sz="3600" b="1" dirty="0" smtClean="0"/>
              <a:t>&lt;</a:t>
            </a:r>
            <a:r>
              <a:rPr lang="en-US" sz="3600" b="1" dirty="0" err="1" smtClean="0"/>
              <a:t>hr</a:t>
            </a:r>
            <a:r>
              <a:rPr lang="bn-IN" sz="3600" b="1" dirty="0" smtClean="0"/>
              <a:t>&gt;</a:t>
            </a:r>
            <a:r>
              <a:rPr lang="en-US" sz="3600" b="1" dirty="0" smtClean="0"/>
              <a:t>: </a:t>
            </a:r>
            <a:r>
              <a:rPr lang="bn-IN" dirty="0" smtClean="0"/>
              <a:t>সমান্তরাল লাইন তৈরিতে ব্যবহৃত। </a:t>
            </a:r>
            <a:endParaRPr lang="en-US" dirty="0" smtClean="0"/>
          </a:p>
          <a:p>
            <a:r>
              <a:rPr lang="en-US" sz="3600" b="1" dirty="0" smtClean="0"/>
              <a:t>&lt;b&gt;….&lt;/b&gt;: </a:t>
            </a:r>
            <a:r>
              <a:rPr lang="bn-IN" dirty="0" smtClean="0"/>
              <a:t>টেক্সটকে বোল্ড করার জন্য।</a:t>
            </a:r>
            <a:endParaRPr lang="en-US" dirty="0" smtClean="0"/>
          </a:p>
          <a:p>
            <a:r>
              <a:rPr lang="bn-IN" sz="3600" b="1" dirty="0"/>
              <a:t>&lt;</a:t>
            </a:r>
            <a:r>
              <a:rPr lang="en-US" sz="3600" b="1" dirty="0"/>
              <a:t>i</a:t>
            </a:r>
            <a:r>
              <a:rPr lang="bn-IN" sz="3600" b="1" dirty="0"/>
              <a:t>&gt;</a:t>
            </a:r>
            <a:r>
              <a:rPr lang="en-US" sz="3600" b="1" dirty="0"/>
              <a:t>….</a:t>
            </a:r>
            <a:r>
              <a:rPr lang="bn-IN" sz="3600" b="1" dirty="0"/>
              <a:t>&lt;</a:t>
            </a:r>
            <a:r>
              <a:rPr lang="en-US" sz="3600" b="1" dirty="0"/>
              <a:t>/i</a:t>
            </a:r>
            <a:r>
              <a:rPr lang="bn-IN" sz="3600" b="1" dirty="0"/>
              <a:t>&gt;</a:t>
            </a:r>
            <a:r>
              <a:rPr lang="en-US" sz="3600" b="1" dirty="0"/>
              <a:t>: </a:t>
            </a:r>
            <a:r>
              <a:rPr lang="bn-IN" dirty="0" smtClean="0"/>
              <a:t>টেক্সটকে ইটালিক </a:t>
            </a:r>
            <a:r>
              <a:rPr lang="bn-IN" dirty="0"/>
              <a:t>করার জন্য</a:t>
            </a:r>
            <a:r>
              <a:rPr lang="bn-IN" dirty="0" smtClean="0"/>
              <a:t>।</a:t>
            </a:r>
            <a:endParaRPr lang="en-US" dirty="0" smtClean="0"/>
          </a:p>
          <a:p>
            <a:r>
              <a:rPr lang="en-US" sz="3600" b="1" dirty="0" smtClean="0"/>
              <a:t>&lt;u&gt;….&lt;/u&gt;: </a:t>
            </a:r>
            <a:r>
              <a:rPr lang="bn-IN" dirty="0" smtClean="0"/>
              <a:t>টেক্সটের নিচে লাইন টানার </a:t>
            </a:r>
            <a:r>
              <a:rPr lang="bn-IN" dirty="0"/>
              <a:t>জন্য।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bn-IN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212213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838200"/>
          </a:xfrm>
        </p:spPr>
        <p:txBody>
          <a:bodyPr>
            <a:normAutofit/>
          </a:bodyPr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63058939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b="1" dirty="0" smtClean="0"/>
              <a:t>এইচটিএমএল</a:t>
            </a:r>
            <a:r>
              <a:rPr lang="bn-IN" dirty="0" smtClean="0"/>
              <a:t> (</a:t>
            </a:r>
            <a:r>
              <a:rPr lang="en-US" dirty="0" smtClean="0"/>
              <a:t>HTML) </a:t>
            </a:r>
            <a:r>
              <a:rPr lang="bn-IN" dirty="0" smtClean="0"/>
              <a:t>এর পূর্ণ হচ্ছে </a:t>
            </a:r>
            <a:r>
              <a:rPr lang="en-US" b="1" dirty="0" smtClean="0"/>
              <a:t>H</a:t>
            </a:r>
            <a:r>
              <a:rPr lang="en-US" dirty="0" smtClean="0"/>
              <a:t>yper</a:t>
            </a:r>
            <a:r>
              <a:rPr lang="en-US" b="1" dirty="0" smtClean="0"/>
              <a:t> T</a:t>
            </a:r>
            <a:r>
              <a:rPr lang="en-US" dirty="0" smtClean="0"/>
              <a:t>ext </a:t>
            </a:r>
            <a:r>
              <a:rPr lang="en-US" b="1" dirty="0" smtClean="0"/>
              <a:t>M</a:t>
            </a:r>
            <a:r>
              <a:rPr lang="en-US" dirty="0" smtClean="0"/>
              <a:t>arkup </a:t>
            </a:r>
            <a:r>
              <a:rPr lang="en-US" b="1" dirty="0" smtClean="0"/>
              <a:t>L</a:t>
            </a:r>
            <a:r>
              <a:rPr lang="en-US" dirty="0" smtClean="0"/>
              <a:t>anguage. </a:t>
            </a:r>
            <a:r>
              <a:rPr lang="bn-IN" dirty="0" smtClean="0"/>
              <a:t>এটা কোন প্রোগ্রামিং ল্যাংগুয়েজ নয়। </a:t>
            </a:r>
          </a:p>
          <a:p>
            <a:r>
              <a:rPr lang="bn-IN" dirty="0" smtClean="0"/>
              <a:t>একটা ওয়েব পেজের মূল গঠন তৈরি হয় </a:t>
            </a:r>
            <a:r>
              <a:rPr lang="en-US" dirty="0" smtClean="0"/>
              <a:t>HTML </a:t>
            </a:r>
            <a:r>
              <a:rPr lang="bn-IN" dirty="0" smtClean="0"/>
              <a:t>দিয়ে।</a:t>
            </a:r>
          </a:p>
          <a:p>
            <a:r>
              <a:rPr lang="en-US" dirty="0" smtClean="0"/>
              <a:t>HTML </a:t>
            </a:r>
            <a:r>
              <a:rPr lang="bn-IN" dirty="0" smtClean="0"/>
              <a:t>বা </a:t>
            </a:r>
            <a:r>
              <a:rPr lang="en-US" dirty="0" smtClean="0"/>
              <a:t>Hyper Text Mark Up Language </a:t>
            </a:r>
            <a:r>
              <a:rPr lang="bn-IN" dirty="0" smtClean="0"/>
              <a:t>তৈরি করেছেন টিম বার্নার-লী ১৯৯০ সালে।</a:t>
            </a:r>
            <a:endParaRPr lang="en-US" dirty="0" smtClean="0"/>
          </a:p>
          <a:p>
            <a:r>
              <a:rPr lang="en-US" dirty="0" smtClean="0"/>
              <a:t>HTML </a:t>
            </a:r>
            <a:r>
              <a:rPr lang="bn-IN" dirty="0" smtClean="0"/>
              <a:t>ফাইলের এক্সটেনশন হল </a:t>
            </a:r>
            <a:r>
              <a:rPr lang="en-US" dirty="0" smtClean="0"/>
              <a:t>.html </a:t>
            </a:r>
            <a:r>
              <a:rPr lang="bn-IN" dirty="0" smtClean="0"/>
              <a:t>বা</a:t>
            </a:r>
            <a:r>
              <a:rPr lang="en-US" dirty="0" smtClean="0"/>
              <a:t> .</a:t>
            </a:r>
            <a:r>
              <a:rPr lang="en-US" dirty="0" err="1" smtClean="0"/>
              <a:t>htm</a:t>
            </a:r>
            <a:r>
              <a:rPr lang="bn-IN" dirty="0" smtClean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616980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868362"/>
          </a:xfrm>
        </p:spPr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799081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4000" b="1" dirty="0" smtClean="0"/>
              <a:t>&lt;</a:t>
            </a:r>
            <a:r>
              <a:rPr lang="en-US" sz="4000" b="1" dirty="0" smtClean="0"/>
              <a:t>sub</a:t>
            </a:r>
            <a:r>
              <a:rPr lang="bn-IN" sz="4000" b="1" dirty="0" smtClean="0"/>
              <a:t>&gt;</a:t>
            </a:r>
            <a:r>
              <a:rPr lang="en-US" sz="4000" b="1" dirty="0" smtClean="0"/>
              <a:t>…</a:t>
            </a:r>
            <a:r>
              <a:rPr lang="bn-IN" sz="4000" b="1" dirty="0" smtClean="0"/>
              <a:t>&lt;</a:t>
            </a:r>
            <a:r>
              <a:rPr lang="en-US" sz="4000" b="1" dirty="0" smtClean="0"/>
              <a:t>/sub</a:t>
            </a:r>
            <a:r>
              <a:rPr lang="bn-IN" sz="4000" b="1" dirty="0" smtClean="0"/>
              <a:t>&gt;</a:t>
            </a:r>
            <a:r>
              <a:rPr lang="en-US" sz="4000" b="1" dirty="0" smtClean="0"/>
              <a:t>: </a:t>
            </a:r>
            <a:r>
              <a:rPr lang="bn-IN" dirty="0"/>
              <a:t>টেক্সটকে </a:t>
            </a:r>
            <a:r>
              <a:rPr lang="en-US" dirty="0" smtClean="0">
                <a:solidFill>
                  <a:srgbClr val="FF0000"/>
                </a:solidFill>
              </a:rPr>
              <a:t>subscript</a:t>
            </a:r>
            <a:r>
              <a:rPr lang="bn-IN" dirty="0" smtClean="0"/>
              <a:t> </a:t>
            </a:r>
            <a:r>
              <a:rPr lang="bn-IN" dirty="0"/>
              <a:t>করার জন্য।</a:t>
            </a:r>
            <a:endParaRPr lang="en-US" dirty="0"/>
          </a:p>
          <a:p>
            <a:r>
              <a:rPr lang="en-US" sz="4000" b="1" dirty="0" smtClean="0"/>
              <a:t>&lt;sup&gt;…&lt;/sup&gt;: </a:t>
            </a:r>
            <a:r>
              <a:rPr lang="bn-IN" dirty="0"/>
              <a:t>টেক্সটকে </a:t>
            </a:r>
            <a:r>
              <a:rPr lang="en-US" dirty="0" smtClean="0">
                <a:solidFill>
                  <a:srgbClr val="FF0000"/>
                </a:solidFill>
              </a:rPr>
              <a:t>superscript</a:t>
            </a:r>
            <a:r>
              <a:rPr lang="bn-IN" dirty="0" smtClean="0"/>
              <a:t> </a:t>
            </a:r>
            <a:r>
              <a:rPr lang="bn-IN" dirty="0"/>
              <a:t>করার জন্য।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07208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695720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07251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&lt;li&gt;…&lt;/li&gt;: </a:t>
            </a:r>
            <a:r>
              <a:rPr lang="bn-IN" dirty="0" smtClean="0"/>
              <a:t>ট্যাগের ভিতরের লেখাকে লিস্ট আকারে প্রদর্শন করা হয়। </a:t>
            </a:r>
          </a:p>
          <a:p>
            <a:r>
              <a:rPr lang="bn-IN" dirty="0" smtClean="0"/>
              <a:t>লিস্ট দুই ধরনের হতে পারে। যথাঃ </a:t>
            </a:r>
          </a:p>
          <a:p>
            <a:pPr marL="514350" indent="-514350">
              <a:buAutoNum type="arabicParenR"/>
            </a:pPr>
            <a:r>
              <a:rPr lang="bn-IN" dirty="0" smtClean="0"/>
              <a:t>অর্ডারড লিস্ট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bn-IN" dirty="0" smtClean="0"/>
              <a:t>আনঅর্ডারড লিস্ট</a:t>
            </a:r>
            <a:endParaRPr lang="bn-IN" dirty="0"/>
          </a:p>
          <a:p>
            <a:r>
              <a:rPr lang="en-US" b="1" dirty="0" smtClean="0"/>
              <a:t>&lt;</a:t>
            </a:r>
            <a:r>
              <a:rPr lang="en-US" b="1" dirty="0" err="1" smtClean="0"/>
              <a:t>ol</a:t>
            </a:r>
            <a:r>
              <a:rPr lang="en-US" b="1" dirty="0" smtClean="0"/>
              <a:t>&gt;…&lt;/</a:t>
            </a:r>
            <a:r>
              <a:rPr lang="en-US" b="1" dirty="0" err="1" smtClean="0"/>
              <a:t>ol</a:t>
            </a:r>
            <a:r>
              <a:rPr lang="en-US" b="1" dirty="0" smtClean="0"/>
              <a:t>&gt;:</a:t>
            </a:r>
            <a:r>
              <a:rPr lang="bn-IN" b="1" dirty="0" smtClean="0"/>
              <a:t> </a:t>
            </a:r>
            <a:r>
              <a:rPr lang="bn-IN" dirty="0"/>
              <a:t>অর্ডারড </a:t>
            </a:r>
            <a:r>
              <a:rPr lang="bn-IN" dirty="0" smtClean="0"/>
              <a:t>লিস্ট তৈরিতে ব্যবহৃত। 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b="1" dirty="0" err="1" smtClean="0"/>
              <a:t>ul</a:t>
            </a:r>
            <a:r>
              <a:rPr lang="en-US" b="1" dirty="0" smtClean="0"/>
              <a:t>&gt;…&lt;/</a:t>
            </a:r>
            <a:r>
              <a:rPr lang="en-US" b="1" dirty="0" err="1" smtClean="0"/>
              <a:t>ul</a:t>
            </a:r>
            <a:r>
              <a:rPr lang="en-US" b="1" dirty="0" smtClean="0"/>
              <a:t>&gt;:</a:t>
            </a:r>
            <a:r>
              <a:rPr lang="bn-IN" b="1" dirty="0" smtClean="0"/>
              <a:t> </a:t>
            </a:r>
            <a:r>
              <a:rPr lang="bn-IN" dirty="0" smtClean="0"/>
              <a:t>আনঅর্ডারড লিস্ট তৈরিতে </a:t>
            </a:r>
            <a:r>
              <a:rPr lang="bn-IN" dirty="0"/>
              <a:t>ব্যবহৃত। 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02579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020762"/>
          </a:xfrm>
        </p:spPr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74208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066359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3600" b="1" dirty="0" smtClean="0"/>
              <a:t>&lt;</a:t>
            </a:r>
            <a:r>
              <a:rPr lang="en-US" sz="3600" b="1" dirty="0" smtClean="0"/>
              <a:t>small</a:t>
            </a:r>
            <a:r>
              <a:rPr lang="bn-IN" sz="3600" b="1" dirty="0" smtClean="0"/>
              <a:t>&gt;</a:t>
            </a:r>
            <a:r>
              <a:rPr lang="en-US" sz="3600" b="1" dirty="0" smtClean="0"/>
              <a:t>…</a:t>
            </a:r>
            <a:r>
              <a:rPr lang="bn-IN" sz="3600" b="1" dirty="0" smtClean="0"/>
              <a:t>&lt;</a:t>
            </a:r>
            <a:r>
              <a:rPr lang="en-US" sz="3600" b="1" dirty="0" smtClean="0"/>
              <a:t>/small</a:t>
            </a:r>
            <a:r>
              <a:rPr lang="bn-IN" sz="3600" b="1" dirty="0" smtClean="0"/>
              <a:t>&gt;</a:t>
            </a:r>
            <a:r>
              <a:rPr lang="en-US" sz="3600" b="1" dirty="0" smtClean="0"/>
              <a:t>:  </a:t>
            </a:r>
            <a:r>
              <a:rPr lang="bn-IN" dirty="0" smtClean="0"/>
              <a:t>টেক্সটকে ছোট করার </a:t>
            </a:r>
            <a:r>
              <a:rPr lang="bn-IN" dirty="0"/>
              <a:t>জন্য</a:t>
            </a:r>
            <a:r>
              <a:rPr lang="bn-IN" dirty="0" smtClean="0"/>
              <a:t>।</a:t>
            </a:r>
            <a:endParaRPr lang="en-US" dirty="0" smtClean="0"/>
          </a:p>
          <a:p>
            <a:r>
              <a:rPr lang="en-US" sz="3600" b="1" dirty="0" smtClean="0"/>
              <a:t>&lt;big&gt;…&lt;/big&gt;: </a:t>
            </a:r>
            <a:r>
              <a:rPr lang="bn-IN" dirty="0" smtClean="0"/>
              <a:t>টেক্সটকে বড় করার </a:t>
            </a:r>
            <a:r>
              <a:rPr lang="bn-IN" dirty="0"/>
              <a:t>জন্য</a:t>
            </a:r>
            <a:r>
              <a:rPr lang="bn-IN" dirty="0" smtClean="0"/>
              <a:t>।</a:t>
            </a:r>
            <a:endParaRPr lang="en-US" dirty="0" smtClean="0"/>
          </a:p>
          <a:p>
            <a:r>
              <a:rPr lang="en-US" sz="3600" b="1" dirty="0" smtClean="0"/>
              <a:t>&lt;</a:t>
            </a:r>
            <a:r>
              <a:rPr lang="en-US" sz="3600" b="1" dirty="0" err="1" smtClean="0"/>
              <a:t>em</a:t>
            </a:r>
            <a:r>
              <a:rPr lang="en-US" sz="3600" b="1" dirty="0" smtClean="0"/>
              <a:t>&gt;…&lt;/</a:t>
            </a:r>
            <a:r>
              <a:rPr lang="en-US" sz="3600" b="1" dirty="0" err="1" smtClean="0"/>
              <a:t>em</a:t>
            </a:r>
            <a:r>
              <a:rPr lang="en-US" sz="3600" b="1" dirty="0" smtClean="0"/>
              <a:t>&gt;: </a:t>
            </a:r>
            <a:r>
              <a:rPr lang="bn-IN" dirty="0"/>
              <a:t>টেক্সটকে </a:t>
            </a:r>
            <a:r>
              <a:rPr lang="en-US" dirty="0" smtClean="0"/>
              <a:t>emphasized </a:t>
            </a:r>
            <a:r>
              <a:rPr lang="bn-IN" dirty="0" smtClean="0"/>
              <a:t>করার </a:t>
            </a:r>
            <a:r>
              <a:rPr lang="bn-IN" dirty="0"/>
              <a:t>জন্য</a:t>
            </a:r>
            <a:r>
              <a:rPr lang="bn-IN" dirty="0" smtClean="0"/>
              <a:t>।</a:t>
            </a:r>
            <a:endParaRPr lang="en-US" dirty="0" smtClean="0"/>
          </a:p>
          <a:p>
            <a:r>
              <a:rPr lang="en-US" sz="3600" b="1" dirty="0" smtClean="0"/>
              <a:t>&lt;strong&gt;…&lt;/strong&gt;:</a:t>
            </a:r>
            <a:r>
              <a:rPr lang="bn-IN" sz="3600" b="1" dirty="0" smtClean="0"/>
              <a:t> </a:t>
            </a:r>
            <a:r>
              <a:rPr lang="bn-IN" dirty="0" smtClean="0"/>
              <a:t>গুরুত্বপূর্ণ টেক্সটকে হাইলাইট </a:t>
            </a:r>
            <a:r>
              <a:rPr lang="bn-IN" dirty="0"/>
              <a:t>করার জন্য।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5426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871600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326554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r>
              <a:rPr lang="bn-IN" dirty="0" smtClean="0"/>
              <a:t> এ তৈরি ওয়েবপেজের প্রধান দুটি অংশ থাকে। যথাঃ </a:t>
            </a:r>
          </a:p>
          <a:p>
            <a:pPr marL="0" indent="0">
              <a:buNone/>
            </a:pPr>
            <a:r>
              <a:rPr lang="bn-IN" dirty="0" smtClean="0"/>
              <a:t>১। </a:t>
            </a:r>
            <a:r>
              <a:rPr lang="en-US" dirty="0" smtClean="0">
                <a:solidFill>
                  <a:srgbClr val="FF0000"/>
                </a:solidFill>
              </a:rPr>
              <a:t>Head </a:t>
            </a:r>
            <a:r>
              <a:rPr lang="bn-IN" dirty="0" smtClean="0">
                <a:solidFill>
                  <a:srgbClr val="FF0000"/>
                </a:solidFill>
              </a:rPr>
              <a:t> অংশঃ </a:t>
            </a:r>
            <a:r>
              <a:rPr lang="bn-IN" dirty="0" smtClean="0"/>
              <a:t>টাইটেল বা শিরোনাম ধারণ   করে।</a:t>
            </a:r>
          </a:p>
          <a:p>
            <a:pPr marL="0" indent="0">
              <a:buNone/>
            </a:pPr>
            <a:r>
              <a:rPr lang="bn-IN" dirty="0" smtClean="0"/>
              <a:t>২। </a:t>
            </a:r>
            <a:r>
              <a:rPr lang="en-US" dirty="0" smtClean="0">
                <a:solidFill>
                  <a:srgbClr val="FF0000"/>
                </a:solidFill>
              </a:rPr>
              <a:t>Body   </a:t>
            </a:r>
            <a:r>
              <a:rPr lang="bn-IN" dirty="0" smtClean="0">
                <a:solidFill>
                  <a:srgbClr val="FF0000"/>
                </a:solidFill>
              </a:rPr>
              <a:t>অংশঃ </a:t>
            </a:r>
            <a:r>
              <a:rPr lang="bn-IN" dirty="0" smtClean="0"/>
              <a:t>এটি ডকুমেন্ট এর মুল অংশ যেখানে তথ্য প্রদর্শন করা হয়।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r>
              <a:rPr lang="bn-IN" dirty="0" smtClean="0"/>
              <a:t> এর ধারণা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91269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&lt;q&gt;…..&lt;/q&gt;: </a:t>
            </a:r>
            <a:r>
              <a:rPr lang="bn-IN" dirty="0" smtClean="0"/>
              <a:t>ট্যাগের ভিতরের লেখাকে কোটেশনের মধ্যে প্রদর্শন করার জন্য।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blockquote</a:t>
            </a:r>
            <a:r>
              <a:rPr lang="en-US" dirty="0" smtClean="0"/>
              <a:t>&gt;…&lt;/</a:t>
            </a:r>
            <a:r>
              <a:rPr lang="en-US" dirty="0" err="1" smtClean="0"/>
              <a:t>blockquote</a:t>
            </a:r>
            <a:r>
              <a:rPr lang="en-US" dirty="0" smtClean="0"/>
              <a:t>&gt;:</a:t>
            </a:r>
            <a:r>
              <a:rPr lang="bn-IN" dirty="0" smtClean="0"/>
              <a:t> বিশেষ উদ্ধৃতি প্রকাশের জন্য।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abbr</a:t>
            </a:r>
            <a:r>
              <a:rPr lang="en-US" dirty="0" smtClean="0"/>
              <a:t>&gt;….&lt;/</a:t>
            </a:r>
            <a:r>
              <a:rPr lang="en-US" dirty="0" err="1" smtClean="0"/>
              <a:t>abbr</a:t>
            </a:r>
            <a:r>
              <a:rPr lang="en-US" dirty="0" smtClean="0"/>
              <a:t>&gt;: Abbreviation</a:t>
            </a:r>
            <a:r>
              <a:rPr lang="bn-IN" dirty="0" smtClean="0"/>
              <a:t> ট্যাগ।</a:t>
            </a:r>
            <a:r>
              <a:rPr lang="en-US" dirty="0" smtClean="0"/>
              <a:t> </a:t>
            </a:r>
          </a:p>
          <a:p>
            <a:r>
              <a:rPr lang="en-US" dirty="0" smtClean="0"/>
              <a:t>&lt;pre&gt;…&lt;/pre&gt;:</a:t>
            </a:r>
            <a:r>
              <a:rPr lang="bn-IN" dirty="0" smtClean="0"/>
              <a:t> পূর্বে ফরমেট করা কোন টেক্সটকে প্রদর্শন করতে।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67980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868362"/>
          </a:xfrm>
        </p:spPr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791678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245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সৃজনশীল প্রশ্ন-১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798795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সৃজনশীল </a:t>
            </a:r>
            <a:r>
              <a:rPr lang="bn-IN" dirty="0" smtClean="0"/>
              <a:t>প্রশ্ন-২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391884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&lt;center&gt;….&lt;/center&gt;:  </a:t>
            </a:r>
            <a:r>
              <a:rPr lang="bn-IN" dirty="0" smtClean="0"/>
              <a:t>টেক্সট বা কোন ছবিকে কেন্দ্রে অ্যালাইন করার জন্য। </a:t>
            </a:r>
          </a:p>
          <a:p>
            <a:r>
              <a:rPr lang="en-US" dirty="0" smtClean="0"/>
              <a:t>&lt;font&gt;….&lt;/font&gt;: </a:t>
            </a:r>
            <a:r>
              <a:rPr lang="bn-IN" dirty="0" smtClean="0"/>
              <a:t>এই ট্যাগের সাহায্যে </a:t>
            </a:r>
            <a:r>
              <a:rPr lang="en-US" dirty="0" smtClean="0"/>
              <a:t>color, size</a:t>
            </a:r>
            <a:r>
              <a:rPr lang="bn-IN" dirty="0" smtClean="0"/>
              <a:t>, ও </a:t>
            </a:r>
            <a:r>
              <a:rPr lang="en-US" dirty="0" smtClean="0"/>
              <a:t> face </a:t>
            </a:r>
            <a:r>
              <a:rPr lang="en-US" dirty="0" err="1" smtClean="0"/>
              <a:t>attribiute</a:t>
            </a:r>
            <a:r>
              <a:rPr lang="bn-IN" dirty="0" smtClean="0"/>
              <a:t> ব্যবহার করে ওয়েব পেইজে টেক্সটের রং, টাইপ ও সাইজ পরিবর্তন করা যায়।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427217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094485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 </a:t>
            </a:r>
            <a:r>
              <a:rPr lang="bn-IN" b="1" dirty="0"/>
              <a:t>টেক্সট ফরম্যাটিং 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1186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হাইপারলিঙ্ক হচ্ছে একটি ওয়েব পেইজের কোন একটি অংশের সাথে বা কোন পেইজের সাথে  অন্যান্য পেইজের সংযোগ স্থাপন করা। </a:t>
            </a:r>
          </a:p>
          <a:p>
            <a:r>
              <a:rPr lang="en-US" dirty="0" smtClean="0"/>
              <a:t>HTML </a:t>
            </a:r>
            <a:r>
              <a:rPr lang="en-US" dirty="0" smtClean="0">
                <a:solidFill>
                  <a:srgbClr val="FF0000"/>
                </a:solidFill>
              </a:rPr>
              <a:t>&lt;a&gt;</a:t>
            </a:r>
            <a:r>
              <a:rPr lang="en-US" dirty="0" smtClean="0"/>
              <a:t> </a:t>
            </a:r>
            <a:r>
              <a:rPr lang="bn-IN" dirty="0" smtClean="0"/>
              <a:t>ট্যাগ দিয়ে হাইপারলিঙ্ক স্থাপন করা হয়।</a:t>
            </a:r>
            <a:endParaRPr lang="en-US" dirty="0" smtClean="0"/>
          </a:p>
          <a:p>
            <a:r>
              <a:rPr lang="en-US" dirty="0"/>
              <a:t> &lt;a</a:t>
            </a:r>
            <a:r>
              <a:rPr lang="en-US" dirty="0" smtClean="0"/>
              <a:t>&gt; </a:t>
            </a:r>
            <a:r>
              <a:rPr lang="bn-IN" dirty="0" smtClean="0"/>
              <a:t>ট্যাগের </a:t>
            </a:r>
            <a:r>
              <a:rPr lang="en-US" dirty="0" err="1" smtClean="0">
                <a:solidFill>
                  <a:srgbClr val="FF0000"/>
                </a:solidFill>
              </a:rPr>
              <a:t>href</a:t>
            </a:r>
            <a:r>
              <a:rPr lang="bn-IN" dirty="0" smtClean="0"/>
              <a:t> সাথে অ্যাট্রিবিউট যোগ করতে হয়।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হাইপারলিঙ্ক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18030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&lt;a </a:t>
            </a:r>
            <a:r>
              <a:rPr lang="en-US" sz="5400" dirty="0" err="1" smtClean="0"/>
              <a:t>href</a:t>
            </a:r>
            <a:r>
              <a:rPr lang="en-US" sz="5400" dirty="0" smtClean="0"/>
              <a:t>=“</a:t>
            </a:r>
            <a:r>
              <a:rPr lang="en-US" sz="5400" dirty="0" err="1" smtClean="0"/>
              <a:t>url</a:t>
            </a:r>
            <a:r>
              <a:rPr lang="en-US" sz="5400" dirty="0" smtClean="0"/>
              <a:t>”&gt; Link Text &lt;/a&gt;</a:t>
            </a:r>
            <a:endParaRPr lang="bn-IN" sz="5400" dirty="0" smtClean="0"/>
          </a:p>
          <a:p>
            <a:pPr marL="0" indent="0">
              <a:buNone/>
            </a:pPr>
            <a:r>
              <a:rPr lang="bn-IN" dirty="0" smtClean="0"/>
              <a:t>এখানে,</a:t>
            </a:r>
          </a:p>
          <a:p>
            <a:pPr marL="0" indent="0">
              <a:buNone/>
            </a:pPr>
            <a:r>
              <a:rPr lang="bn-IN" dirty="0" smtClean="0"/>
              <a:t> </a:t>
            </a:r>
            <a:r>
              <a:rPr lang="en-US" dirty="0" smtClean="0"/>
              <a:t>a</a:t>
            </a:r>
            <a:r>
              <a:rPr lang="bn-IN" dirty="0" smtClean="0"/>
              <a:t>=ট্যাগ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h</a:t>
            </a:r>
            <a:r>
              <a:rPr lang="en-US" dirty="0" err="1" smtClean="0"/>
              <a:t>ref</a:t>
            </a:r>
            <a:r>
              <a:rPr lang="bn-IN" dirty="0" smtClean="0"/>
              <a:t>=অ্যাট্রিবিউট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bn-IN" dirty="0" smtClean="0"/>
              <a:t>এবং </a:t>
            </a:r>
            <a:r>
              <a:rPr lang="en-US" dirty="0" err="1" smtClean="0"/>
              <a:t>url</a:t>
            </a:r>
            <a:r>
              <a:rPr lang="en-US" dirty="0" smtClean="0"/>
              <a:t>=</a:t>
            </a:r>
            <a:r>
              <a:rPr lang="bn-IN" dirty="0" smtClean="0"/>
              <a:t> যে পেইজের সাথে সংযোগ স্থাপন করা হবে তার সম্পূর্ণ অ্যাড্রেস।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হাইপারলিঙ্ক </a:t>
            </a:r>
            <a:r>
              <a:rPr lang="bn-IN" dirty="0" smtClean="0"/>
              <a:t>সিনট্যাক্স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02725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1486" y="1481138"/>
            <a:ext cx="4181027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417638"/>
          </a:xfrm>
        </p:spPr>
        <p:txBody>
          <a:bodyPr>
            <a:normAutofit fontScale="90000"/>
          </a:bodyPr>
          <a:lstStyle/>
          <a:p>
            <a:r>
              <a:rPr lang="bn-IN" b="1" dirty="0" smtClean="0"/>
              <a:t/>
            </a:r>
            <a:br>
              <a:rPr lang="bn-IN" b="1" dirty="0" smtClean="0"/>
            </a:br>
            <a:r>
              <a:rPr lang="en-US" sz="4000" b="1" dirty="0" smtClean="0"/>
              <a:t>HTML </a:t>
            </a:r>
            <a:r>
              <a:rPr lang="bn-IN" sz="4000" b="1" dirty="0" smtClean="0"/>
              <a:t>এ লেখা প্রোগ্রামের মৌলিক অংশ সমূহ</a:t>
            </a:r>
            <a:r>
              <a:rPr lang="bn-IN" b="1" dirty="0" smtClean="0"/>
              <a:t/>
            </a:r>
            <a:br>
              <a:rPr lang="bn-IN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091349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ওয়েবপেজে ছবি যোগ করার জন্য 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img</a:t>
            </a:r>
            <a:r>
              <a:rPr lang="en-US" dirty="0" smtClean="0">
                <a:solidFill>
                  <a:srgbClr val="FF0000"/>
                </a:solidFill>
              </a:rPr>
              <a:t>/&gt;</a:t>
            </a:r>
            <a:r>
              <a:rPr lang="bn-IN" dirty="0" smtClean="0"/>
              <a:t> ট্যাগ ব্যবহার করা হয়। 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/&gt;</a:t>
            </a:r>
            <a:r>
              <a:rPr lang="bn-IN" dirty="0" smtClean="0"/>
              <a:t> ট্যাগের অ্যাট্রিবিউটঃ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ছবি যোগ করা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5564657"/>
              </p:ext>
            </p:extLst>
          </p:nvPr>
        </p:nvGraphicFramePr>
        <p:xfrm>
          <a:off x="304800" y="3429000"/>
          <a:ext cx="8382000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15477"/>
                <a:gridCol w="5466523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   </a:t>
                      </a:r>
                      <a:r>
                        <a:rPr lang="bn-IN" sz="2800" dirty="0" smtClean="0"/>
                        <a:t>অ্যাট্রিবিউট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অ্যাট্রিবিউট</a:t>
                      </a:r>
                      <a:r>
                        <a:rPr lang="bn-IN" sz="2800" baseline="0" dirty="0" smtClean="0"/>
                        <a:t> ভ্যালু </a:t>
                      </a:r>
                      <a:endParaRPr lang="en-US" sz="2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src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bn-IN" dirty="0" smtClean="0"/>
                        <a:t>ছবির</a:t>
                      </a:r>
                      <a:r>
                        <a:rPr lang="bn-IN" baseline="0" dirty="0" smtClean="0"/>
                        <a:t> উৎস নির্ধারণ করা হয়। </a:t>
                      </a:r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height</a:t>
                      </a:r>
                      <a:r>
                        <a:rPr lang="bn-IN" sz="3200" b="1" dirty="0" smtClean="0"/>
                        <a:t>, </a:t>
                      </a:r>
                      <a:r>
                        <a:rPr lang="en-US" sz="3200" b="1" dirty="0" smtClean="0"/>
                        <a:t>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ছবির</a:t>
                      </a:r>
                      <a:r>
                        <a:rPr lang="bn-IN" baseline="0" dirty="0" smtClean="0"/>
                        <a:t> সাইজ নির্ধারণ করা হয়। </a:t>
                      </a:r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align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/>
                        <a:t>ছবির</a:t>
                      </a:r>
                      <a:r>
                        <a:rPr lang="bn-IN" baseline="0" dirty="0" smtClean="0"/>
                        <a:t> অবস্থান নির্ধারণ করা হয়। </a:t>
                      </a:r>
                      <a:r>
                        <a:rPr lang="bn-IN" sz="1800" dirty="0" smtClean="0"/>
                        <a:t>অ্যাট্রিবিউটের</a:t>
                      </a:r>
                      <a:r>
                        <a:rPr lang="bn-IN" sz="1800" baseline="0" dirty="0" smtClean="0"/>
                        <a:t> ভ্যালু হতে পারে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top, bottom, center, left, right</a:t>
                      </a:r>
                      <a:r>
                        <a:rPr lang="bn-IN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243816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ছবি যোগ করা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55146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ছবি যোগ করা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529034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&lt;table&gt;….&lt;/table&gt;: </a:t>
            </a:r>
            <a:r>
              <a:rPr lang="bn-IN" dirty="0" smtClean="0"/>
              <a:t>টেবিল তৈরি করার জন্য ব্যবহার করা হয়। 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&gt;….&lt;/</a:t>
            </a:r>
            <a:r>
              <a:rPr lang="en-US" dirty="0" err="1" smtClean="0"/>
              <a:t>tr</a:t>
            </a:r>
            <a:r>
              <a:rPr lang="en-US" dirty="0" smtClean="0"/>
              <a:t>&gt;:</a:t>
            </a:r>
            <a:r>
              <a:rPr lang="bn-IN" dirty="0" smtClean="0"/>
              <a:t> টেবিলের সারি তৈরি করার জন্য। 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th</a:t>
            </a:r>
            <a:r>
              <a:rPr lang="en-US" dirty="0" smtClean="0"/>
              <a:t>&gt;….&lt;/</a:t>
            </a:r>
            <a:r>
              <a:rPr lang="en-US" dirty="0" err="1" smtClean="0"/>
              <a:t>th</a:t>
            </a:r>
            <a:r>
              <a:rPr lang="en-US" dirty="0" smtClean="0"/>
              <a:t>&gt;:</a:t>
            </a:r>
            <a:r>
              <a:rPr lang="bn-IN" dirty="0" smtClean="0"/>
              <a:t> টেবিলের হেডিং </a:t>
            </a:r>
            <a:r>
              <a:rPr lang="bn-IN" dirty="0"/>
              <a:t>তৈরি </a:t>
            </a:r>
            <a:r>
              <a:rPr lang="bn-IN" dirty="0" smtClean="0"/>
              <a:t>করার জন্য</a:t>
            </a:r>
            <a:r>
              <a:rPr lang="bn-IN" dirty="0"/>
              <a:t>।</a:t>
            </a:r>
            <a:endParaRPr lang="en-US" dirty="0" smtClean="0"/>
          </a:p>
          <a:p>
            <a:r>
              <a:rPr lang="en-US" dirty="0" smtClean="0"/>
              <a:t>&lt;td&gt;….&lt;/td&gt;:</a:t>
            </a:r>
            <a:r>
              <a:rPr lang="bn-IN" dirty="0"/>
              <a:t> টেবিলের </a:t>
            </a:r>
            <a:r>
              <a:rPr lang="bn-IN" dirty="0" smtClean="0"/>
              <a:t>তথ্য লেখার </a:t>
            </a:r>
            <a:r>
              <a:rPr lang="bn-IN" dirty="0"/>
              <a:t>জন্য</a:t>
            </a:r>
            <a:r>
              <a:rPr lang="bn-IN" dirty="0" smtClean="0"/>
              <a:t>।</a:t>
            </a:r>
            <a:endParaRPr lang="en-US" dirty="0" smtClean="0"/>
          </a:p>
          <a:p>
            <a:r>
              <a:rPr lang="en-US" dirty="0" smtClean="0"/>
              <a:t>&lt;caption&gt;….&lt;/caption&gt;:</a:t>
            </a:r>
            <a:r>
              <a:rPr lang="bn-IN" dirty="0" smtClean="0"/>
              <a:t> টেবিলের পরিচিতি মূলক বর্ণনা থাকে। 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tfoot</a:t>
            </a:r>
            <a:r>
              <a:rPr lang="en-US" dirty="0" smtClean="0"/>
              <a:t>&gt;….&lt;/</a:t>
            </a:r>
            <a:r>
              <a:rPr lang="en-US" dirty="0" err="1" smtClean="0"/>
              <a:t>tfoot</a:t>
            </a:r>
            <a:r>
              <a:rPr lang="en-US" dirty="0" smtClean="0"/>
              <a:t>&gt;:</a:t>
            </a:r>
            <a:r>
              <a:rPr lang="bn-IN" dirty="0" smtClean="0"/>
              <a:t> টেবিলের ফুটার যোগ করতে।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টেবিল তৈরির সংশ্লিষ্ট ট্যাগ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66057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73570"/>
            <a:ext cx="9139173" cy="61654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dirty="0"/>
              <a:t>টেবিল তৈরির সংশ্লিষ্ট ট্যাগের ব্যবহার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263869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bn-IN" dirty="0"/>
              <a:t>টেবিল তৈরির সংশ্লিষ্ট ট্যাগের ব্যবহার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95502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bn-IN" dirty="0"/>
              <a:t>টেবিল তৈরির সংশ্লিষ্ট ট্যাগের ব্যবহার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56486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bn-IN" dirty="0"/>
              <a:t>টেবিল তৈরির সংশ্লিষ্ট ট্যাগের ব্যবহার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72333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11162"/>
          </a:xfrm>
        </p:spPr>
        <p:txBody>
          <a:bodyPr>
            <a:normAutofit fontScale="90000"/>
          </a:bodyPr>
          <a:lstStyle/>
          <a:p>
            <a:r>
              <a:rPr lang="bn-IN" dirty="0"/>
              <a:t>টেবিল তৈরির সংশ্লিষ্ট </a:t>
            </a:r>
            <a:r>
              <a:rPr lang="bn-IN" dirty="0" smtClean="0"/>
              <a:t>ট্যাগের ব্যবহার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830790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টেবিল ট্যাগ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311616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</a:t>
            </a:r>
            <a:r>
              <a:rPr lang="bn-IN" dirty="0" smtClean="0"/>
              <a:t>এ প্রোগ্রাম লেখার জন্য </a:t>
            </a:r>
            <a:r>
              <a:rPr lang="bn-IN" dirty="0" smtClean="0">
                <a:solidFill>
                  <a:srgbClr val="FF0000"/>
                </a:solidFill>
              </a:rPr>
              <a:t> &lt;&gt; </a:t>
            </a:r>
            <a:r>
              <a:rPr lang="bn-IN" dirty="0" smtClean="0"/>
              <a:t> এবং </a:t>
            </a:r>
            <a:r>
              <a:rPr lang="bn-IN" dirty="0" smtClean="0">
                <a:solidFill>
                  <a:srgbClr val="FF0000"/>
                </a:solidFill>
              </a:rPr>
              <a:t>&lt;/&gt;</a:t>
            </a:r>
            <a:r>
              <a:rPr lang="bn-IN" dirty="0" smtClean="0"/>
              <a:t> দুইটা চিহ্ন এবং এর মধ্যে কিছু </a:t>
            </a:r>
            <a:r>
              <a:rPr lang="en-US" dirty="0" smtClean="0"/>
              <a:t>Word </a:t>
            </a:r>
            <a:r>
              <a:rPr lang="bn-IN" dirty="0" smtClean="0"/>
              <a:t>যেমন </a:t>
            </a:r>
            <a:r>
              <a:rPr lang="en-US" dirty="0" smtClean="0"/>
              <a:t>html, head, title</a:t>
            </a:r>
            <a:r>
              <a:rPr lang="bn-IN" dirty="0" smtClean="0"/>
              <a:t>, </a:t>
            </a:r>
            <a:r>
              <a:rPr lang="en-US" dirty="0" smtClean="0"/>
              <a:t>body  </a:t>
            </a:r>
            <a:r>
              <a:rPr lang="bn-IN" dirty="0" smtClean="0"/>
              <a:t>ইত্যাদি </a:t>
            </a:r>
            <a:r>
              <a:rPr lang="en-US" dirty="0" smtClean="0"/>
              <a:t>Keyword  </a:t>
            </a:r>
            <a:r>
              <a:rPr lang="bn-IN" dirty="0" smtClean="0"/>
              <a:t>ব্যবহার করা হয়। &lt;&gt; বা &lt;/&gt; চিহ্ন এবং এর মাঝে লেখা একটি </a:t>
            </a:r>
            <a:r>
              <a:rPr lang="en-US" dirty="0" smtClean="0"/>
              <a:t>Keyword </a:t>
            </a:r>
            <a:r>
              <a:rPr lang="bn-IN" dirty="0" smtClean="0"/>
              <a:t>কে একত্রে ট্যাগ বলা হয়।</a:t>
            </a:r>
          </a:p>
          <a:p>
            <a:r>
              <a:rPr lang="bn-IN" dirty="0" smtClean="0"/>
              <a:t> যেমনঃ  &lt;</a:t>
            </a:r>
            <a:r>
              <a:rPr lang="en-US" dirty="0" smtClean="0"/>
              <a:t>html&gt;  </a:t>
            </a:r>
            <a:r>
              <a:rPr lang="bn-IN" dirty="0" smtClean="0"/>
              <a:t>এবং &lt;/</a:t>
            </a:r>
            <a:r>
              <a:rPr lang="en-US" dirty="0" smtClean="0"/>
              <a:t>html&gt;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HTML </a:t>
            </a:r>
            <a:r>
              <a:rPr lang="bn-IN" b="1" dirty="0" smtClean="0"/>
              <a:t>ট্যাগ</a:t>
            </a:r>
            <a:br>
              <a:rPr lang="bn-IN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096409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2286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Home Work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3280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3068272"/>
              </p:ext>
            </p:extLst>
          </p:nvPr>
        </p:nvGraphicFramePr>
        <p:xfrm>
          <a:off x="457200" y="1481138"/>
          <a:ext cx="8229600" cy="511524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0267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Name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Roll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Phone No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Photo</a:t>
                      </a:r>
                      <a:endParaRPr lang="en-US" sz="3600" b="1" dirty="0"/>
                    </a:p>
                  </a:txBody>
                  <a:tcPr/>
                </a:tc>
              </a:tr>
              <a:tr h="104259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/>
                        <a:t>Rifat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01770XXXXXX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/>
                </a:tc>
              </a:tr>
              <a:tr h="14419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/>
                        <a:t>Shawon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01780XXXXXX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/>
                </a:tc>
              </a:tr>
              <a:tr h="14419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/>
                        <a:t>Shuvo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01820XXXXXX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সৃজনশীল প্রশ্ন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34307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HTML</a:t>
            </a:r>
            <a:r>
              <a:rPr lang="bn-IN" dirty="0" smtClean="0"/>
              <a:t> এ তৈরি ওয়েবপেজের কতটি অংশ ও কি কি?</a:t>
            </a:r>
          </a:p>
          <a:p>
            <a:pPr marL="514350" indent="-514350">
              <a:buAutoNum type="arabicParenR"/>
            </a:pPr>
            <a:r>
              <a:rPr lang="en-US" dirty="0" smtClean="0"/>
              <a:t>HTML </a:t>
            </a:r>
            <a:r>
              <a:rPr lang="bn-IN" dirty="0" smtClean="0"/>
              <a:t>এ লেখা প্রোগ্রামের মৌলিক স্ট্রাকচারটি লিখ।</a:t>
            </a:r>
          </a:p>
          <a:p>
            <a:pPr marL="514350" indent="-514350">
              <a:buAutoNum type="arabicParenR"/>
            </a:pPr>
            <a:r>
              <a:rPr lang="en-US" dirty="0" smtClean="0"/>
              <a:t>HTML</a:t>
            </a:r>
            <a:r>
              <a:rPr lang="bn-IN" dirty="0" smtClean="0"/>
              <a:t> এর সুবিধাগুলো লিখ। </a:t>
            </a:r>
          </a:p>
          <a:p>
            <a:pPr marL="514350" indent="-514350">
              <a:buAutoNum type="arabicParenR"/>
            </a:pPr>
            <a:r>
              <a:rPr lang="en-US" dirty="0" smtClean="0"/>
              <a:t>HTML </a:t>
            </a:r>
            <a:r>
              <a:rPr lang="bn-IN" dirty="0" smtClean="0"/>
              <a:t>ট্যাগ কত ধরনের ও কি কি?</a:t>
            </a:r>
          </a:p>
          <a:p>
            <a:pPr marL="514350" indent="-514350">
              <a:buAutoNum type="arabicParenR"/>
            </a:pPr>
            <a:r>
              <a:rPr lang="bn-IN" dirty="0" smtClean="0"/>
              <a:t> </a:t>
            </a:r>
            <a:r>
              <a:rPr lang="en-US" dirty="0" smtClean="0"/>
              <a:t>HTML </a:t>
            </a:r>
            <a:r>
              <a:rPr lang="bn-IN" dirty="0" smtClean="0"/>
              <a:t>“</a:t>
            </a:r>
            <a:r>
              <a:rPr lang="en-US" dirty="0" smtClean="0"/>
              <a:t>P</a:t>
            </a:r>
            <a:r>
              <a:rPr lang="bn-IN" dirty="0" smtClean="0"/>
              <a:t>”</a:t>
            </a:r>
            <a:r>
              <a:rPr lang="en-US" dirty="0" smtClean="0"/>
              <a:t> </a:t>
            </a:r>
            <a:r>
              <a:rPr lang="bn-IN" dirty="0" smtClean="0"/>
              <a:t>ট্যাগ</a:t>
            </a:r>
            <a:r>
              <a:rPr lang="en-US" dirty="0" smtClean="0"/>
              <a:t> </a:t>
            </a:r>
            <a:r>
              <a:rPr lang="bn-IN" dirty="0" smtClean="0"/>
              <a:t> ব্যাখ্যা কর। </a:t>
            </a:r>
          </a:p>
          <a:p>
            <a:pPr marL="514350" indent="-514350">
              <a:buAutoNum type="arabicParenR"/>
            </a:pPr>
            <a:r>
              <a:rPr lang="en-US" dirty="0" smtClean="0"/>
              <a:t>HTML </a:t>
            </a:r>
            <a:r>
              <a:rPr lang="bn-IN" dirty="0" smtClean="0"/>
              <a:t>এ কত ধরনের হেডিং ট্যাগ আছে ও কি কি?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/>
              <a:t>অনুধাবনমূলক প্রশ্নঃ</a:t>
            </a:r>
            <a:r>
              <a:rPr lang="en-US"/>
              <a:t/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906160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2286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3280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</a:t>
            </a:r>
            <a:r>
              <a:rPr lang="bn-IN" dirty="0" smtClean="0"/>
              <a:t>ট্যাগ দুই ধরনের। যথাঃ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bn-IN" b="1" dirty="0" smtClean="0"/>
              <a:t>ধারক বা কনটেইনার ট্যাগঃ </a:t>
            </a:r>
            <a:r>
              <a:rPr lang="bn-IN" dirty="0" smtClean="0"/>
              <a:t>যে ট্যাগের </a:t>
            </a:r>
            <a:r>
              <a:rPr lang="en-US" b="1" dirty="0" smtClean="0"/>
              <a:t>opening </a:t>
            </a:r>
            <a:r>
              <a:rPr lang="bn-IN" dirty="0" smtClean="0"/>
              <a:t> বা শুরু, ট্যাগের বিষয়বস্তু আর </a:t>
            </a:r>
            <a:r>
              <a:rPr lang="en-US" b="1" dirty="0" smtClean="0"/>
              <a:t>closing</a:t>
            </a:r>
            <a:r>
              <a:rPr lang="bn-IN" dirty="0"/>
              <a:t> </a:t>
            </a:r>
            <a:r>
              <a:rPr lang="bn-IN" dirty="0" smtClean="0"/>
              <a:t>বা শেষ থাকে। যেমনঃ </a:t>
            </a:r>
            <a:r>
              <a:rPr lang="bn-IN" dirty="0" smtClean="0">
                <a:solidFill>
                  <a:srgbClr val="FF0000"/>
                </a:solidFill>
              </a:rPr>
              <a:t>&lt;</a:t>
            </a:r>
            <a:r>
              <a:rPr lang="en-US" dirty="0" smtClean="0">
                <a:solidFill>
                  <a:srgbClr val="FF0000"/>
                </a:solidFill>
              </a:rPr>
              <a:t>HTML</a:t>
            </a:r>
            <a:r>
              <a:rPr lang="bn-IN" dirty="0" smtClean="0">
                <a:solidFill>
                  <a:srgbClr val="FF0000"/>
                </a:solidFill>
              </a:rPr>
              <a:t>&gt;&lt;</a:t>
            </a:r>
            <a:r>
              <a:rPr lang="en-US" dirty="0" smtClean="0">
                <a:solidFill>
                  <a:srgbClr val="FF0000"/>
                </a:solidFill>
              </a:rPr>
              <a:t>/HTML</a:t>
            </a:r>
            <a:r>
              <a:rPr lang="bn-IN" dirty="0" smtClean="0">
                <a:solidFill>
                  <a:srgbClr val="FF0000"/>
                </a:solidFill>
              </a:rPr>
              <a:t>&gt;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bn-IN" b="1" dirty="0" smtClean="0"/>
              <a:t>ফাঁকা বা এম্পটি ট্যাগঃ </a:t>
            </a:r>
            <a:r>
              <a:rPr lang="bn-IN" dirty="0" smtClean="0"/>
              <a:t>যে ট্যাগের </a:t>
            </a:r>
            <a:r>
              <a:rPr lang="en-US" b="1" dirty="0" smtClean="0"/>
              <a:t>opening </a:t>
            </a:r>
            <a:r>
              <a:rPr lang="bn-IN" dirty="0" smtClean="0"/>
              <a:t> বা শুরু, ট্যাগের বিষয়বস্তু আর </a:t>
            </a:r>
            <a:r>
              <a:rPr lang="en-US" b="1" dirty="0" smtClean="0"/>
              <a:t>closing</a:t>
            </a:r>
            <a:r>
              <a:rPr lang="bn-IN" dirty="0" smtClean="0"/>
              <a:t> বা শেষ থাকে না। যেমনঃ 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br</a:t>
            </a:r>
            <a:r>
              <a:rPr lang="en-US" dirty="0" smtClean="0">
                <a:solidFill>
                  <a:srgbClr val="FF0000"/>
                </a:solidFill>
              </a:rPr>
              <a:t>&gt; , &lt;</a:t>
            </a:r>
            <a:r>
              <a:rPr lang="en-US" dirty="0" err="1" smtClean="0">
                <a:solidFill>
                  <a:srgbClr val="FF0000"/>
                </a:solidFill>
              </a:rPr>
              <a:t>hr</a:t>
            </a:r>
            <a:r>
              <a:rPr lang="en-US" dirty="0" smtClean="0">
                <a:solidFill>
                  <a:srgbClr val="FF0000"/>
                </a:solidFill>
              </a:rPr>
              <a:t>&gt;, &lt;</a:t>
            </a:r>
            <a:r>
              <a:rPr lang="en-US" dirty="0" err="1" smtClean="0">
                <a:solidFill>
                  <a:srgbClr val="FF0000"/>
                </a:solidFill>
              </a:rPr>
              <a:t>img</a:t>
            </a:r>
            <a:r>
              <a:rPr lang="en-US" dirty="0" smtClean="0">
                <a:solidFill>
                  <a:srgbClr val="FF0000"/>
                </a:solidFill>
              </a:rPr>
              <a:t>/&gt;</a:t>
            </a:r>
            <a:endParaRPr lang="bn-IN" dirty="0" smtClean="0">
              <a:solidFill>
                <a:srgbClr val="FF0000"/>
              </a:solidFill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HTML </a:t>
            </a:r>
            <a:r>
              <a:rPr lang="bn-IN" b="1" dirty="0" smtClean="0"/>
              <a:t>ট্যাগ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12221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HTML</a:t>
            </a:r>
            <a:r>
              <a:rPr lang="bn-IN" b="1" dirty="0" smtClean="0"/>
              <a:t> এলেমেন্ট বা উপাদানঃ </a:t>
            </a:r>
            <a:r>
              <a:rPr lang="en-US" dirty="0" smtClean="0"/>
              <a:t>HTML</a:t>
            </a:r>
            <a:r>
              <a:rPr lang="bn-IN" dirty="0" smtClean="0"/>
              <a:t> ওপেনিং ট্যাগ থেকে শুরু করে ক্লোজিং বা শেষ ট্যাগ পর্যন্ত সকল কিছুকে </a:t>
            </a:r>
            <a:r>
              <a:rPr lang="en-US" dirty="0" smtClean="0"/>
              <a:t>HTML</a:t>
            </a:r>
            <a:r>
              <a:rPr lang="bn-IN" dirty="0" smtClean="0"/>
              <a:t> এলেমেন্ট বা উপাদান বলা হয়। </a:t>
            </a:r>
          </a:p>
          <a:p>
            <a:r>
              <a:rPr lang="bn-IN" dirty="0" smtClean="0"/>
              <a:t>&lt;</a:t>
            </a:r>
            <a:r>
              <a:rPr lang="en-US" dirty="0" smtClean="0"/>
              <a:t> HTML </a:t>
            </a:r>
            <a:r>
              <a:rPr lang="bn-IN" dirty="0" smtClean="0"/>
              <a:t>&gt; উপাদান বলতে বুঝায় &lt;</a:t>
            </a:r>
            <a:r>
              <a:rPr lang="en-US" dirty="0" smtClean="0"/>
              <a:t> HTML </a:t>
            </a:r>
            <a:r>
              <a:rPr lang="bn-IN" dirty="0" smtClean="0"/>
              <a:t>&gt; থেকে শুরু করে &lt;</a:t>
            </a:r>
            <a:r>
              <a:rPr lang="en-US" dirty="0" smtClean="0"/>
              <a:t> </a:t>
            </a:r>
            <a:r>
              <a:rPr lang="bn-IN" dirty="0" smtClean="0"/>
              <a:t>/</a:t>
            </a:r>
            <a:r>
              <a:rPr lang="en-US" dirty="0" smtClean="0"/>
              <a:t>HTML </a:t>
            </a:r>
            <a:r>
              <a:rPr lang="bn-IN" dirty="0" smtClean="0"/>
              <a:t>&gt; পর্যন্ত সকল উপাদান। </a:t>
            </a:r>
          </a:p>
          <a:p>
            <a:r>
              <a:rPr lang="bn-IN" dirty="0" smtClean="0"/>
              <a:t>&lt;</a:t>
            </a:r>
            <a:r>
              <a:rPr lang="en-US" dirty="0" smtClean="0"/>
              <a:t>body</a:t>
            </a:r>
            <a:r>
              <a:rPr lang="bn-IN" dirty="0" smtClean="0"/>
              <a:t>&gt;</a:t>
            </a:r>
            <a:r>
              <a:rPr lang="en-US" dirty="0" smtClean="0"/>
              <a:t> </a:t>
            </a:r>
            <a:r>
              <a:rPr lang="bn-IN" dirty="0" smtClean="0"/>
              <a:t>উপাদান বলতে বুঝায় &lt;</a:t>
            </a:r>
            <a:r>
              <a:rPr lang="en-US" dirty="0" smtClean="0"/>
              <a:t>body</a:t>
            </a:r>
            <a:r>
              <a:rPr lang="bn-IN" dirty="0" smtClean="0"/>
              <a:t>&gt;</a:t>
            </a:r>
            <a:r>
              <a:rPr lang="en-US" dirty="0"/>
              <a:t> </a:t>
            </a:r>
            <a:r>
              <a:rPr lang="bn-IN" dirty="0" smtClean="0"/>
              <a:t>থেকে শুরু করে &lt;</a:t>
            </a:r>
            <a:r>
              <a:rPr lang="en-US" dirty="0" smtClean="0"/>
              <a:t>/body</a:t>
            </a:r>
            <a:r>
              <a:rPr lang="bn-IN" dirty="0" smtClean="0"/>
              <a:t>&gt;</a:t>
            </a:r>
            <a:r>
              <a:rPr lang="en-US" dirty="0"/>
              <a:t> </a:t>
            </a:r>
            <a:r>
              <a:rPr lang="bn-IN" dirty="0" smtClean="0"/>
              <a:t>পর্যন্ত সকল উপাদান।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HTML</a:t>
            </a:r>
            <a:r>
              <a:rPr lang="bn-IN" b="1" dirty="0" smtClean="0"/>
              <a:t> এলেমেন্ট বা উপাদান</a:t>
            </a: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93707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</a:t>
            </a:r>
            <a:r>
              <a:rPr lang="bn-IN" dirty="0" smtClean="0"/>
              <a:t>ট্যাগের কার্যক্ষমতাকে বর্ধিত করার জন্য এট্রিবিউটস ব্যবহার করা হয়।</a:t>
            </a:r>
            <a:endParaRPr lang="en-US" dirty="0" smtClean="0"/>
          </a:p>
          <a:p>
            <a:r>
              <a:rPr lang="bn-IN" dirty="0" smtClean="0"/>
              <a:t>অধিকাংশ ট্যাগেই অনেক ধরনের এট্রিবিউট যোগ করা যায়।</a:t>
            </a:r>
            <a:endParaRPr lang="en-US" dirty="0" smtClean="0"/>
          </a:p>
          <a:p>
            <a:r>
              <a:rPr lang="bn-IN" dirty="0" smtClean="0"/>
              <a:t>এট্রিবিউট লেখার নিয়ম হচ্ছে প্রথমে এট্রিবিউটটির নাম এরপর সমান চিহ্ন (=) দিয়ে কোটেশনের (</a:t>
            </a:r>
            <a:r>
              <a:rPr lang="en-US" dirty="0" smtClean="0"/>
              <a:t>“ “)</a:t>
            </a:r>
            <a:r>
              <a:rPr lang="bn-IN" dirty="0" smtClean="0"/>
              <a:t> ভিতর এর মান।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r>
              <a:rPr lang="bn-IN" dirty="0" smtClean="0"/>
              <a:t> অ্যাট্রিবিউট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714766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7102" y="2939144"/>
            <a:ext cx="4629796" cy="1609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r>
              <a:rPr lang="bn-IN" dirty="0" smtClean="0"/>
              <a:t> অ্যাট্রিবিউট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299598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873</TotalTime>
  <Words>1103</Words>
  <Application>Microsoft Office PowerPoint</Application>
  <PresentationFormat>On-screen Show (4:3)</PresentationFormat>
  <Paragraphs>144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Concourse</vt:lpstr>
      <vt:lpstr>তথ্য ও যোগাযোগ প্রযুক্তি </vt:lpstr>
      <vt:lpstr>HTML</vt:lpstr>
      <vt:lpstr>HTML এর ধারণা </vt:lpstr>
      <vt:lpstr> HTML এ লেখা প্রোগ্রামের মৌলিক অংশ সমূহ </vt:lpstr>
      <vt:lpstr>HTML ট্যাগ </vt:lpstr>
      <vt:lpstr>HTML ট্যাগ</vt:lpstr>
      <vt:lpstr>HTML এলেমেন্ট বা উপাদান </vt:lpstr>
      <vt:lpstr>HTML অ্যাট্রিবিউট</vt:lpstr>
      <vt:lpstr>HTML অ্যাট্রিবিউট</vt:lpstr>
      <vt:lpstr>HTML টেক্সট ফরম্যাটিং ট্যাগ</vt:lpstr>
      <vt:lpstr>&lt;P&gt;…&lt;/P&gt; ট্যাগের ব্যবহার </vt:lpstr>
      <vt:lpstr>&lt;P&gt;…&lt;/P&gt; ট্যাগের ব্যবহার </vt:lpstr>
      <vt:lpstr>&lt;P&gt;…&lt;/P&gt; ট্যাগের ব্যবহার ব্যতীত HTML কোড </vt:lpstr>
      <vt:lpstr>&lt;P&gt;…&lt;/P&gt; ট্যাগের ব্যবহার ব্যতীত HTML কোডের আউটপুট  </vt:lpstr>
      <vt:lpstr>হেডিং ট্যাগ</vt:lpstr>
      <vt:lpstr>হেডিং ট্যাগের ব্যবহার</vt:lpstr>
      <vt:lpstr>হেডিং ট্যাগের ব্যবহার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সৃজনশীল প্রশ্ন-১</vt:lpstr>
      <vt:lpstr>সৃজনশীল প্রশ্ন-২</vt:lpstr>
      <vt:lpstr>HTML টেক্সট ফরম্যাটিং ট্যাগ</vt:lpstr>
      <vt:lpstr>HTML টেক্সট ফরম্যাটিং ট্যাগ</vt:lpstr>
      <vt:lpstr>HTML টেক্সট ফরম্যাটিং ট্যাগ</vt:lpstr>
      <vt:lpstr>হাইপারলিঙ্ক </vt:lpstr>
      <vt:lpstr>হাইপারলিঙ্ক সিনট্যাক্স</vt:lpstr>
      <vt:lpstr>ছবি যোগ করা </vt:lpstr>
      <vt:lpstr>ছবি যোগ করা </vt:lpstr>
      <vt:lpstr>ছবি যোগ করা </vt:lpstr>
      <vt:lpstr>টেবিল তৈরির সংশ্লিষ্ট ট্যাগ </vt:lpstr>
      <vt:lpstr>টেবিল তৈরির সংশ্লিষ্ট ট্যাগের ব্যবহার </vt:lpstr>
      <vt:lpstr>টেবিল তৈরির সংশ্লিষ্ট ট্যাগের ব্যবহার </vt:lpstr>
      <vt:lpstr>টেবিল তৈরির সংশ্লিষ্ট ট্যাগের ব্যবহার </vt:lpstr>
      <vt:lpstr>টেবিল তৈরির সংশ্লিষ্ট ট্যাগের ব্যবহার </vt:lpstr>
      <vt:lpstr>টেবিল তৈরির সংশ্লিষ্ট ট্যাগের ব্যবহার </vt:lpstr>
      <vt:lpstr>টেবিল ট্যাগ </vt:lpstr>
      <vt:lpstr>Home Work</vt:lpstr>
      <vt:lpstr>সৃজনশীল প্রশ্ন </vt:lpstr>
      <vt:lpstr>অনুধাবনমূলক প্রশ্নঃ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তথ্য ও যোগাযোগ প্রযুক্তি</dc:title>
  <dc:creator>User</dc:creator>
  <cp:lastModifiedBy>College LAB Admin</cp:lastModifiedBy>
  <cp:revision>157</cp:revision>
  <dcterms:created xsi:type="dcterms:W3CDTF">2016-03-08T14:27:57Z</dcterms:created>
  <dcterms:modified xsi:type="dcterms:W3CDTF">2016-11-20T02:18:56Z</dcterms:modified>
</cp:coreProperties>
</file>