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70" r:id="rId14"/>
    <p:sldId id="268" r:id="rId15"/>
    <p:sldId id="269" r:id="rId16"/>
    <p:sldId id="272" r:id="rId17"/>
    <p:sldId id="273" r:id="rId18"/>
    <p:sldId id="278" r:id="rId19"/>
    <p:sldId id="277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3F484D-BF13-4718-BB29-B4574DFD2B17}" type="doc">
      <dgm:prSet loTypeId="urn:microsoft.com/office/officeart/2005/8/layout/cycle7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C8C661F-6501-4A3D-9BDC-AB7B3317B6EA}">
      <dgm:prSet phldrT="[Text]" custT="1"/>
      <dgm:spPr/>
      <dgm:t>
        <a:bodyPr/>
        <a:lstStyle/>
        <a:p>
          <a:r>
            <a:rPr lang="en-US" sz="6000" dirty="0" smtClean="0"/>
            <a:t>www.shikkha.org</a:t>
          </a:r>
          <a:endParaRPr lang="en-US" sz="6000" dirty="0"/>
        </a:p>
      </dgm:t>
    </dgm:pt>
    <dgm:pt modelId="{FB7884FA-8986-4D85-B8B2-27DFCC2662ED}" type="parTrans" cxnId="{A84FB849-C852-437E-BDD3-4EFABEF574D2}">
      <dgm:prSet/>
      <dgm:spPr/>
      <dgm:t>
        <a:bodyPr/>
        <a:lstStyle/>
        <a:p>
          <a:endParaRPr lang="en-US"/>
        </a:p>
      </dgm:t>
    </dgm:pt>
    <dgm:pt modelId="{B87030E5-8ADE-4D82-A187-0F9541326DC6}" type="sibTrans" cxnId="{A84FB849-C852-437E-BDD3-4EFABEF574D2}">
      <dgm:prSet/>
      <dgm:spPr/>
      <dgm:t>
        <a:bodyPr/>
        <a:lstStyle/>
        <a:p>
          <a:endParaRPr lang="en-US"/>
        </a:p>
      </dgm:t>
    </dgm:pt>
    <dgm:pt modelId="{DEBAE049-B851-4F0B-8561-82B57232E01E}">
      <dgm:prSet phldrT="[Text]"/>
      <dgm:spPr/>
      <dgm:t>
        <a:bodyPr/>
        <a:lstStyle/>
        <a:p>
          <a:r>
            <a:rPr lang="en-US" b="1" dirty="0" smtClean="0"/>
            <a:t>Root level</a:t>
          </a:r>
          <a:endParaRPr lang="en-US" b="1" dirty="0"/>
        </a:p>
      </dgm:t>
    </dgm:pt>
    <dgm:pt modelId="{4CF204B7-38D4-43EC-8CAB-AC96B33D8EDC}" type="parTrans" cxnId="{E0818A7B-F52C-45AC-A92F-8A6D2408BDB6}">
      <dgm:prSet/>
      <dgm:spPr/>
      <dgm:t>
        <a:bodyPr/>
        <a:lstStyle/>
        <a:p>
          <a:endParaRPr lang="en-US"/>
        </a:p>
      </dgm:t>
    </dgm:pt>
    <dgm:pt modelId="{3D762DA8-62FB-4DF8-B0EB-C25E4CAC1F6C}" type="sibTrans" cxnId="{E0818A7B-F52C-45AC-A92F-8A6D2408BDB6}">
      <dgm:prSet/>
      <dgm:spPr/>
      <dgm:t>
        <a:bodyPr/>
        <a:lstStyle/>
        <a:p>
          <a:endParaRPr lang="en-US"/>
        </a:p>
      </dgm:t>
    </dgm:pt>
    <dgm:pt modelId="{FDBBEEED-16B5-42E9-956F-194A2FFB4FA1}">
      <dgm:prSet phldrT="[Text]"/>
      <dgm:spPr/>
      <dgm:t>
        <a:bodyPr/>
        <a:lstStyle/>
        <a:p>
          <a:r>
            <a:rPr lang="en-US" b="1" dirty="0" smtClean="0"/>
            <a:t>Second level</a:t>
          </a:r>
          <a:endParaRPr lang="en-US" b="1" dirty="0"/>
        </a:p>
      </dgm:t>
    </dgm:pt>
    <dgm:pt modelId="{1C17635B-8F2E-4AD0-8E79-0591D4076EAD}" type="parTrans" cxnId="{3F8FB70C-00D2-439C-ACB2-4FB006369C40}">
      <dgm:prSet/>
      <dgm:spPr/>
      <dgm:t>
        <a:bodyPr/>
        <a:lstStyle/>
        <a:p>
          <a:endParaRPr lang="en-US"/>
        </a:p>
      </dgm:t>
    </dgm:pt>
    <dgm:pt modelId="{AEFAF111-CBAD-41E1-BA0E-D6EA39285379}" type="sibTrans" cxnId="{3F8FB70C-00D2-439C-ACB2-4FB006369C40}">
      <dgm:prSet/>
      <dgm:spPr/>
      <dgm:t>
        <a:bodyPr/>
        <a:lstStyle/>
        <a:p>
          <a:endParaRPr lang="en-US"/>
        </a:p>
      </dgm:t>
    </dgm:pt>
    <dgm:pt modelId="{E0F173EA-AADF-4C4F-9EEF-9F119FB5ADBA}" type="pres">
      <dgm:prSet presAssocID="{AE3F484D-BF13-4718-BB29-B4574DFD2B1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02211C5-AA74-4301-B9CB-9DC4D883C590}" type="pres">
      <dgm:prSet presAssocID="{CC8C661F-6501-4A3D-9BDC-AB7B3317B6EA}" presName="node" presStyleLbl="node1" presStyleIdx="0" presStyleCnt="3" custScaleX="3187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4D769A-8122-4C86-BE5E-BF35BAE7BE41}" type="pres">
      <dgm:prSet presAssocID="{B87030E5-8ADE-4D82-A187-0F9541326DC6}" presName="sibTrans" presStyleLbl="sibTrans2D1" presStyleIdx="0" presStyleCnt="3" custAng="1026742" custScaleX="183517" custScaleY="49142" custLinFactX="31267" custLinFactNeighborX="100000" custLinFactNeighborY="-5122"/>
      <dgm:spPr/>
      <dgm:t>
        <a:bodyPr/>
        <a:lstStyle/>
        <a:p>
          <a:endParaRPr lang="en-US"/>
        </a:p>
      </dgm:t>
    </dgm:pt>
    <dgm:pt modelId="{2A5274AD-DEA3-403F-886F-043EDA9E60BB}" type="pres">
      <dgm:prSet presAssocID="{B87030E5-8ADE-4D82-A187-0F9541326DC6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CBA29CCA-6462-4F97-AD80-644235C8DE9F}" type="pres">
      <dgm:prSet presAssocID="{DEBAE049-B851-4F0B-8561-82B57232E01E}" presName="node" presStyleLbl="node1" presStyleIdx="1" presStyleCnt="3" custRadScaleRad="117357" custRadScaleInc="-453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5A646A-858F-452A-BA54-344B04BBC6A7}" type="pres">
      <dgm:prSet presAssocID="{3D762DA8-62FB-4DF8-B0EB-C25E4CAC1F6C}" presName="sibTrans" presStyleLbl="sibTrans2D1" presStyleIdx="1" presStyleCnt="3" custFlipVert="0" custFlipHor="1" custScaleX="14875" custScaleY="44888" custLinFactX="-100000" custLinFactY="30899" custLinFactNeighborX="-155800" custLinFactNeighborY="100000"/>
      <dgm:spPr/>
      <dgm:t>
        <a:bodyPr/>
        <a:lstStyle/>
        <a:p>
          <a:endParaRPr lang="en-US"/>
        </a:p>
      </dgm:t>
    </dgm:pt>
    <dgm:pt modelId="{0479D1AA-C0E7-48B1-B063-C59F7E513C4C}" type="pres">
      <dgm:prSet presAssocID="{3D762DA8-62FB-4DF8-B0EB-C25E4CAC1F6C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4491909E-D57C-45E2-819E-786C24025D7D}" type="pres">
      <dgm:prSet presAssocID="{FDBBEEED-16B5-42E9-956F-194A2FFB4FA1}" presName="node" presStyleLbl="node1" presStyleIdx="2" presStyleCnt="3" custRadScaleRad="47352" custRadScaleInc="316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D2F232-88BB-434B-85D8-B63FEEB26879}" type="pres">
      <dgm:prSet presAssocID="{AEFAF111-CBAD-41E1-BA0E-D6EA39285379}" presName="sibTrans" presStyleLbl="sibTrans2D1" presStyleIdx="2" presStyleCnt="3" custScaleX="155862" custScaleY="36974" custLinFactNeighborX="28949" custLinFactNeighborY="-40011"/>
      <dgm:spPr/>
      <dgm:t>
        <a:bodyPr/>
        <a:lstStyle/>
        <a:p>
          <a:endParaRPr lang="en-US"/>
        </a:p>
      </dgm:t>
    </dgm:pt>
    <dgm:pt modelId="{D2D04EBD-6A52-4BE0-A8C1-2262CA2A7721}" type="pres">
      <dgm:prSet presAssocID="{AEFAF111-CBAD-41E1-BA0E-D6EA39285379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DA890F2E-3D28-40B0-988A-74C73622533D}" type="presOf" srcId="{3D762DA8-62FB-4DF8-B0EB-C25E4CAC1F6C}" destId="{0479D1AA-C0E7-48B1-B063-C59F7E513C4C}" srcOrd="1" destOrd="0" presId="urn:microsoft.com/office/officeart/2005/8/layout/cycle7"/>
    <dgm:cxn modelId="{6E7F9A20-8C78-4AAB-8CA8-5E5C4474B30E}" type="presOf" srcId="{CC8C661F-6501-4A3D-9BDC-AB7B3317B6EA}" destId="{902211C5-AA74-4301-B9CB-9DC4D883C590}" srcOrd="0" destOrd="0" presId="urn:microsoft.com/office/officeart/2005/8/layout/cycle7"/>
    <dgm:cxn modelId="{0D4D3A5B-DEFA-4E76-90DA-88D1A5D16500}" type="presOf" srcId="{AEFAF111-CBAD-41E1-BA0E-D6EA39285379}" destId="{13D2F232-88BB-434B-85D8-B63FEEB26879}" srcOrd="0" destOrd="0" presId="urn:microsoft.com/office/officeart/2005/8/layout/cycle7"/>
    <dgm:cxn modelId="{49A6C361-4B2B-404F-9B13-09E78605D706}" type="presOf" srcId="{AEFAF111-CBAD-41E1-BA0E-D6EA39285379}" destId="{D2D04EBD-6A52-4BE0-A8C1-2262CA2A7721}" srcOrd="1" destOrd="0" presId="urn:microsoft.com/office/officeart/2005/8/layout/cycle7"/>
    <dgm:cxn modelId="{3F8FB70C-00D2-439C-ACB2-4FB006369C40}" srcId="{AE3F484D-BF13-4718-BB29-B4574DFD2B17}" destId="{FDBBEEED-16B5-42E9-956F-194A2FFB4FA1}" srcOrd="2" destOrd="0" parTransId="{1C17635B-8F2E-4AD0-8E79-0591D4076EAD}" sibTransId="{AEFAF111-CBAD-41E1-BA0E-D6EA39285379}"/>
    <dgm:cxn modelId="{866F4EDB-D4D2-4196-AAD7-C57D134A9230}" type="presOf" srcId="{AE3F484D-BF13-4718-BB29-B4574DFD2B17}" destId="{E0F173EA-AADF-4C4F-9EEF-9F119FB5ADBA}" srcOrd="0" destOrd="0" presId="urn:microsoft.com/office/officeart/2005/8/layout/cycle7"/>
    <dgm:cxn modelId="{A6F19A0C-0D2C-4923-B45D-597C2DC13ACF}" type="presOf" srcId="{DEBAE049-B851-4F0B-8561-82B57232E01E}" destId="{CBA29CCA-6462-4F97-AD80-644235C8DE9F}" srcOrd="0" destOrd="0" presId="urn:microsoft.com/office/officeart/2005/8/layout/cycle7"/>
    <dgm:cxn modelId="{7C1F08BF-6867-4F43-901F-63B59571E0D8}" type="presOf" srcId="{3D762DA8-62FB-4DF8-B0EB-C25E4CAC1F6C}" destId="{5D5A646A-858F-452A-BA54-344B04BBC6A7}" srcOrd="0" destOrd="0" presId="urn:microsoft.com/office/officeart/2005/8/layout/cycle7"/>
    <dgm:cxn modelId="{E0818A7B-F52C-45AC-A92F-8A6D2408BDB6}" srcId="{AE3F484D-BF13-4718-BB29-B4574DFD2B17}" destId="{DEBAE049-B851-4F0B-8561-82B57232E01E}" srcOrd="1" destOrd="0" parTransId="{4CF204B7-38D4-43EC-8CAB-AC96B33D8EDC}" sibTransId="{3D762DA8-62FB-4DF8-B0EB-C25E4CAC1F6C}"/>
    <dgm:cxn modelId="{5161A417-E9E4-4E40-9D32-DD92DB1FA789}" type="presOf" srcId="{FDBBEEED-16B5-42E9-956F-194A2FFB4FA1}" destId="{4491909E-D57C-45E2-819E-786C24025D7D}" srcOrd="0" destOrd="0" presId="urn:microsoft.com/office/officeart/2005/8/layout/cycle7"/>
    <dgm:cxn modelId="{2C3B9F52-1FAA-4A90-892D-AD87F3836FB4}" type="presOf" srcId="{B87030E5-8ADE-4D82-A187-0F9541326DC6}" destId="{2A5274AD-DEA3-403F-886F-043EDA9E60BB}" srcOrd="1" destOrd="0" presId="urn:microsoft.com/office/officeart/2005/8/layout/cycle7"/>
    <dgm:cxn modelId="{A84FB849-C852-437E-BDD3-4EFABEF574D2}" srcId="{AE3F484D-BF13-4718-BB29-B4574DFD2B17}" destId="{CC8C661F-6501-4A3D-9BDC-AB7B3317B6EA}" srcOrd="0" destOrd="0" parTransId="{FB7884FA-8986-4D85-B8B2-27DFCC2662ED}" sibTransId="{B87030E5-8ADE-4D82-A187-0F9541326DC6}"/>
    <dgm:cxn modelId="{213EDB8B-EA36-4422-9E9C-6BF2C742901A}" type="presOf" srcId="{B87030E5-8ADE-4D82-A187-0F9541326DC6}" destId="{BF4D769A-8122-4C86-BE5E-BF35BAE7BE41}" srcOrd="0" destOrd="0" presId="urn:microsoft.com/office/officeart/2005/8/layout/cycle7"/>
    <dgm:cxn modelId="{7E40A006-481C-43AE-A8AF-DE01F9C74ABB}" type="presParOf" srcId="{E0F173EA-AADF-4C4F-9EEF-9F119FB5ADBA}" destId="{902211C5-AA74-4301-B9CB-9DC4D883C590}" srcOrd="0" destOrd="0" presId="urn:microsoft.com/office/officeart/2005/8/layout/cycle7"/>
    <dgm:cxn modelId="{68C78AE9-1310-4C61-9476-D7851C600A36}" type="presParOf" srcId="{E0F173EA-AADF-4C4F-9EEF-9F119FB5ADBA}" destId="{BF4D769A-8122-4C86-BE5E-BF35BAE7BE41}" srcOrd="1" destOrd="0" presId="urn:microsoft.com/office/officeart/2005/8/layout/cycle7"/>
    <dgm:cxn modelId="{48ADDBEB-0BED-4C77-AA04-A71DB2C23068}" type="presParOf" srcId="{BF4D769A-8122-4C86-BE5E-BF35BAE7BE41}" destId="{2A5274AD-DEA3-403F-886F-043EDA9E60BB}" srcOrd="0" destOrd="0" presId="urn:microsoft.com/office/officeart/2005/8/layout/cycle7"/>
    <dgm:cxn modelId="{30CC2EA7-BA6F-42F9-9F81-6201C8A2BF4A}" type="presParOf" srcId="{E0F173EA-AADF-4C4F-9EEF-9F119FB5ADBA}" destId="{CBA29CCA-6462-4F97-AD80-644235C8DE9F}" srcOrd="2" destOrd="0" presId="urn:microsoft.com/office/officeart/2005/8/layout/cycle7"/>
    <dgm:cxn modelId="{6C8E34A5-43A1-4C0C-9CA1-51B3394F4FFE}" type="presParOf" srcId="{E0F173EA-AADF-4C4F-9EEF-9F119FB5ADBA}" destId="{5D5A646A-858F-452A-BA54-344B04BBC6A7}" srcOrd="3" destOrd="0" presId="urn:microsoft.com/office/officeart/2005/8/layout/cycle7"/>
    <dgm:cxn modelId="{8AE4CD94-7541-4600-9C89-F4029904E94E}" type="presParOf" srcId="{5D5A646A-858F-452A-BA54-344B04BBC6A7}" destId="{0479D1AA-C0E7-48B1-B063-C59F7E513C4C}" srcOrd="0" destOrd="0" presId="urn:microsoft.com/office/officeart/2005/8/layout/cycle7"/>
    <dgm:cxn modelId="{924D45EC-F439-4FB0-A93D-F65C31699471}" type="presParOf" srcId="{E0F173EA-AADF-4C4F-9EEF-9F119FB5ADBA}" destId="{4491909E-D57C-45E2-819E-786C24025D7D}" srcOrd="4" destOrd="0" presId="urn:microsoft.com/office/officeart/2005/8/layout/cycle7"/>
    <dgm:cxn modelId="{F5C9980C-8397-4966-8DBD-437F29131C76}" type="presParOf" srcId="{E0F173EA-AADF-4C4F-9EEF-9F119FB5ADBA}" destId="{13D2F232-88BB-434B-85D8-B63FEEB26879}" srcOrd="5" destOrd="0" presId="urn:microsoft.com/office/officeart/2005/8/layout/cycle7"/>
    <dgm:cxn modelId="{277FB4AB-8086-4F8C-B2FB-7CFB1F1A9230}" type="presParOf" srcId="{13D2F232-88BB-434B-85D8-B63FEEB26879}" destId="{D2D04EBD-6A52-4BE0-A8C1-2262CA2A7721}" srcOrd="0" destOrd="0" presId="urn:microsoft.com/office/officeart/2005/8/layout/cycle7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2211C5-AA74-4301-B9CB-9DC4D883C590}">
      <dsp:nvSpPr>
        <dsp:cNvPr id="0" name=""/>
        <dsp:cNvSpPr/>
      </dsp:nvSpPr>
      <dsp:spPr>
        <a:xfrm>
          <a:off x="489874" y="894"/>
          <a:ext cx="7249850" cy="11371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0" kern="1200" dirty="0" smtClean="0"/>
            <a:t>www.shikkha.org</a:t>
          </a:r>
          <a:endParaRPr lang="en-US" sz="6000" kern="1200" dirty="0"/>
        </a:p>
      </dsp:txBody>
      <dsp:txXfrm>
        <a:off x="523181" y="34201"/>
        <a:ext cx="7183236" cy="1070581"/>
      </dsp:txXfrm>
    </dsp:sp>
    <dsp:sp modelId="{BF4D769A-8122-4C86-BE5E-BF35BAE7BE41}">
      <dsp:nvSpPr>
        <dsp:cNvPr id="0" name=""/>
        <dsp:cNvSpPr/>
      </dsp:nvSpPr>
      <dsp:spPr>
        <a:xfrm rot="3548461">
          <a:off x="5787272" y="1596034"/>
          <a:ext cx="1869165" cy="195594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tint val="60000"/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5845950" y="1635153"/>
        <a:ext cx="1751809" cy="117356"/>
      </dsp:txXfrm>
    </dsp:sp>
    <dsp:sp modelId="{CBA29CCA-6462-4F97-AD80-644235C8DE9F}">
      <dsp:nvSpPr>
        <dsp:cNvPr id="0" name=""/>
        <dsp:cNvSpPr/>
      </dsp:nvSpPr>
      <dsp:spPr>
        <a:xfrm>
          <a:off x="5517742" y="2290345"/>
          <a:ext cx="2274391" cy="11371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smtClean="0"/>
            <a:t>Root level</a:t>
          </a:r>
          <a:endParaRPr lang="en-US" sz="3000" b="1" kern="1200" dirty="0"/>
        </a:p>
      </dsp:txBody>
      <dsp:txXfrm>
        <a:off x="5551049" y="2323652"/>
        <a:ext cx="2207777" cy="1070581"/>
      </dsp:txXfrm>
    </dsp:sp>
    <dsp:sp modelId="{5D5A646A-858F-452A-BA54-344B04BBC6A7}">
      <dsp:nvSpPr>
        <dsp:cNvPr id="0" name=""/>
        <dsp:cNvSpPr/>
      </dsp:nvSpPr>
      <dsp:spPr>
        <a:xfrm rot="10871623" flipH="1">
          <a:off x="2200165" y="3327571"/>
          <a:ext cx="151505" cy="178662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tint val="60000"/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 rot="10800000">
        <a:off x="2245617" y="3363303"/>
        <a:ext cx="60602" cy="107198"/>
      </dsp:txXfrm>
    </dsp:sp>
    <dsp:sp modelId="{4491909E-D57C-45E2-819E-786C24025D7D}">
      <dsp:nvSpPr>
        <dsp:cNvPr id="0" name=""/>
        <dsp:cNvSpPr/>
      </dsp:nvSpPr>
      <dsp:spPr>
        <a:xfrm>
          <a:off x="1970472" y="2364260"/>
          <a:ext cx="2274391" cy="11371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smtClean="0"/>
            <a:t>Second level</a:t>
          </a:r>
          <a:endParaRPr lang="en-US" sz="3000" b="1" kern="1200" dirty="0"/>
        </a:p>
      </dsp:txBody>
      <dsp:txXfrm>
        <a:off x="2003779" y="2397567"/>
        <a:ext cx="2207777" cy="1070581"/>
      </dsp:txXfrm>
    </dsp:sp>
    <dsp:sp modelId="{13D2F232-88BB-434B-85D8-B63FEEB26879}">
      <dsp:nvSpPr>
        <dsp:cNvPr id="0" name=""/>
        <dsp:cNvSpPr/>
      </dsp:nvSpPr>
      <dsp:spPr>
        <a:xfrm rot="17584856">
          <a:off x="3112340" y="1518342"/>
          <a:ext cx="1587492" cy="14716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tint val="60000"/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3156489" y="1547775"/>
        <a:ext cx="1499194" cy="882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8FA0-74AE-412D-BC6A-C8F3ACBEFB3A}" type="datetimeFigureOut">
              <a:rPr lang="en-US" smtClean="0"/>
              <a:pPr/>
              <a:t>11/20/2016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6F15-995C-4524-8AA9-899FE4D3C3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8FA0-74AE-412D-BC6A-C8F3ACBEFB3A}" type="datetimeFigureOut">
              <a:rPr lang="en-US" smtClean="0"/>
              <a:pPr/>
              <a:t>11/20/2016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6F15-995C-4524-8AA9-899FE4D3C3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8FA0-74AE-412D-BC6A-C8F3ACBEFB3A}" type="datetimeFigureOut">
              <a:rPr lang="en-US" smtClean="0"/>
              <a:pPr/>
              <a:t>11/20/2016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6F15-995C-4524-8AA9-899FE4D3C3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8FA0-74AE-412D-BC6A-C8F3ACBEFB3A}" type="datetimeFigureOut">
              <a:rPr lang="en-US" smtClean="0"/>
              <a:pPr/>
              <a:t>11/20/2016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6F15-995C-4524-8AA9-899FE4D3C3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8FA0-74AE-412D-BC6A-C8F3ACBEFB3A}" type="datetimeFigureOut">
              <a:rPr lang="en-US" smtClean="0"/>
              <a:pPr/>
              <a:t>11/20/2016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6F15-995C-4524-8AA9-899FE4D3C3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8FA0-74AE-412D-BC6A-C8F3ACBEFB3A}" type="datetimeFigureOut">
              <a:rPr lang="en-US" smtClean="0"/>
              <a:pPr/>
              <a:t>11/20/2016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6F15-995C-4524-8AA9-899FE4D3C3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8FA0-74AE-412D-BC6A-C8F3ACBEFB3A}" type="datetimeFigureOut">
              <a:rPr lang="en-US" smtClean="0"/>
              <a:pPr/>
              <a:t>11/20/2016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6F15-995C-4524-8AA9-899FE4D3C3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8FA0-74AE-412D-BC6A-C8F3ACBEFB3A}" type="datetimeFigureOut">
              <a:rPr lang="en-US" smtClean="0"/>
              <a:pPr/>
              <a:t>11/20/2016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6F15-995C-4524-8AA9-899FE4D3C3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8FA0-74AE-412D-BC6A-C8F3ACBEFB3A}" type="datetimeFigureOut">
              <a:rPr lang="en-US" smtClean="0"/>
              <a:pPr/>
              <a:t>11/20/2016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6F15-995C-4524-8AA9-899FE4D3C3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8FA0-74AE-412D-BC6A-C8F3ACBEFB3A}" type="datetimeFigureOut">
              <a:rPr lang="en-US" smtClean="0"/>
              <a:pPr/>
              <a:t>11/20/2016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6F15-995C-4524-8AA9-899FE4D3C3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8FA0-74AE-412D-BC6A-C8F3ACBEFB3A}" type="datetimeFigureOut">
              <a:rPr lang="en-US" smtClean="0"/>
              <a:pPr/>
              <a:t>11/20/2016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D776F15-995C-4524-8AA9-899FE4D3C3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2E88FA0-74AE-412D-BC6A-C8F3ACBEFB3A}" type="datetimeFigureOut">
              <a:rPr lang="en-US" smtClean="0"/>
              <a:pPr/>
              <a:t>11/20/2016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D776F15-995C-4524-8AA9-899FE4D3C3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 err="1" smtClean="0"/>
              <a:t>তথ্য</a:t>
            </a:r>
            <a:r>
              <a:rPr lang="en-US" sz="4800" b="1" dirty="0" smtClean="0"/>
              <a:t> ও </a:t>
            </a:r>
            <a:r>
              <a:rPr lang="en-US" sz="4800" b="1" dirty="0" err="1" smtClean="0"/>
              <a:t>যোগাযোগ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প্রযুক্তি</a:t>
            </a:r>
            <a:r>
              <a:rPr lang="en-US" sz="4800" b="1" dirty="0" smtClean="0"/>
              <a:t> 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n-IN" sz="3600" dirty="0" smtClean="0">
                <a:solidFill>
                  <a:schemeClr val="tx1"/>
                </a:solidFill>
              </a:rPr>
              <a:t>ওয়েব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bn-IN" sz="3600" dirty="0" smtClean="0">
                <a:solidFill>
                  <a:schemeClr val="tx1"/>
                </a:solidFill>
              </a:rPr>
              <a:t>ডিজাইন পরিচিতি এবং </a:t>
            </a:r>
            <a:r>
              <a:rPr lang="en-US" sz="3600" dirty="0" smtClean="0">
                <a:solidFill>
                  <a:schemeClr val="tx1"/>
                </a:solidFill>
              </a:rPr>
              <a:t>HTML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6320903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b="1" dirty="0" smtClean="0"/>
              <a:t>ডোমেইন নেম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n-IN" dirty="0" smtClean="0"/>
              <a:t>ডোমেইন হচ্ছে একটি ওয়েবসাইট এর ঠিকানা । যার মাধ্যমে, ব্যবহারকারী আপনার ওয়েবসাইটটি খুঁজে পাবে ।</a:t>
            </a:r>
          </a:p>
          <a:p>
            <a:r>
              <a:rPr lang="bn-IN" dirty="0" smtClean="0"/>
              <a:t>ডোমেইন এমন একটি ইউনিক ঠিকানা যা ইন্টারনেট জগতে ব্যবহার করা হয়। সাধারণ ভাবে বলা যায়, ইন্টারনেট জগতে কোন ব্যক্তি কে বা কারো ব্যবসা প্রতিষ্ঠানকে চিহ্নিত করার ঠিকানা ডোমেইন নেম।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8412543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b="1" dirty="0" smtClean="0"/>
              <a:t>ডোমেইন নেম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n-IN" dirty="0" smtClean="0"/>
              <a:t>ডোমেইন নেমের বিভিন্ন অংশ থাকে।যেমনঃ</a:t>
            </a:r>
          </a:p>
          <a:p>
            <a:pPr marL="514350" indent="-514350">
              <a:buAutoNum type="arabicParenR"/>
            </a:pPr>
            <a:r>
              <a:rPr lang="bn-IN" dirty="0" smtClean="0"/>
              <a:t>রুট লেভেলঃ</a:t>
            </a:r>
            <a:r>
              <a:rPr lang="en-US" dirty="0" smtClean="0"/>
              <a:t> .com, .</a:t>
            </a:r>
            <a:r>
              <a:rPr lang="en-US" dirty="0" err="1" smtClean="0"/>
              <a:t>edu</a:t>
            </a:r>
            <a:r>
              <a:rPr lang="en-US" dirty="0" smtClean="0"/>
              <a:t>, .org, </a:t>
            </a:r>
            <a:r>
              <a:rPr lang="en-US" dirty="0" err="1" smtClean="0"/>
              <a:t>.net</a:t>
            </a:r>
            <a:r>
              <a:rPr lang="en-US" dirty="0"/>
              <a:t> </a:t>
            </a:r>
            <a:r>
              <a:rPr lang="bn-IN" dirty="0" smtClean="0"/>
              <a:t>ইত্যাদি।</a:t>
            </a:r>
          </a:p>
          <a:p>
            <a:pPr marL="514350" indent="-514350">
              <a:buAutoNum type="arabicParenR"/>
            </a:pPr>
            <a:r>
              <a:rPr lang="bn-IN" dirty="0" smtClean="0"/>
              <a:t>সেকেন্ড লেভেলঃ পরিচিতিমূলক নাম 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bn-IN" dirty="0" smtClean="0"/>
              <a:t>কান্ট্রি কোডঃ কোন দেশের ওয়েবসাইট তা নির্দেশ করে। 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3681697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b="1" dirty="0" smtClean="0"/>
              <a:t>ডোমেইন নেম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964680410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8241716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/>
              <a:t>ওয়েব অ্যাড্রেস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n-IN" dirty="0" smtClean="0"/>
              <a:t>প্রতিটা ওয়েব সাইটের একটি সুনির্দিষ্ট ও অদ্বিতীয় ওয়েব অ্যাড্রেস রয়েছে যার মাধ্যমে ওয়েবসাইটকে ওয়েব ব্রাউজার খুজে বের করতে পারে।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4043312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b="1" dirty="0" smtClean="0"/>
              <a:t>ওয়েব ব্রাউজার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n-IN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ওয়েব ব্রাউজার হলো এমন একটি সফটওয়ার  যার মাধ্যমে একজন ব্যবহারকারী যেকোনো ওয়েবপেইজ, ওয়ার্ল্ড ওয়াইড ওয়েবে অবস্থিত কোনো ওয়েবসাইটের যেকোনো লেখা, ছবি এবং অন্যান্য তথ্যের অনুসন্ধান, ডাউনলোড কিংবা দেখতে পারেন।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36211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b="1" dirty="0" smtClean="0"/>
              <a:t>ওয়েব ব্রাউজার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n-IN" dirty="0" smtClean="0"/>
              <a:t>জনপ্রিয় ওয়েব ব্রাউজারঃ</a:t>
            </a:r>
          </a:p>
          <a:p>
            <a:pPr marL="0" indent="0">
              <a:buNone/>
            </a:pPr>
            <a:r>
              <a:rPr lang="bn-IN" dirty="0" smtClean="0"/>
              <a:t>১) মাইক্রোসফট ইন্টারনেট এক্সপ্লোরার   </a:t>
            </a:r>
          </a:p>
          <a:p>
            <a:pPr marL="0" indent="0">
              <a:buNone/>
            </a:pPr>
            <a:r>
              <a:rPr lang="bn-IN" dirty="0" smtClean="0"/>
              <a:t>২ মোজিলা ফায়ারফক্স, </a:t>
            </a:r>
          </a:p>
          <a:p>
            <a:pPr marL="0" indent="0">
              <a:buNone/>
            </a:pPr>
            <a:r>
              <a:rPr lang="bn-IN" dirty="0" smtClean="0"/>
              <a:t>৩) অ্যাপল  </a:t>
            </a:r>
          </a:p>
          <a:p>
            <a:pPr marL="0" indent="0">
              <a:buNone/>
            </a:pPr>
            <a:r>
              <a:rPr lang="bn-IN" dirty="0" smtClean="0"/>
              <a:t>৪) সাফারি  </a:t>
            </a:r>
          </a:p>
          <a:p>
            <a:pPr marL="0" indent="0">
              <a:buNone/>
            </a:pPr>
            <a:r>
              <a:rPr lang="bn-IN" dirty="0" smtClean="0"/>
              <a:t>৫) নেটস্কেপ </a:t>
            </a:r>
          </a:p>
          <a:p>
            <a:pPr marL="0" indent="0">
              <a:buNone/>
            </a:pPr>
            <a:r>
              <a:rPr lang="bn-IN" dirty="0" smtClean="0"/>
              <a:t>৬) ওপেরা </a:t>
            </a:r>
          </a:p>
          <a:p>
            <a:pPr marL="0" indent="0">
              <a:buNone/>
            </a:pPr>
            <a:r>
              <a:rPr lang="bn-IN" dirty="0" smtClean="0"/>
              <a:t>৭) গুগল ক্রোম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5131856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001000" cy="743712"/>
          </a:xfrm>
        </p:spPr>
        <p:txBody>
          <a:bodyPr>
            <a:normAutofit fontScale="90000"/>
          </a:bodyPr>
          <a:lstStyle/>
          <a:p>
            <a:r>
              <a:rPr lang="bn-IN" b="1" dirty="0" smtClean="0"/>
              <a:t>ওয়েবসাইটের প্রকারভেদ 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246120" y="1676400"/>
            <a:ext cx="27432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s-IN" sz="3200" b="1" dirty="0"/>
              <a:t>ওয়েবসাইট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371600" y="4114800"/>
            <a:ext cx="23622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3200" b="1" dirty="0" smtClean="0"/>
              <a:t>স্ট্যাটিক </a:t>
            </a:r>
            <a:endParaRPr lang="en-US" sz="32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5410200" y="4114800"/>
            <a:ext cx="23622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3200" b="1" dirty="0" smtClean="0"/>
              <a:t>ডাইনামিক</a:t>
            </a:r>
            <a:r>
              <a:rPr lang="bn-IN" dirty="0" smtClean="0"/>
              <a:t> </a:t>
            </a:r>
            <a:endParaRPr lang="en-US" dirty="0"/>
          </a:p>
        </p:txBody>
      </p:sp>
      <p:sp>
        <p:nvSpPr>
          <p:cNvPr id="8" name="Minus 7"/>
          <p:cNvSpPr/>
          <p:nvPr/>
        </p:nvSpPr>
        <p:spPr>
          <a:xfrm>
            <a:off x="2438400" y="2971800"/>
            <a:ext cx="4648200" cy="533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6305550" y="3238500"/>
            <a:ext cx="190500" cy="8763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3021330" y="3238500"/>
            <a:ext cx="190500" cy="8763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4617720" y="2667000"/>
            <a:ext cx="1905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547633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bn-IN" b="1" dirty="0" smtClean="0"/>
              <a:t>স্ট্যাটিক </a:t>
            </a:r>
            <a:r>
              <a:rPr lang="as-IN" b="1" dirty="0"/>
              <a:t>ওয়েবসাইট</a:t>
            </a:r>
            <a:br>
              <a:rPr lang="as-IN" b="1" dirty="0"/>
            </a:br>
            <a:r>
              <a:rPr lang="bn-IN" b="1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r>
              <a:rPr lang="bn-IN" dirty="0" smtClean="0"/>
              <a:t>এর কন্টেন্ট গুলো ফিক্সড।</a:t>
            </a:r>
          </a:p>
          <a:p>
            <a:r>
              <a:rPr lang="en-US" dirty="0" smtClean="0"/>
              <a:t>HTML </a:t>
            </a:r>
            <a:r>
              <a:rPr lang="bn-IN" dirty="0" smtClean="0"/>
              <a:t>কোড দিয়ে তৈরি।</a:t>
            </a:r>
          </a:p>
          <a:p>
            <a:r>
              <a:rPr lang="bn-IN" dirty="0" smtClean="0"/>
              <a:t>এই ধরনের ওয়েবসাইটের প্রতিটা ওয়েবপেইজের কোড আলাদা ভাবে লেখা থাকে এবং এগুলো সার্ভারে আলাদা ভাবে সেভ করা থাকে। </a:t>
            </a:r>
          </a:p>
          <a:p>
            <a:r>
              <a:rPr lang="bn-IN" dirty="0" smtClean="0"/>
              <a:t>এই সব পেইজে কোন ধরনের পরিবর্তন আনার জন্য কোডিং সম্পর্কে নলেজ থাকতে হয়।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3944231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" y="304800"/>
            <a:ext cx="8915400" cy="388620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Home Work</a:t>
            </a:r>
            <a:endParaRPr lang="en-US" sz="9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4052891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n-IN" dirty="0" smtClean="0"/>
              <a:t>জ্ঞানমূলক প্রশ্নঃ </a:t>
            </a:r>
          </a:p>
          <a:p>
            <a:pPr marL="514350" indent="-514350">
              <a:buAutoNum type="arabicParenR"/>
            </a:pPr>
            <a:r>
              <a:rPr lang="en-US" dirty="0" smtClean="0"/>
              <a:t>HTML </a:t>
            </a:r>
            <a:r>
              <a:rPr lang="bn-IN" dirty="0" smtClean="0"/>
              <a:t>কি?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smtClean="0"/>
              <a:t>HTML </a:t>
            </a:r>
            <a:r>
              <a:rPr lang="bn-IN" dirty="0" smtClean="0"/>
              <a:t>ট্যাগ কি?</a:t>
            </a:r>
          </a:p>
          <a:p>
            <a:pPr marL="514350" indent="-514350">
              <a:buAutoNum type="arabicParenR"/>
            </a:pPr>
            <a:r>
              <a:rPr lang="en-US" smtClean="0"/>
              <a:t>HTML</a:t>
            </a:r>
            <a:r>
              <a:rPr lang="bn-IN" dirty="0" smtClean="0"/>
              <a:t> </a:t>
            </a:r>
            <a:r>
              <a:rPr lang="bn-IN" dirty="0" smtClean="0"/>
              <a:t>উপাদান কি?</a:t>
            </a:r>
          </a:p>
          <a:p>
            <a:pPr marL="514350" indent="-514350">
              <a:buAutoNum type="arabicParenR"/>
            </a:pPr>
            <a:r>
              <a:rPr lang="en-US" dirty="0" smtClean="0"/>
              <a:t>HTML</a:t>
            </a:r>
            <a:r>
              <a:rPr lang="bn-IN" dirty="0" smtClean="0"/>
              <a:t> অ্যাট্রিবিউট কি?</a:t>
            </a:r>
          </a:p>
          <a:p>
            <a:pPr marL="514350" indent="-514350">
              <a:buAutoNum type="arabicParenR"/>
            </a:pPr>
            <a:endParaRPr lang="bn-IN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/>
              <a:t>সৃজনশীল প্রশ্ন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6244129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n-BD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j-ea"/>
                <a:cs typeface="Vrinda"/>
              </a:rPr>
              <a:t>পরিচিতি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3" name="Text Placeholder 4"/>
          <p:cNvSpPr txBox="1">
            <a:spLocks/>
          </p:cNvSpPr>
          <p:nvPr/>
        </p:nvSpPr>
        <p:spPr>
          <a:xfrm>
            <a:off x="457200" y="1219200"/>
            <a:ext cx="4040188" cy="5746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bn-BD" sz="3200" b="1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Vrinda"/>
              </a:rPr>
              <a:t>শিক্ষকঃ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228600" y="2209800"/>
            <a:ext cx="4343400" cy="2819400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bn-BD" sz="2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Vrinda"/>
              <a:sym typeface="Webding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bn-IN" sz="2800" b="1" dirty="0" smtClean="0">
                <a:solidFill>
                  <a:sysClr val="windowText" lastClr="000000"/>
                </a:solidFill>
                <a:latin typeface="Calibri"/>
                <a:cs typeface="Vrinda"/>
                <a:sym typeface="Webdings"/>
              </a:rPr>
              <a:t>নাদিরা দিলশাদ </a:t>
            </a:r>
            <a:endParaRPr kumimoji="0" lang="bn-BD" sz="2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Vrinda"/>
              <a:sym typeface="Webding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bn-IN" sz="2800" b="1" dirty="0" smtClean="0">
                <a:solidFill>
                  <a:sysClr val="windowText" lastClr="000000"/>
                </a:solidFill>
                <a:latin typeface="Calibri"/>
                <a:cs typeface="Vrinda"/>
                <a:sym typeface="Webdings"/>
              </a:rPr>
              <a:t>প্রভাষক, তথ্য ও যোগাযোগ প্রযুক্তি  </a:t>
            </a:r>
            <a:endParaRPr kumimoji="0" lang="bn-BD" sz="2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Vrinda"/>
              <a:sym typeface="Webding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 Placeholder 6"/>
          <p:cNvSpPr txBox="1">
            <a:spLocks/>
          </p:cNvSpPr>
          <p:nvPr/>
        </p:nvSpPr>
        <p:spPr>
          <a:xfrm>
            <a:off x="4648200" y="1295400"/>
            <a:ext cx="4041775" cy="457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bn-BD" sz="3200" b="1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Vrinda"/>
              </a:rPr>
              <a:t>পাঠঃ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Content Placeholder 7"/>
          <p:cNvSpPr txBox="1">
            <a:spLocks/>
          </p:cNvSpPr>
          <p:nvPr/>
        </p:nvSpPr>
        <p:spPr>
          <a:xfrm>
            <a:off x="4800600" y="2209801"/>
            <a:ext cx="4191000" cy="2819399"/>
          </a:xfrm>
          <a:prstGeom prst="rect">
            <a:avLst/>
          </a:prstGeom>
          <a:ln w="57150">
            <a:solidFill>
              <a:srgbClr val="92D050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bn-BD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Vrinda"/>
              </a:rPr>
              <a:t>বিষয়- আই  সি টি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bn-BD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Vrinda"/>
              </a:rPr>
              <a:t>ক্লাস- একাদশ-দ্বাদশ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indent="0" algn="ctr">
              <a:buNone/>
              <a:defRPr/>
            </a:pPr>
            <a:r>
              <a:rPr lang="bn-IN" sz="3200" dirty="0"/>
              <a:t>ওয়েব</a:t>
            </a:r>
            <a:r>
              <a:rPr lang="en-US" sz="3200" dirty="0"/>
              <a:t> </a:t>
            </a:r>
            <a:r>
              <a:rPr lang="bn-IN" sz="3200" dirty="0"/>
              <a:t>ডিজাইন পরিচিতি এবং </a:t>
            </a:r>
            <a:r>
              <a:rPr lang="en-US" sz="3200" dirty="0"/>
              <a:t>HTML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bn-BD" sz="3200" b="0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/>
              <a:ea typeface="+mn-ea"/>
              <a:cs typeface="Vrinda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1" i="0" u="sng" strike="noStrike" kern="1200" cap="none" spc="0" normalizeH="0" baseline="0" noProof="0" dirty="0" smtClean="0">
              <a:ln>
                <a:noFill/>
              </a:ln>
              <a:solidFill>
                <a:srgbClr val="00FF99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0" y="3697069"/>
            <a:ext cx="3200399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n-BD" sz="3600" b="1" i="0" u="none" strike="noStrike" kern="0" cap="none" spc="150" normalizeH="0" baseline="0" noProof="0" dirty="0" smtClean="0">
              <a:ln w="11430"/>
              <a:solidFill>
                <a:srgbClr val="FFFF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0" cap="none" spc="150" normalizeH="0" baseline="0" noProof="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uLnTx/>
              <a:uFillTx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9122964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905000"/>
            <a:ext cx="8305800" cy="2286000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Thank You</a:t>
            </a:r>
            <a:endParaRPr lang="en-US" sz="9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8654712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b="1" dirty="0" smtClean="0">
                <a:effectLst/>
              </a:rPr>
              <a:t>ওয়েবপেজ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n-IN" dirty="0" smtClean="0">
                <a:effectLst/>
              </a:rPr>
              <a:t>ওয়েবপেজ হলো একটি ওয়েব ডকুমেন্ট</a:t>
            </a:r>
            <a:r>
              <a:rPr lang="bn-IN" dirty="0" smtClean="0"/>
              <a:t>।</a:t>
            </a:r>
          </a:p>
          <a:p>
            <a:pPr marL="0" indent="0">
              <a:buNone/>
            </a:pPr>
            <a:endParaRPr lang="bn-IN" dirty="0" smtClean="0"/>
          </a:p>
          <a:p>
            <a:r>
              <a:rPr lang="bn-IN" dirty="0" smtClean="0">
                <a:effectLst/>
              </a:rPr>
              <a:t>ইন্টারনেটে যে কেউ তার প্রয়োজনীয় তথ্য, অডিও, ভিডিও, ছবি ইত্যাদি জমা রাখতে পারে। নির্দিষ্ট অর্থের বিনিময়ে এগুলো জমা রাখা যায়। ওয়েবে এরুপ তথ্য রাখার পেজকে ওয়েব পেজ বলা হয়।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7676529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b="1" dirty="0" smtClean="0">
                <a:effectLst/>
              </a:rPr>
              <a:t>ওয়েবপেজের বিষয়বস্তু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n-IN" dirty="0" smtClean="0"/>
              <a:t>১। ডেটা ফাইলঃ</a:t>
            </a:r>
          </a:p>
          <a:p>
            <a:pPr marL="0" indent="0">
              <a:buNone/>
            </a:pPr>
            <a:r>
              <a:rPr lang="bn-IN" dirty="0"/>
              <a:t> </a:t>
            </a:r>
            <a:r>
              <a:rPr lang="bn-IN" dirty="0" smtClean="0"/>
              <a:t> ক)</a:t>
            </a:r>
            <a:r>
              <a:rPr lang="en-US" dirty="0" err="1" smtClean="0"/>
              <a:t>Pdf</a:t>
            </a:r>
            <a:endParaRPr lang="bn-IN" dirty="0" smtClean="0"/>
          </a:p>
          <a:p>
            <a:pPr marL="0" indent="0">
              <a:buNone/>
            </a:pPr>
            <a:r>
              <a:rPr lang="bn-IN" dirty="0"/>
              <a:t> </a:t>
            </a:r>
            <a:r>
              <a:rPr lang="bn-IN" dirty="0" smtClean="0"/>
              <a:t> খ)</a:t>
            </a:r>
            <a:r>
              <a:rPr lang="en-US" dirty="0" smtClean="0"/>
              <a:t>Power point present</a:t>
            </a:r>
            <a:endParaRPr lang="bn-IN" dirty="0" smtClean="0"/>
          </a:p>
          <a:p>
            <a:pPr marL="0" indent="0">
              <a:buNone/>
            </a:pPr>
            <a:r>
              <a:rPr lang="bn-IN" dirty="0"/>
              <a:t> </a:t>
            </a:r>
            <a:r>
              <a:rPr lang="bn-IN" dirty="0" smtClean="0"/>
              <a:t> গ)</a:t>
            </a:r>
            <a:r>
              <a:rPr lang="en-US" dirty="0" smtClean="0"/>
              <a:t>Microsoft word </a:t>
            </a:r>
            <a:r>
              <a:rPr lang="bn-IN" dirty="0" smtClean="0"/>
              <a:t>ইত্যাদি </a:t>
            </a:r>
          </a:p>
          <a:p>
            <a:pPr marL="0" indent="0">
              <a:buNone/>
            </a:pPr>
            <a:r>
              <a:rPr lang="bn-IN" dirty="0" smtClean="0"/>
              <a:t>২। ভিডিও এবং অডিও ফাইল</a:t>
            </a:r>
          </a:p>
          <a:p>
            <a:pPr marL="0" indent="0">
              <a:buNone/>
            </a:pPr>
            <a:r>
              <a:rPr lang="bn-IN" dirty="0" smtClean="0"/>
              <a:t>৩। ছবি ও গ্রাফিক্স ফাইল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9209952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b="1" dirty="0" smtClean="0">
                <a:effectLst/>
              </a:rPr>
              <a:t>ওয়েবসাইট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n-IN" dirty="0" smtClean="0">
                <a:effectLst/>
              </a:rPr>
              <a:t>ওয়েবসাইটঃ ওয়েবসাইট হলো কোন ওয়েব সার্ভারে রাখা ওয়েব পেজের সমষ্টিকে বোঝায় যা ইন্টারনেট মাধ্যমে অ্যাক্সেস করা যায়।</a:t>
            </a:r>
          </a:p>
          <a:p>
            <a:endParaRPr lang="bn-IN" dirty="0" smtClean="0"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2192299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b="1" dirty="0" smtClean="0"/>
              <a:t>আইপি এড্রেস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n-IN" dirty="0" smtClean="0"/>
              <a:t>আইপি</a:t>
            </a:r>
            <a:r>
              <a:rPr lang="bn-IN" dirty="0" smtClean="0">
                <a:effectLst/>
              </a:rPr>
              <a:t> </a:t>
            </a:r>
            <a:r>
              <a:rPr lang="bn-IN" dirty="0" smtClean="0"/>
              <a:t>এড্রেস</a:t>
            </a:r>
            <a:r>
              <a:rPr lang="bn-IN" dirty="0" smtClean="0">
                <a:effectLst/>
              </a:rPr>
              <a:t>(</a:t>
            </a:r>
            <a:r>
              <a:rPr lang="en-US" dirty="0" smtClean="0">
                <a:effectLst/>
              </a:rPr>
              <a:t>IP Address) </a:t>
            </a:r>
            <a:r>
              <a:rPr lang="bn-IN" dirty="0" smtClean="0"/>
              <a:t>এর</a:t>
            </a:r>
            <a:r>
              <a:rPr lang="bn-IN" dirty="0" smtClean="0">
                <a:effectLst/>
              </a:rPr>
              <a:t> </a:t>
            </a:r>
            <a:r>
              <a:rPr lang="bn-IN" dirty="0" smtClean="0"/>
              <a:t>সম্পূর্ন</a:t>
            </a:r>
            <a:r>
              <a:rPr lang="bn-IN" dirty="0" smtClean="0">
                <a:effectLst/>
              </a:rPr>
              <a:t> </a:t>
            </a:r>
            <a:r>
              <a:rPr lang="bn-IN" dirty="0" smtClean="0"/>
              <a:t>ইংরেজী</a:t>
            </a:r>
            <a:r>
              <a:rPr lang="bn-IN" dirty="0" smtClean="0">
                <a:effectLst/>
              </a:rPr>
              <a:t> </a:t>
            </a:r>
            <a:r>
              <a:rPr lang="bn-IN" dirty="0" smtClean="0"/>
              <a:t>অর্থ</a:t>
            </a:r>
            <a:r>
              <a:rPr lang="bn-IN" dirty="0" smtClean="0">
                <a:effectLst/>
              </a:rPr>
              <a:t> </a:t>
            </a:r>
            <a:r>
              <a:rPr lang="bn-IN" dirty="0" smtClean="0"/>
              <a:t>হচ্ছে</a:t>
            </a:r>
            <a:r>
              <a:rPr lang="bn-IN" dirty="0" smtClean="0">
                <a:effectLst/>
              </a:rPr>
              <a:t> </a:t>
            </a:r>
            <a:r>
              <a:rPr lang="en-US" dirty="0" smtClean="0">
                <a:effectLst/>
              </a:rPr>
              <a:t>Internet Protocol Address.</a:t>
            </a:r>
            <a:endParaRPr lang="bn-IN" dirty="0" smtClean="0">
              <a:effectLst/>
            </a:endParaRPr>
          </a:p>
          <a:p>
            <a:r>
              <a:rPr lang="bn-IN" dirty="0" smtClean="0"/>
              <a:t>আইপি এড্রেস হচ্ছে একটি অদ্বিতীয় একটি ঠিকানা</a:t>
            </a:r>
            <a:endParaRPr lang="bn-IN" b="1" dirty="0" smtClean="0"/>
          </a:p>
          <a:p>
            <a:r>
              <a:rPr lang="bn-IN" dirty="0" smtClean="0">
                <a:effectLst/>
              </a:rPr>
              <a:t>ইন্টারনেটের সাথে যুক্ত প্রতিটি কম্পিউটারকে অদ্বিতীয় ভাবে আইডেন্টিফাই করার জন্য </a:t>
            </a:r>
            <a:r>
              <a:rPr lang="en-US" dirty="0" smtClean="0">
                <a:effectLst/>
              </a:rPr>
              <a:t>IP Address</a:t>
            </a:r>
            <a:r>
              <a:rPr lang="bn-IN" dirty="0" smtClean="0">
                <a:effectLst/>
              </a:rPr>
              <a:t> ব্যবহার করা হয়।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2039266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b="1" dirty="0" smtClean="0"/>
              <a:t>আইপি এড্রেস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n-IN" dirty="0" smtClean="0"/>
              <a:t>বর্তমানে ইন্টারনেট প্রোটকল ভার্সন ৪ (</a:t>
            </a:r>
            <a:r>
              <a:rPr lang="en-US" dirty="0" smtClean="0"/>
              <a:t>IPV4</a:t>
            </a:r>
            <a:r>
              <a:rPr lang="bn-IN" dirty="0" smtClean="0"/>
              <a:t>) প্রচলিত আছে। </a:t>
            </a:r>
          </a:p>
          <a:p>
            <a:r>
              <a:rPr lang="en-US" dirty="0" smtClean="0"/>
              <a:t> IPV4  </a:t>
            </a:r>
            <a:r>
              <a:rPr lang="bn-IN" dirty="0" smtClean="0"/>
              <a:t>সিস্টেমে আইপি</a:t>
            </a:r>
            <a:r>
              <a:rPr lang="bn-IN" dirty="0" smtClean="0">
                <a:effectLst/>
              </a:rPr>
              <a:t> </a:t>
            </a:r>
            <a:r>
              <a:rPr lang="bn-IN" dirty="0" smtClean="0"/>
              <a:t>এড্রেস</a:t>
            </a:r>
            <a:r>
              <a:rPr lang="bn-IN" dirty="0"/>
              <a:t> </a:t>
            </a:r>
            <a:r>
              <a:rPr lang="bn-IN" dirty="0" smtClean="0"/>
              <a:t>প্রকাশের জন্য ৪টি ৮বিটের বাইনারি সংখ্যা প্রয়োজন। অর্থাৎ সম্পূর্ণ ঠিকানা প্রকাশের জন্য ৩২ বিট প্রয়োজন।</a:t>
            </a:r>
          </a:p>
          <a:p>
            <a:r>
              <a:rPr lang="bn-IN" dirty="0" smtClean="0"/>
              <a:t>প্রথম দুটি অক্টেট অথবা প্রথম ১৬ বিট কে নেটওয়ার্ক আইডি বলা হয়। </a:t>
            </a:r>
          </a:p>
          <a:p>
            <a:r>
              <a:rPr lang="bn-IN" dirty="0" smtClean="0"/>
              <a:t>পরবর্তী দুটি অক্টেট অথবা পরবর্তী ১৬ বিট কে হোস্ট আইডি বলা হয়।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1462579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33" y="1219200"/>
            <a:ext cx="8689561" cy="4648200"/>
          </a:xfrm>
        </p:spPr>
      </p:pic>
    </p:spTree>
    <p:extLst>
      <p:ext uri="{BB962C8B-B14F-4D97-AF65-F5344CB8AC3E}">
        <p14:creationId xmlns="" xmlns:p14="http://schemas.microsoft.com/office/powerpoint/2010/main" val="365595558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n-IN" b="1" dirty="0" smtClean="0"/>
              <a:t>নেটওয়ার্ক আইডি ও হোস্ট আইডি 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830" y="3127851"/>
            <a:ext cx="3482340" cy="2004060"/>
          </a:xfrm>
        </p:spPr>
      </p:pic>
    </p:spTree>
    <p:extLst>
      <p:ext uri="{BB962C8B-B14F-4D97-AF65-F5344CB8AC3E}">
        <p14:creationId xmlns="" xmlns:p14="http://schemas.microsoft.com/office/powerpoint/2010/main" val="403910354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581</TotalTime>
  <Words>480</Words>
  <Application>Microsoft Office PowerPoint</Application>
  <PresentationFormat>On-screen Show (4:3)</PresentationFormat>
  <Paragraphs>79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তথ্য ও যোগাযোগ প্রযুক্তি </vt:lpstr>
      <vt:lpstr>Slide 2</vt:lpstr>
      <vt:lpstr>ওয়েবপেজ</vt:lpstr>
      <vt:lpstr>ওয়েবপেজের বিষয়বস্তু </vt:lpstr>
      <vt:lpstr>ওয়েবসাইট</vt:lpstr>
      <vt:lpstr>আইপি এড্রেস</vt:lpstr>
      <vt:lpstr>আইপি এড্রেস</vt:lpstr>
      <vt:lpstr>Slide 8</vt:lpstr>
      <vt:lpstr>নেটওয়ার্ক আইডি ও হোস্ট আইডি </vt:lpstr>
      <vt:lpstr>ডোমেইন নেম </vt:lpstr>
      <vt:lpstr>ডোমেইন নেম </vt:lpstr>
      <vt:lpstr>ডোমেইন নেম </vt:lpstr>
      <vt:lpstr>ওয়েব অ্যাড্রেস </vt:lpstr>
      <vt:lpstr>ওয়েব ব্রাউজার</vt:lpstr>
      <vt:lpstr>ওয়েব ব্রাউজার</vt:lpstr>
      <vt:lpstr>ওয়েবসাইটের প্রকারভেদ </vt:lpstr>
      <vt:lpstr> স্ট্যাটিক ওয়েবসাইট  </vt:lpstr>
      <vt:lpstr>Home Work</vt:lpstr>
      <vt:lpstr>সৃজনশীল প্রশ্ন 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তথ্য ও যোগাযোগ প্রযুক্তি </dc:title>
  <dc:creator>User</dc:creator>
  <cp:lastModifiedBy>College LAB Admin</cp:lastModifiedBy>
  <cp:revision>66</cp:revision>
  <dcterms:created xsi:type="dcterms:W3CDTF">2016-03-07T13:12:02Z</dcterms:created>
  <dcterms:modified xsi:type="dcterms:W3CDTF">2016-11-20T03:22:46Z</dcterms:modified>
</cp:coreProperties>
</file>