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95" r:id="rId2"/>
    <p:sldId id="320" r:id="rId3"/>
    <p:sldId id="284" r:id="rId4"/>
    <p:sldId id="303" r:id="rId5"/>
    <p:sldId id="317" r:id="rId6"/>
    <p:sldId id="313" r:id="rId7"/>
    <p:sldId id="319" r:id="rId8"/>
    <p:sldId id="290" r:id="rId9"/>
    <p:sldId id="314" r:id="rId10"/>
    <p:sldId id="307" r:id="rId11"/>
    <p:sldId id="315" r:id="rId12"/>
    <p:sldId id="310" r:id="rId13"/>
    <p:sldId id="312" r:id="rId14"/>
    <p:sldId id="316" r:id="rId15"/>
  </p:sldIdLst>
  <p:sldSz cx="10058400" cy="7772400"/>
  <p:notesSz cx="6858000" cy="9144000"/>
  <p:defaultTextStyle>
    <a:defPPr>
      <a:defRPr lang="en-US"/>
    </a:defPPr>
    <a:lvl1pPr marL="0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04553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09106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13660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18214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22767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827320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631874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436427" algn="l" defTabSz="1609106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4071CA30-B991-47E8-B9DC-071AB2DED5A2}">
          <p14:sldIdLst>
            <p14:sldId id="295"/>
            <p14:sldId id="284"/>
            <p14:sldId id="303"/>
            <p14:sldId id="317"/>
            <p14:sldId id="313"/>
            <p14:sldId id="319"/>
            <p14:sldId id="290"/>
            <p14:sldId id="314"/>
            <p14:sldId id="307"/>
            <p14:sldId id="315"/>
            <p14:sldId id="310"/>
            <p14:sldId id="320"/>
            <p14:sldId id="321"/>
            <p14:sldId id="312"/>
            <p14:sldId id="316"/>
            <p14:sldId id="304"/>
            <p14:sldId id="302"/>
            <p14:sldId id="305"/>
            <p14:sldId id="318"/>
            <p14:sldId id="311"/>
            <p14:sldId id="299"/>
            <p14:sldId id="256"/>
            <p14:sldId id="297"/>
            <p14:sldId id="293"/>
            <p14:sldId id="292"/>
            <p14:sldId id="291"/>
            <p14:sldId id="298"/>
            <p14:sldId id="283"/>
            <p14:sldId id="280"/>
            <p14:sldId id="281"/>
          </p14:sldIdLst>
        </p14:section>
        <p14:section name="Untitled Section" id="{9DE29CA3-D8BD-485B-8791-93C3B4B8323B}">
          <p14:sldIdLst>
            <p14:sldId id="276"/>
            <p14:sldId id="271"/>
            <p14:sldId id="267"/>
            <p14:sldId id="266"/>
            <p14:sldId id="278"/>
            <p14:sldId id="289"/>
            <p14:sldId id="286"/>
            <p14:sldId id="288"/>
            <p14:sldId id="287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1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62" autoAdjust="0"/>
    <p:restoredTop sz="94689" autoAdjust="0"/>
  </p:normalViewPr>
  <p:slideViewPr>
    <p:cSldViewPr>
      <p:cViewPr>
        <p:scale>
          <a:sx n="60" d="100"/>
          <a:sy n="60" d="100"/>
        </p:scale>
        <p:origin x="-1422" y="-108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5BC7E-13B6-4DE8-A908-1AE12B93B916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D1804A-7511-49DD-81EC-9256DF277E86}" type="pres">
      <dgm:prSet presAssocID="{BD75BC7E-13B6-4DE8-A908-1AE12B93B91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465DB04A-0FA2-439F-9CC7-BA9974EC848F}" type="presOf" srcId="{BD75BC7E-13B6-4DE8-A908-1AE12B93B916}" destId="{87D1804A-7511-49DD-81EC-9256DF277E86}" srcOrd="0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FA898-7F79-420B-9EC7-F19CAB60F2A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4CA46-9ED3-440C-B53F-3F73E9090A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205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804553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609106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2413660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3218214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4022767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27320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631874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436427" algn="l" defTabSz="16091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6"/>
            <a:ext cx="8549640" cy="1666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1" y="4404360"/>
            <a:ext cx="7040881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09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13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18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2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27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3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36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115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59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1" y="311258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8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000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823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994489"/>
            <a:ext cx="8549640" cy="1543685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294275"/>
            <a:ext cx="8549640" cy="1700212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80455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0910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136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2182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402276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82732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63187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43642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469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5000"/>
            </a:lvl1pPr>
            <a:lvl2pPr>
              <a:defRPr sz="42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5000"/>
            </a:lvl1pPr>
            <a:lvl2pPr>
              <a:defRPr sz="4200"/>
            </a:lvl2pPr>
            <a:lvl3pPr>
              <a:defRPr sz="35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514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6"/>
            <a:ext cx="4444207" cy="725064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04553" indent="0">
              <a:buNone/>
              <a:defRPr sz="3500" b="1"/>
            </a:lvl2pPr>
            <a:lvl3pPr marL="1609106" indent="0">
              <a:buNone/>
              <a:defRPr sz="3200" b="1"/>
            </a:lvl3pPr>
            <a:lvl4pPr marL="2413660" indent="0">
              <a:buNone/>
              <a:defRPr sz="2800" b="1"/>
            </a:lvl4pPr>
            <a:lvl5pPr marL="3218214" indent="0">
              <a:buNone/>
              <a:defRPr sz="2800" b="1"/>
            </a:lvl5pPr>
            <a:lvl6pPr marL="4022767" indent="0">
              <a:buNone/>
              <a:defRPr sz="2800" b="1"/>
            </a:lvl6pPr>
            <a:lvl7pPr marL="4827320" indent="0">
              <a:buNone/>
              <a:defRPr sz="2800" b="1"/>
            </a:lvl7pPr>
            <a:lvl8pPr marL="5631874" indent="0">
              <a:buNone/>
              <a:defRPr sz="2800" b="1"/>
            </a:lvl8pPr>
            <a:lvl9pPr marL="6436427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60"/>
            <a:ext cx="4444207" cy="4478126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739796"/>
            <a:ext cx="4445953" cy="725064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804553" indent="0">
              <a:buNone/>
              <a:defRPr sz="3500" b="1"/>
            </a:lvl2pPr>
            <a:lvl3pPr marL="1609106" indent="0">
              <a:buNone/>
              <a:defRPr sz="3200" b="1"/>
            </a:lvl3pPr>
            <a:lvl4pPr marL="2413660" indent="0">
              <a:buNone/>
              <a:defRPr sz="2800" b="1"/>
            </a:lvl4pPr>
            <a:lvl5pPr marL="3218214" indent="0">
              <a:buNone/>
              <a:defRPr sz="2800" b="1"/>
            </a:lvl5pPr>
            <a:lvl6pPr marL="4022767" indent="0">
              <a:buNone/>
              <a:defRPr sz="2800" b="1"/>
            </a:lvl6pPr>
            <a:lvl7pPr marL="4827320" indent="0">
              <a:buNone/>
              <a:defRPr sz="2800" b="1"/>
            </a:lvl7pPr>
            <a:lvl8pPr marL="5631874" indent="0">
              <a:buNone/>
              <a:defRPr sz="2800" b="1"/>
            </a:lvl8pPr>
            <a:lvl9pPr marL="6436427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464860"/>
            <a:ext cx="4445953" cy="4478126"/>
          </a:xfrm>
        </p:spPr>
        <p:txBody>
          <a:bodyPr/>
          <a:lstStyle>
            <a:lvl1pPr>
              <a:defRPr sz="4200"/>
            </a:lvl1pPr>
            <a:lvl2pPr>
              <a:defRPr sz="35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707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249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77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6"/>
            <a:ext cx="3309145" cy="1316990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8"/>
            <a:ext cx="5622925" cy="6633528"/>
          </a:xfrm>
        </p:spPr>
        <p:txBody>
          <a:bodyPr/>
          <a:lstStyle>
            <a:lvl1pPr>
              <a:defRPr sz="5800"/>
            </a:lvl1pPr>
            <a:lvl2pPr>
              <a:defRPr sz="5000"/>
            </a:lvl2pPr>
            <a:lvl3pPr>
              <a:defRPr sz="42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50"/>
            <a:ext cx="3309145" cy="5316539"/>
          </a:xfrm>
        </p:spPr>
        <p:txBody>
          <a:bodyPr/>
          <a:lstStyle>
            <a:lvl1pPr marL="0" indent="0">
              <a:buNone/>
              <a:defRPr sz="2400"/>
            </a:lvl1pPr>
            <a:lvl2pPr marL="804553" indent="0">
              <a:buNone/>
              <a:defRPr sz="2100"/>
            </a:lvl2pPr>
            <a:lvl3pPr marL="1609106" indent="0">
              <a:buNone/>
              <a:defRPr sz="1700"/>
            </a:lvl3pPr>
            <a:lvl4pPr marL="2413660" indent="0">
              <a:buNone/>
              <a:defRPr sz="1600"/>
            </a:lvl4pPr>
            <a:lvl5pPr marL="3218214" indent="0">
              <a:buNone/>
              <a:defRPr sz="1600"/>
            </a:lvl5pPr>
            <a:lvl6pPr marL="4022767" indent="0">
              <a:buNone/>
              <a:defRPr sz="1600"/>
            </a:lvl6pPr>
            <a:lvl7pPr marL="4827320" indent="0">
              <a:buNone/>
              <a:defRPr sz="1600"/>
            </a:lvl7pPr>
            <a:lvl8pPr marL="5631874" indent="0">
              <a:buNone/>
              <a:defRPr sz="1600"/>
            </a:lvl8pPr>
            <a:lvl9pPr marL="6436427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826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8" y="5440681"/>
            <a:ext cx="6035040" cy="642304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8" y="694479"/>
            <a:ext cx="6035040" cy="4663440"/>
          </a:xfrm>
        </p:spPr>
        <p:txBody>
          <a:bodyPr/>
          <a:lstStyle>
            <a:lvl1pPr marL="0" indent="0">
              <a:buNone/>
              <a:defRPr sz="5800"/>
            </a:lvl1pPr>
            <a:lvl2pPr marL="804553" indent="0">
              <a:buNone/>
              <a:defRPr sz="5000"/>
            </a:lvl2pPr>
            <a:lvl3pPr marL="1609106" indent="0">
              <a:buNone/>
              <a:defRPr sz="4200"/>
            </a:lvl3pPr>
            <a:lvl4pPr marL="2413660" indent="0">
              <a:buNone/>
              <a:defRPr sz="3500"/>
            </a:lvl4pPr>
            <a:lvl5pPr marL="3218214" indent="0">
              <a:buNone/>
              <a:defRPr sz="3500"/>
            </a:lvl5pPr>
            <a:lvl6pPr marL="4022767" indent="0">
              <a:buNone/>
              <a:defRPr sz="3500"/>
            </a:lvl6pPr>
            <a:lvl7pPr marL="4827320" indent="0">
              <a:buNone/>
              <a:defRPr sz="3500"/>
            </a:lvl7pPr>
            <a:lvl8pPr marL="5631874" indent="0">
              <a:buNone/>
              <a:defRPr sz="3500"/>
            </a:lvl8pPr>
            <a:lvl9pPr marL="6436427" indent="0">
              <a:buNone/>
              <a:defRPr sz="3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8" y="6082984"/>
            <a:ext cx="6035040" cy="912176"/>
          </a:xfrm>
        </p:spPr>
        <p:txBody>
          <a:bodyPr/>
          <a:lstStyle>
            <a:lvl1pPr marL="0" indent="0">
              <a:buNone/>
              <a:defRPr sz="2400"/>
            </a:lvl1pPr>
            <a:lvl2pPr marL="804553" indent="0">
              <a:buNone/>
              <a:defRPr sz="2100"/>
            </a:lvl2pPr>
            <a:lvl3pPr marL="1609106" indent="0">
              <a:buNone/>
              <a:defRPr sz="1700"/>
            </a:lvl3pPr>
            <a:lvl4pPr marL="2413660" indent="0">
              <a:buNone/>
              <a:defRPr sz="1600"/>
            </a:lvl4pPr>
            <a:lvl5pPr marL="3218214" indent="0">
              <a:buNone/>
              <a:defRPr sz="1600"/>
            </a:lvl5pPr>
            <a:lvl6pPr marL="4022767" indent="0">
              <a:buNone/>
              <a:defRPr sz="1600"/>
            </a:lvl6pPr>
            <a:lvl7pPr marL="4827320" indent="0">
              <a:buNone/>
              <a:defRPr sz="1600"/>
            </a:lvl7pPr>
            <a:lvl8pPr marL="5631874" indent="0">
              <a:buNone/>
              <a:defRPr sz="1600"/>
            </a:lvl8pPr>
            <a:lvl9pPr marL="6436427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567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1" y="311256"/>
            <a:ext cx="9052560" cy="1295400"/>
          </a:xfrm>
          <a:prstGeom prst="rect">
            <a:avLst/>
          </a:prstGeom>
        </p:spPr>
        <p:txBody>
          <a:bodyPr vert="horz" lIns="160912" tIns="80455" rIns="160912" bIns="8045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813562"/>
            <a:ext cx="9052560" cy="5129425"/>
          </a:xfrm>
          <a:prstGeom prst="rect">
            <a:avLst/>
          </a:prstGeom>
        </p:spPr>
        <p:txBody>
          <a:bodyPr vert="horz" lIns="160912" tIns="80455" rIns="160912" bIns="804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5"/>
            <a:ext cx="2346960" cy="413808"/>
          </a:xfrm>
          <a:prstGeom prst="rect">
            <a:avLst/>
          </a:prstGeom>
        </p:spPr>
        <p:txBody>
          <a:bodyPr vert="horz" lIns="160912" tIns="80455" rIns="160912" bIns="80455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5"/>
            <a:ext cx="3185160" cy="413808"/>
          </a:xfrm>
          <a:prstGeom prst="rect">
            <a:avLst/>
          </a:prstGeom>
        </p:spPr>
        <p:txBody>
          <a:bodyPr vert="horz" lIns="160912" tIns="80455" rIns="160912" bIns="80455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5"/>
            <a:ext cx="2346960" cy="413808"/>
          </a:xfrm>
          <a:prstGeom prst="rect">
            <a:avLst/>
          </a:prstGeom>
        </p:spPr>
        <p:txBody>
          <a:bodyPr vert="horz" lIns="160912" tIns="80455" rIns="160912" bIns="80455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958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609106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415" indent="-603415" algn="l" defTabSz="1609106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307398" indent="-502845" algn="l" defTabSz="1609106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11383" indent="-402277" algn="l" defTabSz="1609106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2815937" indent="-402277" algn="l" defTabSz="1609106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491" indent="-402277" algn="l" defTabSz="1609106" rtl="0" eaLnBrk="1" latinLnBrk="0" hangingPunct="1">
        <a:spcBef>
          <a:spcPct val="20000"/>
        </a:spcBef>
        <a:buFont typeface="Arial" pitchFamily="34" charset="0"/>
        <a:buChar char="»"/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425044" indent="-402277" algn="l" defTabSz="1609106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229597" indent="-402277" algn="l" defTabSz="1609106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6034150" indent="-402277" algn="l" defTabSz="1609106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838703" indent="-402277" algn="l" defTabSz="1609106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4553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09106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13660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18214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2767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27320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31874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436427" algn="l" defTabSz="1609106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5257800"/>
            <a:ext cx="3962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88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50" y="1514086"/>
            <a:ext cx="4972050" cy="3534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76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6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জোড়ায় কাজ</a:t>
            </a:r>
            <a:endParaRPr lang="en-US" sz="44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79800833"/>
              </p:ext>
            </p:extLst>
          </p:nvPr>
        </p:nvGraphicFramePr>
        <p:xfrm>
          <a:off x="503238" y="1812925"/>
          <a:ext cx="9051925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24384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পদ ও শব্দ সম্পর্কে একে অপরের সাথে আলোচনা করবে</a:t>
            </a:r>
            <a:endParaRPr lang="en-US" sz="4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05600" y="12192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সময়ঃ ৫মিনিট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99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60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971800"/>
            <a:ext cx="9052560" cy="3681626"/>
          </a:xfrm>
        </p:spPr>
        <p:txBody>
          <a:bodyPr>
            <a:normAutofit fontScale="40000" lnSpcReduction="20000"/>
          </a:bodyPr>
          <a:lstStyle/>
          <a:p>
            <a:endParaRPr lang="bn-BD" sz="3600" dirty="0" smtClean="0">
              <a:latin typeface="NikoshBAN" pitchFamily="2" charset="0"/>
              <a:cs typeface="NikoshBAN" pitchFamily="2" charset="0"/>
            </a:endParaRPr>
          </a:p>
          <a:p>
            <a:endParaRPr lang="bn-BD" sz="3600" dirty="0">
              <a:latin typeface="NikoshBAN" pitchFamily="2" charset="0"/>
              <a:cs typeface="NikoshBAN" pitchFamily="2" charset="0"/>
            </a:endParaRPr>
          </a:p>
          <a:p>
            <a:endParaRPr lang="bn-BD" sz="3600" dirty="0" smtClean="0">
              <a:latin typeface="NikoshBAN" pitchFamily="2" charset="0"/>
              <a:cs typeface="NikoshBAN" pitchFamily="2" charset="0"/>
            </a:endParaRPr>
          </a:p>
          <a:p>
            <a:endParaRPr lang="bn-BD" sz="3600" dirty="0">
              <a:latin typeface="NikoshBAN" pitchFamily="2" charset="0"/>
              <a:cs typeface="NikoshBAN" pitchFamily="2" charset="0"/>
            </a:endParaRPr>
          </a:p>
          <a:p>
            <a:r>
              <a:rPr lang="bn-BD" sz="11100" dirty="0" smtClean="0">
                <a:latin typeface="NikoshBAN" pitchFamily="2" charset="0"/>
                <a:cs typeface="NikoshBAN" pitchFamily="2" charset="0"/>
              </a:rPr>
              <a:t>১।পদের ব্যক্তর্থ বাড়লে জাত্যর্থ কমে ।</a:t>
            </a:r>
          </a:p>
          <a:p>
            <a:r>
              <a:rPr lang="bn-BD" sz="11100" dirty="0" smtClean="0">
                <a:latin typeface="NikoshBAN" pitchFamily="2" charset="0"/>
                <a:cs typeface="NikoshBAN" pitchFamily="2" charset="0"/>
              </a:rPr>
              <a:t>২।পদের ব্যক্তর্থ কমলে জাত্যর্থ বাড়ে ।</a:t>
            </a:r>
          </a:p>
          <a:p>
            <a:r>
              <a:rPr lang="bn-BD" sz="11100" dirty="0" smtClean="0">
                <a:latin typeface="NikoshBAN" pitchFamily="2" charset="0"/>
                <a:cs typeface="NikoshBAN" pitchFamily="2" charset="0"/>
              </a:rPr>
              <a:t>৩।পদের জাত্যর্থ বাড়লে ব্যক্তর্থ কমে ।</a:t>
            </a:r>
          </a:p>
          <a:p>
            <a:r>
              <a:rPr lang="bn-BD" sz="11100" dirty="0" smtClean="0">
                <a:latin typeface="NikoshBAN" pitchFamily="2" charset="0"/>
                <a:cs typeface="NikoshBAN" pitchFamily="2" charset="0"/>
              </a:rPr>
              <a:t>৪।পদের জাত্যর্থ কমলে ব্যক্তর্থ বাড়ে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21336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ব্যক্তর্থ ও জাত্যর্থ বিপরিতক্রমে বাড় ও কমে</a:t>
            </a:r>
            <a:endParaRPr lang="en-US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93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194441" y="3230817"/>
            <a:ext cx="4945118" cy="44627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933336" y="4009763"/>
            <a:ext cx="3367314" cy="29774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atin typeface="NikoshBAN" pitchFamily="2" charset="0"/>
                <a:cs typeface="NikoshBAN" pitchFamily="2" charset="0"/>
              </a:rPr>
              <a:t>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705012" y="4648692"/>
            <a:ext cx="1823962" cy="17304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85620" y="5047237"/>
            <a:ext cx="1262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dirty="0" smtClean="0"/>
              <a:t>সৎ মানুষ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130764" y="3454316"/>
            <a:ext cx="972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প্রাণী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85621" y="4063917"/>
            <a:ext cx="1262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NikoshBAN" pitchFamily="2" charset="0"/>
                <a:cs typeface="NikoshBAN" pitchFamily="2" charset="0"/>
              </a:rPr>
              <a:t>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3551" y="2590800"/>
            <a:ext cx="3405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ব্যক্তর্থের দিক থেকেঃ</a:t>
            </a:r>
            <a:endParaRPr lang="en-US" sz="28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27576" y="3746703"/>
            <a:ext cx="21716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89319" y="3473952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সকল প্রাণী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937018" y="4356304"/>
            <a:ext cx="2362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73553" y="4250967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সকল 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248364" y="5462194"/>
            <a:ext cx="2050854" cy="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38800" y="5169806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সকল সৎ 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9600" y="3810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ব্যক্তর্থ ও জাত্যর্থের বিপরিতক্রমী হ্রাস-বৃদিধর বিষয়টা দুটো বৃত্তের সাহাযে</a:t>
            </a:r>
            <a:r>
              <a:rPr lang="en-US" dirty="0">
                <a:latin typeface="NikoshBAN" pitchFamily="2" charset="0"/>
                <a:cs typeface="NikoshBAN" pitchFamily="2" charset="0"/>
              </a:rPr>
              <a:t>ও</a:t>
            </a:r>
            <a:r>
              <a:rPr lang="bn-BD" dirty="0" smtClean="0">
                <a:latin typeface="NikoshBAN" pitchFamily="2" charset="0"/>
                <a:cs typeface="NikoshBAN" pitchFamily="2" charset="0"/>
              </a:rPr>
              <a:t> দেখানো যায়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76800" y="66294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জীববৃত্তি</a:t>
            </a:r>
            <a:r>
              <a:rPr lang="bn-BD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-</a:t>
            </a:r>
            <a:r>
              <a:rPr lang="bn-BD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বুদিধবৃত্তি - সততা</a:t>
            </a:r>
            <a:endParaRPr lang="en-US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923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/>
      <p:bldP spid="19" grpId="0"/>
      <p:bldP spid="20" grpId="0"/>
      <p:bldP spid="25" grpId="0"/>
      <p:bldP spid="11" grpId="0"/>
      <p:bldP spid="18" grpId="0"/>
      <p:bldP spid="24" grpId="0"/>
      <p:bldP spid="29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13221" y="1720828"/>
            <a:ext cx="3704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জ্যাত্যর্থে্র দিক থেকে</a:t>
            </a:r>
            <a:endParaRPr lang="en-US" sz="2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58400" y="3922063"/>
            <a:ext cx="3276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276" y="2652748"/>
            <a:ext cx="5129048" cy="45520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906477" y="3476363"/>
            <a:ext cx="3367314" cy="297745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atin typeface="NikoshBAN" pitchFamily="2" charset="0"/>
                <a:cs typeface="NikoshBAN" pitchFamily="2" charset="0"/>
              </a:rPr>
              <a:t>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705012" y="4115292"/>
            <a:ext cx="1823962" cy="17304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937657" y="3606225"/>
            <a:ext cx="1262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NikoshBAN" pitchFamily="2" charset="0"/>
                <a:cs typeface="NikoshBAN" pitchFamily="2" charset="0"/>
              </a:rPr>
              <a:t>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3127576" y="3213303"/>
            <a:ext cx="21716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663043" y="4636406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সকল প্রাণী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937018" y="3822904"/>
            <a:ext cx="2362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673553" y="3539917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সকল 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3248364" y="4928794"/>
            <a:ext cx="2050854" cy="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25947" y="2844225"/>
            <a:ext cx="15284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সৎমানুষ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94871" y="4572000"/>
            <a:ext cx="1257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প্রাণী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17611" y="3044900"/>
            <a:ext cx="2828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>
                <a:latin typeface="NikoshBAN" pitchFamily="2" charset="0"/>
                <a:cs typeface="NikoshBAN" pitchFamily="2" charset="0"/>
              </a:rPr>
              <a:t>সকল সৎ মানুষ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663043" y="6629400"/>
            <a:ext cx="4319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জীববৃত্তি</a:t>
            </a:r>
            <a:r>
              <a:rPr lang="bn-BD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+বুদিধবৃত্তি+সততা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1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7" grpId="0" animBg="1"/>
      <p:bldP spid="38" grpId="0" animBg="1"/>
      <p:bldP spid="39" grpId="0" animBg="1"/>
      <p:bldP spid="42" grpId="0"/>
      <p:bldP spid="44" grpId="0"/>
      <p:bldP spid="46" grpId="0"/>
      <p:bldP spid="48" grpId="0"/>
      <p:bldP spid="49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6096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5400" dirty="0" smtClean="0">
                <a:solidFill>
                  <a:srgbClr val="FF0000"/>
                </a:solidFill>
              </a:rPr>
              <a:t>বাড়ীর কাজ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3622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গুন ও পরিমান অনুসারে যুক্তিবাকের শ্রেণীবিভাগ ব্যাখ্যা করা</a:t>
            </a:r>
            <a:endParaRPr lang="en-US" sz="36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181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4125171"/>
            <a:ext cx="8549640" cy="1666029"/>
          </a:xfrm>
        </p:spPr>
        <p:txBody>
          <a:bodyPr/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6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6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7519" y="4648200"/>
            <a:ext cx="7040881" cy="1986280"/>
          </a:xfrm>
        </p:spPr>
        <p:txBody>
          <a:bodyPr>
            <a:normAutofit fontScale="47500" lnSpcReduction="20000"/>
          </a:bodyPr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354076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20" y="172723"/>
            <a:ext cx="8549640" cy="166602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10058400" cy="3733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44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44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44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44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44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Email:- alamakand@yahoo.com</a:t>
            </a:r>
            <a:endParaRPr lang="en-US" sz="4400" dirty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80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n-BD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বিষয়ঃ  যুক্তিবিদ্যা		তাং০৩/০৫/২০১৬	</a:t>
            </a:r>
          </a:p>
          <a:p>
            <a:pPr marL="0" indent="0">
              <a:buNone/>
            </a:pPr>
            <a:r>
              <a:rPr lang="bn-BD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শ্রেণিঃ একাদশ</a:t>
            </a:r>
          </a:p>
          <a:p>
            <a:pPr marL="0" indent="0">
              <a:buNone/>
            </a:pPr>
            <a:r>
              <a:rPr lang="bn-BD" sz="4000" dirty="0" smtClean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সময়ঃ৪৫ মিনিট </a:t>
            </a:r>
            <a:r>
              <a:rPr lang="bn-BD" sz="40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bn-BD" sz="6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পাঠ পরিচিতি</a:t>
            </a:r>
            <a:endParaRPr lang="en-US" sz="60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4648200"/>
            <a:ext cx="693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আজকের আলোচ্য বিষয়</a:t>
            </a:r>
            <a:br>
              <a:rPr lang="bn-BD" sz="4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পদ </a:t>
            </a:r>
            <a:r>
              <a:rPr lang="bn-BD" sz="44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ও শব্দ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38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Scroll 3"/>
          <p:cNvSpPr/>
          <p:nvPr/>
        </p:nvSpPr>
        <p:spPr>
          <a:xfrm>
            <a:off x="1783080" y="39254"/>
            <a:ext cx="6705600" cy="112268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bn-BD" sz="4500" dirty="0">
                <a:solidFill>
                  <a:srgbClr val="FFC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মনযোগ আকর্ষণ</a:t>
            </a:r>
            <a:endParaRPr lang="en-US" sz="4500" dirty="0">
              <a:solidFill>
                <a:srgbClr val="FFC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7034414"/>
            <a:ext cx="9136380" cy="802271"/>
          </a:xfrm>
          <a:prstGeom prst="rect">
            <a:avLst/>
          </a:prstGeom>
          <a:noFill/>
        </p:spPr>
        <p:txBody>
          <a:bodyPr wrap="square" lIns="101882" tIns="50941" rIns="101882" bIns="50941" rtlCol="0">
            <a:spAutoFit/>
          </a:bodyPr>
          <a:lstStyle/>
          <a:p>
            <a:pPr algn="ctr"/>
            <a:r>
              <a:rPr lang="bn-BD" sz="4500" dirty="0">
                <a:latin typeface="NikoshBAN" panose="02000000000000000000" pitchFamily="2" charset="0"/>
                <a:cs typeface="NikoshBAN" panose="02000000000000000000" pitchFamily="2" charset="0"/>
              </a:rPr>
              <a:t>উপরের চিত্রে কী বুঝা যাচ্ছে?</a:t>
            </a:r>
            <a:endParaRPr lang="en-US" sz="45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251460" y="1381760"/>
            <a:ext cx="3436620" cy="2763520"/>
          </a:xfrm>
          <a:prstGeom prst="flowChartProcess">
            <a:avLst/>
          </a:prstGeom>
          <a:blipFill dpi="0" rotWithShape="1"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bn-BD" sz="6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bn-BD" sz="6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60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পতাকা</a:t>
            </a:r>
            <a:endParaRPr lang="en-US" sz="60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5532120" y="1358207"/>
            <a:ext cx="3436620" cy="2763520"/>
          </a:xfrm>
          <a:prstGeom prst="flowChartProcess">
            <a:avLst/>
          </a:prstGeom>
          <a:blipFill dpi="0" rotWithShape="1"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bn-BD" sz="8000" dirty="0">
                <a:latin typeface="NikoshBAN" panose="02000000000000000000" pitchFamily="2" charset="0"/>
                <a:cs typeface="NikoshBAN" panose="02000000000000000000" pitchFamily="2" charset="0"/>
              </a:rPr>
              <a:t>বই</a:t>
            </a:r>
            <a:endParaRPr lang="en-US" sz="8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5554980" y="4310148"/>
            <a:ext cx="3436620" cy="2763520"/>
          </a:xfrm>
          <a:prstGeom prst="flowChartProcess">
            <a:avLst/>
          </a:prstGeom>
          <a:blipFill dpi="0" rotWithShape="1"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endParaRPr lang="bn-BD" sz="7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bn-BD" sz="7400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ফুল</a:t>
            </a:r>
            <a:endParaRPr lang="en-US" sz="74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1" name="Flowchart: Process 10"/>
          <p:cNvSpPr/>
          <p:nvPr/>
        </p:nvSpPr>
        <p:spPr>
          <a:xfrm>
            <a:off x="251460" y="4404360"/>
            <a:ext cx="3436620" cy="2763520"/>
          </a:xfrm>
          <a:prstGeom prst="flowChartProcess">
            <a:avLst/>
          </a:prstGeom>
          <a:blipFill dpi="0" rotWithShape="1">
            <a:blip r:embed="rId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bn-BD" sz="60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পাখি</a:t>
            </a:r>
            <a:endParaRPr lang="en-US" sz="6000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24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build="allAtOnce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4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পাঠ শিরনাম</a:t>
            </a:r>
            <a:endParaRPr lang="en-US" sz="48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পদ ও শব্দ</a:t>
            </a:r>
          </a:p>
        </p:txBody>
      </p:sp>
    </p:spTree>
    <p:extLst>
      <p:ext uri="{BB962C8B-B14F-4D97-AF65-F5344CB8AC3E}">
        <p14:creationId xmlns="" xmlns:p14="http://schemas.microsoft.com/office/powerpoint/2010/main" val="314277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সমাধান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bn-BD" sz="6000" dirty="0">
                <a:latin typeface="NikoshBAN" pitchFamily="2" charset="0"/>
                <a:cs typeface="NikoshBAN" pitchFamily="2" charset="0"/>
              </a:rPr>
              <a:t>যে শব্দ বা শব্দ সমষ্টি কোন যুক্তিবাক্যের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 উ</a:t>
            </a:r>
            <a:r>
              <a:rPr lang="bn-BD" sz="6000" dirty="0">
                <a:latin typeface="NikoshBAN" pitchFamily="2" charset="0"/>
                <a:cs typeface="NikoshBAN" pitchFamily="2" charset="0"/>
              </a:rPr>
              <a:t>দ্দেশ্য বা বিধেয় হিসাবে ব্যবহার হয় বা ব্যব হার </a:t>
            </a:r>
            <a:r>
              <a:rPr lang="en-US" sz="6000" dirty="0" err="1">
                <a:latin typeface="NikoshBAN" pitchFamily="2" charset="0"/>
                <a:cs typeface="NikoshBAN" pitchFamily="2" charset="0"/>
              </a:rPr>
              <a:t>যোগ্য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>
                <a:latin typeface="NikoshBAN" pitchFamily="2" charset="0"/>
                <a:cs typeface="NikoshBAN" pitchFamily="2" charset="0"/>
              </a:rPr>
              <a:t>তাকে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>
                <a:latin typeface="NikoshBAN" pitchFamily="2" charset="0"/>
                <a:cs typeface="NikoshBAN" pitchFamily="2" charset="0"/>
              </a:rPr>
              <a:t>পদ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6000" dirty="0">
                <a:latin typeface="NikoshBAN" pitchFamily="2" charset="0"/>
                <a:cs typeface="NikoshBAN" pitchFamily="2" charset="0"/>
              </a:rPr>
              <a:t>।</a:t>
            </a:r>
            <a:r>
              <a:rPr lang="bn-BD" sz="6000" dirty="0">
                <a:latin typeface="NikoshBAN" pitchFamily="2" charset="0"/>
                <a:cs typeface="NikoshBAN" pitchFamily="2" charset="0"/>
              </a:rPr>
              <a:t>যেমনঃ বই,কলম,খাতা </a:t>
            </a:r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ইত্যাদি</a:t>
            </a:r>
            <a:endParaRPr lang="en-US" sz="6000" dirty="0" smtClean="0">
              <a:latin typeface="NikoshBAN" pitchFamily="2" charset="0"/>
              <a:cs typeface="NikoshBAN" pitchFamily="2" charset="0"/>
            </a:endParaRPr>
          </a:p>
          <a:p>
            <a:pPr>
              <a:buNone/>
            </a:pPr>
            <a:r>
              <a:rPr lang="bn-BD" sz="6000" dirty="0">
                <a:latin typeface="NikoshBAN" pitchFamily="2" charset="0"/>
                <a:cs typeface="NikoshBAN" pitchFamily="2" charset="0"/>
              </a:rPr>
              <a:t/>
            </a:r>
            <a:br>
              <a:rPr lang="bn-BD" sz="6000" dirty="0">
                <a:latin typeface="NikoshBAN" pitchFamily="2" charset="0"/>
                <a:cs typeface="NikoshBAN" pitchFamily="2" charset="0"/>
              </a:rPr>
            </a:br>
            <a:r>
              <a:rPr lang="bn-BD" sz="6000" dirty="0">
                <a:latin typeface="NikoshBAN" pitchFamily="2" charset="0"/>
                <a:cs typeface="NikoshBAN" pitchFamily="2" charset="0"/>
              </a:rPr>
              <a:t>পদ তিন প্রকার যথাঃ </a:t>
            </a:r>
            <a:br>
              <a:rPr lang="bn-BD" sz="6000" dirty="0">
                <a:latin typeface="NikoshBAN" pitchFamily="2" charset="0"/>
                <a:cs typeface="NikoshBAN" pitchFamily="2" charset="0"/>
              </a:rPr>
            </a:br>
            <a:r>
              <a:rPr lang="bn-BD" sz="6000" dirty="0">
                <a:latin typeface="NikoshBAN" pitchFamily="2" charset="0"/>
                <a:cs typeface="NikoshBAN" pitchFamily="2" charset="0"/>
              </a:rPr>
              <a:t>১।পদ যোগ্য শব্দ</a:t>
            </a:r>
            <a:br>
              <a:rPr lang="bn-BD" sz="6000" dirty="0">
                <a:latin typeface="NikoshBAN" pitchFamily="2" charset="0"/>
                <a:cs typeface="NikoshBAN" pitchFamily="2" charset="0"/>
              </a:rPr>
            </a:br>
            <a:r>
              <a:rPr lang="bn-BD" sz="6000" dirty="0">
                <a:latin typeface="NikoshBAN" pitchFamily="2" charset="0"/>
                <a:cs typeface="NikoshBAN" pitchFamily="2" charset="0"/>
              </a:rPr>
              <a:t>২।সহপদযোগ্য শব্দ</a:t>
            </a:r>
            <a:br>
              <a:rPr lang="bn-BD" sz="6000" dirty="0">
                <a:latin typeface="NikoshBAN" pitchFamily="2" charset="0"/>
                <a:cs typeface="NikoshBAN" pitchFamily="2" charset="0"/>
              </a:rPr>
            </a:br>
            <a:r>
              <a:rPr lang="bn-BD" sz="6000" dirty="0">
                <a:latin typeface="NikoshBAN" pitchFamily="2" charset="0"/>
                <a:cs typeface="NikoshBAN" pitchFamily="2" charset="0"/>
              </a:rPr>
              <a:t>৩।পদআযোগ্য শব্দ</a:t>
            </a:r>
            <a:r>
              <a:rPr lang="bn-BD" sz="6000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bn-BD" sz="6000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</a:br>
            <a:endParaRPr lang="en-US" sz="60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8600" y="5410200"/>
            <a:ext cx="50292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392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10645140" cy="2408436"/>
          </a:xfrm>
        </p:spPr>
        <p:txBody>
          <a:bodyPr>
            <a:normAutofit fontScale="90000"/>
          </a:bodyPr>
          <a:lstStyle/>
          <a:p>
            <a:r>
              <a:rPr lang="bn-BD" dirty="0" smtClean="0"/>
              <a:t/>
            </a:r>
            <a:br>
              <a:rPr lang="bn-BD" dirty="0" smtClean="0"/>
            </a:br>
            <a:endParaRPr lang="en-US" sz="8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76" y="228600"/>
            <a:ext cx="8829787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BD" sz="7600" i="1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	</a:t>
            </a:r>
            <a:r>
              <a:rPr lang="bn-BD" sz="76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7600" dirty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endParaRPr lang="bn-BD" dirty="0" smtClean="0">
              <a:latin typeface="NikoshBAN" pitchFamily="2" charset="0"/>
              <a:cs typeface="NikoshBAN" pitchFamily="2" charset="0"/>
            </a:endParaRPr>
          </a:p>
          <a:p>
            <a:pPr marL="0" indent="0">
              <a:buNone/>
            </a:pPr>
            <a:endParaRPr lang="bn-BD" sz="71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81388"/>
            <a:ext cx="3185159" cy="2809360"/>
          </a:xfrm>
          <a:prstGeom prst="rect">
            <a:avLst/>
          </a:prstGeom>
        </p:spPr>
        <p:txBody>
          <a:bodyPr wrap="square" lIns="160912" tIns="80455" rIns="160912" bIns="80455">
            <a:spAutoFit/>
          </a:bodyPr>
          <a:lstStyle/>
          <a:p>
            <a:r>
              <a:rPr lang="en-US" sz="5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5800" dirty="0">
              <a:latin typeface="NikoshBAN" pitchFamily="2" charset="0"/>
              <a:cs typeface="NikoshBAN" pitchFamily="2" charset="0"/>
            </a:endParaRPr>
          </a:p>
          <a:p>
            <a:endParaRPr lang="en-US" sz="3600" dirty="0"/>
          </a:p>
          <a:p>
            <a:endParaRPr lang="bn-BD" sz="7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133600"/>
            <a:ext cx="9418320" cy="1824475"/>
          </a:xfrm>
          <a:prstGeom prst="rect">
            <a:avLst/>
          </a:prstGeom>
          <a:noFill/>
        </p:spPr>
        <p:txBody>
          <a:bodyPr wrap="square" lIns="160912" tIns="80455" rIns="160912" bIns="80455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১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।যুক্তিবিদ্যায় পদ কী তা বলতে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পারবে।</a:t>
            </a:r>
          </a:p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পদ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শব্দ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ব্যাখ্যা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তে  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  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90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৩।ব্যক্তর্থ 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ও জাত্যর্থের বিপরিতক্রমী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হ্রাস-বৃদিধর সম্পর্কের </a:t>
            </a:r>
          </a:p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বিষয় চিত্রের সাহাযে ব্যাখ্যা করতে পারবে।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13759" y="914400"/>
            <a:ext cx="38252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শিখন ফল</a:t>
            </a:r>
            <a:endParaRPr lang="en-US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946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n-BD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একক কাজঃ </a:t>
            </a:r>
            <a:r>
              <a:rPr lang="bn-BD" sz="36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কয়েকটি পদ ও শব্দের নাম বল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২ মিনিট</a:t>
            </a:r>
            <a:endParaRPr lang="en-US" sz="3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পতাকা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,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বই,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পাখি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,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ফুল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, ইত্যাদি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99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1978</TotalTime>
  <Words>250</Words>
  <Application>Microsoft Office PowerPoint</Application>
  <PresentationFormat>Custom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Cantonment Public School And College, Mymensingh.</vt:lpstr>
      <vt:lpstr>শিক্ষক পরচিতি</vt:lpstr>
      <vt:lpstr>পাঠ পরিচিতি</vt:lpstr>
      <vt:lpstr>Slide 5</vt:lpstr>
      <vt:lpstr>পাঠ শিরনাম</vt:lpstr>
      <vt:lpstr>সমাধান</vt:lpstr>
      <vt:lpstr> </vt:lpstr>
      <vt:lpstr>একক কাজঃ কয়েকটি পদ ও শব্দের নাম বল ২ মিনিট</vt:lpstr>
      <vt:lpstr>জোড়ায় কাজ</vt:lpstr>
      <vt:lpstr>দলীয় কাজ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LABPC</cp:lastModifiedBy>
  <cp:revision>309</cp:revision>
  <dcterms:created xsi:type="dcterms:W3CDTF">2006-08-16T00:00:00Z</dcterms:created>
  <dcterms:modified xsi:type="dcterms:W3CDTF">2016-11-19T02:12:58Z</dcterms:modified>
</cp:coreProperties>
</file>