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6" r:id="rId4"/>
    <p:sldId id="274" r:id="rId5"/>
    <p:sldId id="278" r:id="rId6"/>
    <p:sldId id="260" r:id="rId7"/>
    <p:sldId id="261" r:id="rId8"/>
    <p:sldId id="275" r:id="rId9"/>
    <p:sldId id="277" r:id="rId10"/>
    <p:sldId id="270" r:id="rId11"/>
    <p:sldId id="276" r:id="rId12"/>
    <p:sldId id="259" r:id="rId13"/>
    <p:sldId id="264" r:id="rId14"/>
    <p:sldId id="266" r:id="rId15"/>
    <p:sldId id="267" r:id="rId16"/>
    <p:sldId id="268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128" autoAdjust="0"/>
    <p:restoredTop sz="94660"/>
  </p:normalViewPr>
  <p:slideViewPr>
    <p:cSldViewPr>
      <p:cViewPr varScale="1">
        <p:scale>
          <a:sx n="73" d="100"/>
          <a:sy n="73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EE088-66CE-42CF-A316-BCB01B5E490C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843FD0-8BAE-49F6-900E-434A7837F9F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বঙ্কিমচন্দ্রের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১৮৩৮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১৮৯৪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তাঁকে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সম্রাট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বলা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endParaRPr lang="en-US" sz="2400" b="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E17CD98-917C-48F2-8907-D30AE3BC174D}" type="parTrans" cxnId="{E29F6D7B-4211-41D7-8863-E878A9637307}">
      <dgm:prSet/>
      <dgm:spPr/>
      <dgm:t>
        <a:bodyPr/>
        <a:lstStyle/>
        <a:p>
          <a:endParaRPr lang="en-US"/>
        </a:p>
      </dgm:t>
    </dgm:pt>
    <dgm:pt modelId="{8A5EB89E-50E5-42EC-8E0A-AF574A4623BA}" type="sibTrans" cxnId="{E29F6D7B-4211-41D7-8863-E878A9637307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34241EF-4C49-42DE-90FA-E3AF4CC0466B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pPr algn="ctr"/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 বলে:</a:t>
          </a:r>
        </a:p>
        <a:p>
          <a:pPr algn="ctr"/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তোমাদের ক্ষুৎ পিপাসা আছে-আমাদের কি নাই?</a:t>
          </a:r>
        </a:p>
        <a:p>
          <a:pPr algn="ctr"/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চোরের দণ্ড হয়; চুরির মূল যে কৃপণ, তাহার দণ্ড হয় না কেন?</a:t>
          </a:r>
          <a:endParaRPr lang="en-US" sz="2400" b="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BFF7FC2-5B0F-402D-BFE8-0DC48BAEDEAD}" type="parTrans" cxnId="{059F4869-6E5F-4FB3-804B-9C14C3877FD1}">
      <dgm:prSet/>
      <dgm:spPr/>
      <dgm:t>
        <a:bodyPr/>
        <a:lstStyle/>
        <a:p>
          <a:endParaRPr lang="en-US"/>
        </a:p>
      </dgm:t>
    </dgm:pt>
    <dgm:pt modelId="{F62B3627-1ACA-4A94-9B4C-84041F8DED85}" type="sibTrans" cxnId="{059F4869-6E5F-4FB3-804B-9C14C3877FD1}">
      <dgm:prSet/>
      <dgm:spPr/>
      <dgm:t>
        <a:bodyPr/>
        <a:lstStyle/>
        <a:p>
          <a:endParaRPr lang="en-US"/>
        </a:p>
      </dgm:t>
    </dgm:pt>
    <dgm:pt modelId="{DF9855F4-7519-43CA-A250-0A5A36EAEE9C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আফিমের নেশার ঘোরে ওয়াটারলু যুদ্ধের ফলাফল নিয়ে চিন্তা করছিলো</a:t>
          </a:r>
          <a:endParaRPr lang="en-US" sz="2400" b="1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3E8C5EE-2395-47EA-97C3-03602AF7E96F}" type="sibTrans" cxnId="{BEED95BF-235C-4834-953C-F22B552CB661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14A940E-9F5E-4957-9FFB-21E57FCEAEED}" type="parTrans" cxnId="{BEED95BF-235C-4834-953C-F22B552CB661}">
      <dgm:prSet/>
      <dgm:spPr/>
      <dgm:t>
        <a:bodyPr/>
        <a:lstStyle/>
        <a:p>
          <a:endParaRPr lang="en-US"/>
        </a:p>
      </dgm:t>
    </dgm:pt>
    <dgm:pt modelId="{FA02A117-2C43-4478-BE06-F8422DC25B2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‘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’-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রচনাটি বঙ্কিমচন্দ্র চট্টোপাধ্যায়ের 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</a:t>
          </a:r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কমলাকান্তের</a:t>
          </a:r>
          <a:r>
            <a:rPr lang="en-US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দপ্তর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সংকলিত।এটি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রসাত্মক ও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ব্যঙ্গধর্মী</a:t>
          </a:r>
          <a:r>
            <a:rPr lang="en-US" sz="2400" b="1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</a:t>
          </a:r>
          <a:endParaRPr lang="en-US" sz="2400" b="1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9879BCC6-5D23-442C-AE0B-5224A0D8083F}" type="sibTrans" cxnId="{659B2CEE-9C09-48F1-885E-8C862F3A3D45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5348A04-3E59-4EBA-9F4E-BA96D8F8E92E}" type="parTrans" cxnId="{659B2CEE-9C09-48F1-885E-8C862F3A3D45}">
      <dgm:prSet/>
      <dgm:spPr/>
      <dgm:t>
        <a:bodyPr/>
        <a:lstStyle/>
        <a:p>
          <a:endParaRPr lang="en-US"/>
        </a:p>
      </dgm:t>
    </dgm:pt>
    <dgm:pt modelId="{F8AE6E58-60AB-4D2B-9529-2CFBBEC0E777}">
      <dgm:prSet phldrT="[Text]" custT="1"/>
      <dgm:spPr>
        <a:ln>
          <a:solidFill>
            <a:schemeClr val="tx1"/>
          </a:solidFill>
        </a:ln>
      </dgm:spPr>
      <dgm:t>
        <a:bodyPr>
          <a:prstTxWarp prst="textPlain">
            <a:avLst/>
          </a:prstTxWarp>
        </a:bodyPr>
        <a:lstStyle/>
        <a:p>
          <a:r>
            <a:rPr lang="en-US" sz="2400" b="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</a:t>
          </a:r>
          <a:r>
            <a:rPr lang="bn-BD" sz="2400" b="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তের জন্য রাখা দুধ বিড়াল খেয়ে ফেলে এবং কমলাকান্ত মারতে উদ্যত হলে যেন সে  বিড়ালের কথা শুনতে পায়</a:t>
          </a:r>
          <a:endParaRPr lang="en-US" sz="2400" b="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508B46E-1326-492E-8C2E-794DEF3A3E9F}" type="sibTrans" cxnId="{0520F9FD-1899-4E82-8608-E12BF79176F4}">
      <dgm:prSet>
        <dgm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393C071-8FB3-4B6E-A4A2-21519B45FCC2}" type="parTrans" cxnId="{0520F9FD-1899-4E82-8608-E12BF79176F4}">
      <dgm:prSet/>
      <dgm:spPr/>
      <dgm:t>
        <a:bodyPr/>
        <a:lstStyle/>
        <a:p>
          <a:endParaRPr lang="en-US"/>
        </a:p>
      </dgm:t>
    </dgm:pt>
    <dgm:pt modelId="{7274B427-E068-48E3-A794-8A51D0FA3FD3}" type="pres">
      <dgm:prSet presAssocID="{881EE088-66CE-42CF-A316-BCB01B5E49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2A5D5-6ABC-463E-AA74-1A479FE4092E}" type="pres">
      <dgm:prSet presAssocID="{56843FD0-8BAE-49F6-900E-434A7837F9F7}" presName="node" presStyleLbl="node1" presStyleIdx="0" presStyleCnt="5" custScaleX="174655" custScaleY="158308" custLinFactNeighborX="4334" custLinFactNeighborY="-33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505B0-5BF3-4993-BFBD-30C8D91DC74C}" type="pres">
      <dgm:prSet presAssocID="{8A5EB89E-50E5-42EC-8E0A-AF574A4623BA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9B8F5CA-88D6-413C-8CF8-469EA4EE31C3}" type="pres">
      <dgm:prSet presAssocID="{8A5EB89E-50E5-42EC-8E0A-AF574A4623BA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436336E3-7E72-472A-AD4F-1400B0B620B3}" type="pres">
      <dgm:prSet presAssocID="{FA02A117-2C43-4478-BE06-F8422DC25B27}" presName="node" presStyleLbl="node1" presStyleIdx="1" presStyleCnt="5" custScaleX="158278" custScaleY="220467" custLinFactNeighborX="2382" custLinFactNeighborY="-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B3A91-8EDA-4625-898E-24086B67AFE4}" type="pres">
      <dgm:prSet presAssocID="{9879BCC6-5D23-442C-AE0B-5224A0D8083F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A071A7D-6A32-4B89-BB24-3D690079BAF0}" type="pres">
      <dgm:prSet presAssocID="{9879BCC6-5D23-442C-AE0B-5224A0D8083F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8EC47300-7337-4891-87EB-5E15D25B563C}" type="pres">
      <dgm:prSet presAssocID="{DF9855F4-7519-43CA-A250-0A5A36EAEE9C}" presName="node" presStyleLbl="node1" presStyleIdx="2" presStyleCnt="5" custScaleX="143186" custScaleY="173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FADC6-F6D6-427B-B557-4E44A3B268CD}" type="pres">
      <dgm:prSet presAssocID="{53E8C5EE-2395-47EA-97C3-03602AF7E96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7C294A9-E6C6-4A33-A10A-B5201B8551BA}" type="pres">
      <dgm:prSet presAssocID="{53E8C5EE-2395-47EA-97C3-03602AF7E96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00832CD2-9B57-4F22-B8FB-30B038865BE4}" type="pres">
      <dgm:prSet presAssocID="{F8AE6E58-60AB-4D2B-9529-2CFBBEC0E777}" presName="node" presStyleLbl="node1" presStyleIdx="3" presStyleCnt="5" custScaleX="158297" custScaleY="203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6E9C5-ED3F-463F-B9E2-20BDCEE74354}" type="pres">
      <dgm:prSet presAssocID="{8508B46E-1326-492E-8C2E-794DEF3A3E9F}" presName="sibTrans" presStyleLbl="sibTrans1D1" presStyleIdx="3" presStyleCnt="4"/>
      <dgm:spPr/>
      <dgm:t>
        <a:bodyPr/>
        <a:lstStyle/>
        <a:p>
          <a:endParaRPr lang="en-US"/>
        </a:p>
      </dgm:t>
    </dgm:pt>
    <dgm:pt modelId="{22F9EF98-3815-4B83-9C77-712CE99E51A7}" type="pres">
      <dgm:prSet presAssocID="{8508B46E-1326-492E-8C2E-794DEF3A3E9F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972D548-09F4-4455-AE74-05490E4E7358}" type="pres">
      <dgm:prSet presAssocID="{734241EF-4C49-42DE-90FA-E3AF4CC0466B}" presName="node" presStyleLbl="node1" presStyleIdx="4" presStyleCnt="5" custScaleX="272129" custScaleY="249187" custLinFactNeighborX="22068" custLinFactNeighborY="114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9B2CEE-9C09-48F1-885E-8C862F3A3D45}" srcId="{881EE088-66CE-42CF-A316-BCB01B5E490C}" destId="{FA02A117-2C43-4478-BE06-F8422DC25B27}" srcOrd="1" destOrd="0" parTransId="{D5348A04-3E59-4EBA-9F4E-BA96D8F8E92E}" sibTransId="{9879BCC6-5D23-442C-AE0B-5224A0D8083F}"/>
    <dgm:cxn modelId="{E98318EE-68D7-44B2-803B-DBDD6551F75C}" type="presOf" srcId="{9879BCC6-5D23-442C-AE0B-5224A0D8083F}" destId="{015B3A91-8EDA-4625-898E-24086B67AFE4}" srcOrd="0" destOrd="0" presId="urn:microsoft.com/office/officeart/2005/8/layout/bProcess3"/>
    <dgm:cxn modelId="{8B5D935A-9C5C-4797-B8C1-6F4FD9E0A34A}" type="presOf" srcId="{9879BCC6-5D23-442C-AE0B-5224A0D8083F}" destId="{7A071A7D-6A32-4B89-BB24-3D690079BAF0}" srcOrd="1" destOrd="0" presId="urn:microsoft.com/office/officeart/2005/8/layout/bProcess3"/>
    <dgm:cxn modelId="{2C872C28-C99D-4145-989D-97422E064A82}" type="presOf" srcId="{881EE088-66CE-42CF-A316-BCB01B5E490C}" destId="{7274B427-E068-48E3-A794-8A51D0FA3FD3}" srcOrd="0" destOrd="0" presId="urn:microsoft.com/office/officeart/2005/8/layout/bProcess3"/>
    <dgm:cxn modelId="{BEED95BF-235C-4834-953C-F22B552CB661}" srcId="{881EE088-66CE-42CF-A316-BCB01B5E490C}" destId="{DF9855F4-7519-43CA-A250-0A5A36EAEE9C}" srcOrd="2" destOrd="0" parTransId="{814A940E-9F5E-4957-9FFB-21E57FCEAEED}" sibTransId="{53E8C5EE-2395-47EA-97C3-03602AF7E96F}"/>
    <dgm:cxn modelId="{206CC374-B46D-4629-90E6-6323E9986418}" type="presOf" srcId="{8A5EB89E-50E5-42EC-8E0A-AF574A4623BA}" destId="{59B8F5CA-88D6-413C-8CF8-469EA4EE31C3}" srcOrd="1" destOrd="0" presId="urn:microsoft.com/office/officeart/2005/8/layout/bProcess3"/>
    <dgm:cxn modelId="{E9043CFA-B82E-4CCE-9E47-3A8A28EFB1C7}" type="presOf" srcId="{8508B46E-1326-492E-8C2E-794DEF3A3E9F}" destId="{22F9EF98-3815-4B83-9C77-712CE99E51A7}" srcOrd="1" destOrd="0" presId="urn:microsoft.com/office/officeart/2005/8/layout/bProcess3"/>
    <dgm:cxn modelId="{894A5B35-1765-4AEE-9090-E996E5AD83C6}" type="presOf" srcId="{8A5EB89E-50E5-42EC-8E0A-AF574A4623BA}" destId="{91D505B0-5BF3-4993-BFBD-30C8D91DC74C}" srcOrd="0" destOrd="0" presId="urn:microsoft.com/office/officeart/2005/8/layout/bProcess3"/>
    <dgm:cxn modelId="{36986D03-88A0-40E9-8E30-FCEC895DA7AA}" type="presOf" srcId="{56843FD0-8BAE-49F6-900E-434A7837F9F7}" destId="{0FB2A5D5-6ABC-463E-AA74-1A479FE4092E}" srcOrd="0" destOrd="0" presId="urn:microsoft.com/office/officeart/2005/8/layout/bProcess3"/>
    <dgm:cxn modelId="{DF52B6D0-5D0C-4062-A3A7-D82B30FEFBAD}" type="presOf" srcId="{F8AE6E58-60AB-4D2B-9529-2CFBBEC0E777}" destId="{00832CD2-9B57-4F22-B8FB-30B038865BE4}" srcOrd="0" destOrd="0" presId="urn:microsoft.com/office/officeart/2005/8/layout/bProcess3"/>
    <dgm:cxn modelId="{C25AF421-F817-478D-865F-4CC9F603F950}" type="presOf" srcId="{FA02A117-2C43-4478-BE06-F8422DC25B27}" destId="{436336E3-7E72-472A-AD4F-1400B0B620B3}" srcOrd="0" destOrd="0" presId="urn:microsoft.com/office/officeart/2005/8/layout/bProcess3"/>
    <dgm:cxn modelId="{E29F6D7B-4211-41D7-8863-E878A9637307}" srcId="{881EE088-66CE-42CF-A316-BCB01B5E490C}" destId="{56843FD0-8BAE-49F6-900E-434A7837F9F7}" srcOrd="0" destOrd="0" parTransId="{EE17CD98-917C-48F2-8907-D30AE3BC174D}" sibTransId="{8A5EB89E-50E5-42EC-8E0A-AF574A4623BA}"/>
    <dgm:cxn modelId="{71E315C4-1ADC-4A8A-B72F-C2E8CFF3D94E}" type="presOf" srcId="{DF9855F4-7519-43CA-A250-0A5A36EAEE9C}" destId="{8EC47300-7337-4891-87EB-5E15D25B563C}" srcOrd="0" destOrd="0" presId="urn:microsoft.com/office/officeart/2005/8/layout/bProcess3"/>
    <dgm:cxn modelId="{E53155A7-7ADB-477C-9D81-B629CCCD27AF}" type="presOf" srcId="{734241EF-4C49-42DE-90FA-E3AF4CC0466B}" destId="{C972D548-09F4-4455-AE74-05490E4E7358}" srcOrd="0" destOrd="0" presId="urn:microsoft.com/office/officeart/2005/8/layout/bProcess3"/>
    <dgm:cxn modelId="{5C9C5C24-47F9-4962-9BDA-EF291DD9FD1F}" type="presOf" srcId="{53E8C5EE-2395-47EA-97C3-03602AF7E96F}" destId="{27C294A9-E6C6-4A33-A10A-B5201B8551BA}" srcOrd="1" destOrd="0" presId="urn:microsoft.com/office/officeart/2005/8/layout/bProcess3"/>
    <dgm:cxn modelId="{80482FC0-8C1F-4548-8DEE-F415DA6A7305}" type="presOf" srcId="{8508B46E-1326-492E-8C2E-794DEF3A3E9F}" destId="{7E96E9C5-ED3F-463F-B9E2-20BDCEE74354}" srcOrd="0" destOrd="0" presId="urn:microsoft.com/office/officeart/2005/8/layout/bProcess3"/>
    <dgm:cxn modelId="{6945EE90-4FED-4B20-95D8-8DFA2CD22674}" type="presOf" srcId="{53E8C5EE-2395-47EA-97C3-03602AF7E96F}" destId="{941FADC6-F6D6-427B-B557-4E44A3B268CD}" srcOrd="0" destOrd="0" presId="urn:microsoft.com/office/officeart/2005/8/layout/bProcess3"/>
    <dgm:cxn modelId="{059F4869-6E5F-4FB3-804B-9C14C3877FD1}" srcId="{881EE088-66CE-42CF-A316-BCB01B5E490C}" destId="{734241EF-4C49-42DE-90FA-E3AF4CC0466B}" srcOrd="4" destOrd="0" parTransId="{EBFF7FC2-5B0F-402D-BFE8-0DC48BAEDEAD}" sibTransId="{F62B3627-1ACA-4A94-9B4C-84041F8DED85}"/>
    <dgm:cxn modelId="{0520F9FD-1899-4E82-8608-E12BF79176F4}" srcId="{881EE088-66CE-42CF-A316-BCB01B5E490C}" destId="{F8AE6E58-60AB-4D2B-9529-2CFBBEC0E777}" srcOrd="3" destOrd="0" parTransId="{5393C071-8FB3-4B6E-A4A2-21519B45FCC2}" sibTransId="{8508B46E-1326-492E-8C2E-794DEF3A3E9F}"/>
    <dgm:cxn modelId="{E20CE0D2-CC6C-4986-8C64-314E8F0050EA}" type="presParOf" srcId="{7274B427-E068-48E3-A794-8A51D0FA3FD3}" destId="{0FB2A5D5-6ABC-463E-AA74-1A479FE4092E}" srcOrd="0" destOrd="0" presId="urn:microsoft.com/office/officeart/2005/8/layout/bProcess3"/>
    <dgm:cxn modelId="{4385A4FF-2399-41CE-BED9-189F3C7A8F67}" type="presParOf" srcId="{7274B427-E068-48E3-A794-8A51D0FA3FD3}" destId="{91D505B0-5BF3-4993-BFBD-30C8D91DC74C}" srcOrd="1" destOrd="0" presId="urn:microsoft.com/office/officeart/2005/8/layout/bProcess3"/>
    <dgm:cxn modelId="{740D98A7-C758-4D23-82B0-10B4AA0A9204}" type="presParOf" srcId="{91D505B0-5BF3-4993-BFBD-30C8D91DC74C}" destId="{59B8F5CA-88D6-413C-8CF8-469EA4EE31C3}" srcOrd="0" destOrd="0" presId="urn:microsoft.com/office/officeart/2005/8/layout/bProcess3"/>
    <dgm:cxn modelId="{B0D5208B-CFB3-4D6F-8449-16675476F33A}" type="presParOf" srcId="{7274B427-E068-48E3-A794-8A51D0FA3FD3}" destId="{436336E3-7E72-472A-AD4F-1400B0B620B3}" srcOrd="2" destOrd="0" presId="urn:microsoft.com/office/officeart/2005/8/layout/bProcess3"/>
    <dgm:cxn modelId="{E4A0151D-B00F-4B54-97CE-4359D7BD2806}" type="presParOf" srcId="{7274B427-E068-48E3-A794-8A51D0FA3FD3}" destId="{015B3A91-8EDA-4625-898E-24086B67AFE4}" srcOrd="3" destOrd="0" presId="urn:microsoft.com/office/officeart/2005/8/layout/bProcess3"/>
    <dgm:cxn modelId="{C38A243C-DD6B-4E55-8DEC-114AD1914476}" type="presParOf" srcId="{015B3A91-8EDA-4625-898E-24086B67AFE4}" destId="{7A071A7D-6A32-4B89-BB24-3D690079BAF0}" srcOrd="0" destOrd="0" presId="urn:microsoft.com/office/officeart/2005/8/layout/bProcess3"/>
    <dgm:cxn modelId="{BD345ECC-E49C-402E-97AB-99D9F29219CC}" type="presParOf" srcId="{7274B427-E068-48E3-A794-8A51D0FA3FD3}" destId="{8EC47300-7337-4891-87EB-5E15D25B563C}" srcOrd="4" destOrd="0" presId="urn:microsoft.com/office/officeart/2005/8/layout/bProcess3"/>
    <dgm:cxn modelId="{4C6FFBAD-E2A3-4E4A-8040-F82C20D3C81C}" type="presParOf" srcId="{7274B427-E068-48E3-A794-8A51D0FA3FD3}" destId="{941FADC6-F6D6-427B-B557-4E44A3B268CD}" srcOrd="5" destOrd="0" presId="urn:microsoft.com/office/officeart/2005/8/layout/bProcess3"/>
    <dgm:cxn modelId="{BE5066E3-2C35-4B8F-86DC-F60F640398C5}" type="presParOf" srcId="{941FADC6-F6D6-427B-B557-4E44A3B268CD}" destId="{27C294A9-E6C6-4A33-A10A-B5201B8551BA}" srcOrd="0" destOrd="0" presId="urn:microsoft.com/office/officeart/2005/8/layout/bProcess3"/>
    <dgm:cxn modelId="{FC2FE9B2-D9A4-402B-85CC-F78FE16F505A}" type="presParOf" srcId="{7274B427-E068-48E3-A794-8A51D0FA3FD3}" destId="{00832CD2-9B57-4F22-B8FB-30B038865BE4}" srcOrd="6" destOrd="0" presId="urn:microsoft.com/office/officeart/2005/8/layout/bProcess3"/>
    <dgm:cxn modelId="{1A5834E2-E2FD-49CC-963F-16F81804DC0A}" type="presParOf" srcId="{7274B427-E068-48E3-A794-8A51D0FA3FD3}" destId="{7E96E9C5-ED3F-463F-B9E2-20BDCEE74354}" srcOrd="7" destOrd="0" presId="urn:microsoft.com/office/officeart/2005/8/layout/bProcess3"/>
    <dgm:cxn modelId="{B16EC5A4-0446-40DB-BAAC-68160C491B7E}" type="presParOf" srcId="{7E96E9C5-ED3F-463F-B9E2-20BDCEE74354}" destId="{22F9EF98-3815-4B83-9C77-712CE99E51A7}" srcOrd="0" destOrd="0" presId="urn:microsoft.com/office/officeart/2005/8/layout/bProcess3"/>
    <dgm:cxn modelId="{B96D78DE-C50B-4D3D-8F45-4C45E31FC76F}" type="presParOf" srcId="{7274B427-E068-48E3-A794-8A51D0FA3FD3}" destId="{C972D548-09F4-4455-AE74-05490E4E7358}" srcOrd="8" destOrd="0" presId="urn:microsoft.com/office/officeart/2005/8/layout/b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505B0-5BF3-4993-BFBD-30C8D91DC74C}">
      <dsp:nvSpPr>
        <dsp:cNvPr id="0" name=""/>
        <dsp:cNvSpPr/>
      </dsp:nvSpPr>
      <dsp:spPr>
        <a:xfrm>
          <a:off x="2873773" y="1296194"/>
          <a:ext cx="306757" cy="22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478" y="0"/>
              </a:lnTo>
              <a:lnTo>
                <a:pt x="170478" y="221099"/>
              </a:lnTo>
              <a:lnTo>
                <a:pt x="306757" y="221099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17068" y="1404899"/>
        <a:ext cx="20167" cy="3690"/>
      </dsp:txXfrm>
    </dsp:sp>
    <dsp:sp modelId="{0FB2A5D5-6ABC-463E-AA74-1A479FE4092E}">
      <dsp:nvSpPr>
        <dsp:cNvPr id="0" name=""/>
        <dsp:cNvSpPr/>
      </dsp:nvSpPr>
      <dsp:spPr>
        <a:xfrm>
          <a:off x="76202" y="534986"/>
          <a:ext cx="2799371" cy="15224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বঙ্কিমচন্দ্রের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১৮৩৮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,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: ১৮৯৪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খ্রিস্টাব্দে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।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তাঁকে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সাহিত্য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সম্রাট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বলা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endParaRPr lang="en-US" sz="2400" b="0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202" y="534986"/>
        <a:ext cx="2799371" cy="1522416"/>
      </dsp:txXfrm>
    </dsp:sp>
    <dsp:sp modelId="{015B3A91-8EDA-4625-898E-24086B67AFE4}">
      <dsp:nvSpPr>
        <dsp:cNvPr id="0" name=""/>
        <dsp:cNvSpPr/>
      </dsp:nvSpPr>
      <dsp:spPr>
        <a:xfrm>
          <a:off x="5748011" y="1517294"/>
          <a:ext cx="299865" cy="100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032" y="0"/>
              </a:lnTo>
              <a:lnTo>
                <a:pt x="167032" y="100005"/>
              </a:lnTo>
              <a:lnTo>
                <a:pt x="299865" y="100005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89312" y="1565452"/>
        <a:ext cx="17263" cy="3690"/>
      </dsp:txXfrm>
    </dsp:sp>
    <dsp:sp modelId="{436336E3-7E72-472A-AD4F-1400B0B620B3}">
      <dsp:nvSpPr>
        <dsp:cNvPr id="0" name=""/>
        <dsp:cNvSpPr/>
      </dsp:nvSpPr>
      <dsp:spPr>
        <a:xfrm>
          <a:off x="3212931" y="457200"/>
          <a:ext cx="2536880" cy="212018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‘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’-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রচনাটি বঙ্কিমচন্দ্র চট্টোপাধ্যায়ের 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‘</a:t>
          </a: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কমলাকান্তের</a:t>
          </a: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দপ্তর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’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থেকে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সংকলিত।এটি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রসাত্মক ও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ব্যঙ্গধর্মী</a:t>
          </a:r>
          <a:r>
            <a:rPr lang="en-US" sz="2400" b="1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রচনা</a:t>
          </a:r>
          <a:endParaRPr lang="en-US" sz="2400" b="1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12931" y="457200"/>
        <a:ext cx="2536880" cy="2120187"/>
      </dsp:txXfrm>
    </dsp:sp>
    <dsp:sp modelId="{941FADC6-F6D6-427B-B557-4E44A3B268CD}">
      <dsp:nvSpPr>
        <dsp:cNvPr id="0" name=""/>
        <dsp:cNvSpPr/>
      </dsp:nvSpPr>
      <dsp:spPr>
        <a:xfrm>
          <a:off x="1275329" y="2450541"/>
          <a:ext cx="5952440" cy="563096"/>
        </a:xfrm>
        <a:custGeom>
          <a:avLst/>
          <a:gdLst/>
          <a:ahLst/>
          <a:cxnLst/>
          <a:rect l="0" t="0" r="0" b="0"/>
          <a:pathLst>
            <a:path>
              <a:moveTo>
                <a:pt x="5952440" y="0"/>
              </a:moveTo>
              <a:lnTo>
                <a:pt x="5952440" y="298648"/>
              </a:lnTo>
              <a:lnTo>
                <a:pt x="0" y="298648"/>
              </a:lnTo>
              <a:lnTo>
                <a:pt x="0" y="563096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2000" y="2730244"/>
        <a:ext cx="299098" cy="3690"/>
      </dsp:txXfrm>
    </dsp:sp>
    <dsp:sp modelId="{8EC47300-7337-4891-87EB-5E15D25B563C}">
      <dsp:nvSpPr>
        <dsp:cNvPr id="0" name=""/>
        <dsp:cNvSpPr/>
      </dsp:nvSpPr>
      <dsp:spPr>
        <a:xfrm>
          <a:off x="6080276" y="782258"/>
          <a:ext cx="2294985" cy="1670082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কমলাকান্ত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আফিমের নেশার ঘোরে ওয়াটারলু যুদ্ধের ফলাফল নিয়ে চিন্তা করছিলো</a:t>
          </a:r>
          <a:endParaRPr lang="en-US" sz="2400" b="1" kern="1200" cap="none" spc="0" dirty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080276" y="782258"/>
        <a:ext cx="2294985" cy="1670082"/>
      </dsp:txXfrm>
    </dsp:sp>
    <dsp:sp modelId="{7E96E9C5-ED3F-463F-B9E2-20BDCEE74354}">
      <dsp:nvSpPr>
        <dsp:cNvPr id="0" name=""/>
        <dsp:cNvSpPr/>
      </dsp:nvSpPr>
      <dsp:spPr>
        <a:xfrm>
          <a:off x="2542122" y="4025715"/>
          <a:ext cx="691750" cy="110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975" y="0"/>
              </a:lnTo>
              <a:lnTo>
                <a:pt x="362975" y="110093"/>
              </a:lnTo>
              <a:lnTo>
                <a:pt x="691750" y="110093"/>
              </a:lnTo>
            </a:path>
          </a:pathLst>
        </a:custGeom>
        <a:noFill/>
        <a:ln w="38100" cap="flat" cmpd="sng" algn="ctr">
          <a:solidFill>
            <a:schemeClr val="dk1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69729" y="4078917"/>
        <a:ext cx="36534" cy="3690"/>
      </dsp:txXfrm>
    </dsp:sp>
    <dsp:sp modelId="{00832CD2-9B57-4F22-B8FB-30B038865BE4}">
      <dsp:nvSpPr>
        <dsp:cNvPr id="0" name=""/>
        <dsp:cNvSpPr/>
      </dsp:nvSpPr>
      <dsp:spPr>
        <a:xfrm>
          <a:off x="6737" y="3046037"/>
          <a:ext cx="2537184" cy="1959356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err="1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কমলাকান্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তের জন্য রাখা দুধ বিড়াল খেয়ে ফেলে এবং কমলাকান্ত মারতে উদ্যত হলে যেন সে  বিড়ালের কথা শুনতে পায়</a:t>
          </a:r>
          <a:endParaRPr lang="en-US" sz="2400" b="0" kern="120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737" y="3046037"/>
        <a:ext cx="2537184" cy="1959356"/>
      </dsp:txXfrm>
    </dsp:sp>
    <dsp:sp modelId="{C972D548-09F4-4455-AE74-05490E4E7358}">
      <dsp:nvSpPr>
        <dsp:cNvPr id="0" name=""/>
        <dsp:cNvSpPr/>
      </dsp:nvSpPr>
      <dsp:spPr>
        <a:xfrm>
          <a:off x="3266272" y="3166214"/>
          <a:ext cx="4361684" cy="19391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বিড়াল বলে: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তোমাদের ক্ষুৎ পিপাসা আছে-আমাদের কি নাই?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*</a:t>
          </a:r>
          <a:r>
            <a:rPr lang="bn-BD" sz="2400" b="0" kern="1200" cap="none" spc="0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চোরের দণ্ড হয়; চুরির মূল যে কৃপণ, তাহার দণ্ড হয় না কেন?</a:t>
          </a:r>
          <a:endParaRPr lang="en-US" sz="2400" b="0" kern="1200" cap="none" spc="0" dirty="0" smtClean="0">
            <a:ln w="1905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266272" y="3166214"/>
        <a:ext cx="4361684" cy="193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76000" r="-1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ny-wallpapers-hd-widescreen-p5-i9.jpg"/>
          <p:cNvPicPr>
            <a:picLocks noChangeAspect="1"/>
          </p:cNvPicPr>
          <p:nvPr/>
        </p:nvPicPr>
        <p:blipFill>
          <a:blip r:embed="rId3"/>
          <a:srcRect b="11111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239271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9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01000" cy="4181475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45668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কার্ল মার্ক্স : শ্রণি বৈষম্য তথা সমাজতান্ত্রিক মতবাদের প্রবক্তা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00124"/>
            <a:ext cx="8229600" cy="4181475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45668"/>
            <a:ext cx="91440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SutonnyMJ" pitchFamily="2" charset="0"/>
                <a:cs typeface="NikoshBAN" pitchFamily="2" charset="0"/>
              </a:rPr>
              <a:t>‡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শ্রণি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বৈষম্য তথা সমাজতান্ত্রিক মতবাদের বিপরীতে রয়েছ পুঁজিবাদী বা ধনতান্ত্রিক সমাজ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4" t="24648" r="7113" b="10276"/>
          <a:stretch/>
        </p:blipFill>
        <p:spPr>
          <a:xfrm>
            <a:off x="3962400" y="2438400"/>
            <a:ext cx="2598756" cy="1838325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64068"/>
            <a:ext cx="5181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জেনে রাখা ভালো: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98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-nature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81000" y="228600"/>
            <a:ext cx="80010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যুক্তশব্দের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19812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ভার্যা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86200" y="14478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05000" y="26670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সতরঞ্জ খেলা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33528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লাঙ্গুল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05000" y="39624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সোশিয়ালিস্টিক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00" y="46482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নৈয়ায়িক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5000" y="5334000"/>
            <a:ext cx="17526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সরিষা ভোর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60960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পতিত আত্মা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05000" y="13716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ন্যায়লংকার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20574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স্ত্রী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26670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দাবা খেলা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57800" y="33528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লেজ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257800" y="40386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সমাজতান্ত্রিক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57800" y="4724400"/>
            <a:ext cx="3124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ন্যায়শাস্ত্রে পণ্ডিত ব্যক্তি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57800" y="5410200"/>
            <a:ext cx="1676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ক্ষুদ্র অর্থে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57800" y="6019800"/>
            <a:ext cx="32004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দুর্দশাগ্রস্ত আত্মা। এখানে বিড়াল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57800" y="1371600"/>
            <a:ext cx="25146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ন্যায়শাস্ত্রে পণ্ডিত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886200" y="26670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886200" y="34290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86200" y="40386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886200" y="46482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86200" y="54102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86200" y="60960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886200" y="1981200"/>
            <a:ext cx="914400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39082"/>
            <a:ext cx="8223292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*এ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সংসারের ক্ষীর, সর, দুগ্ধ, দধি,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মাংস সকলি তোমরা খাইবে। আমরা কিছু পাইব না কেন?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*চোরের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দণ্ড হয়; চুরির মূল যে কৃপণ, তাহার দণ্ড হয় না কেন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*তোমাদের পেট ভরা আমার পেটের ক্ষুধা কী প্রকারে জানিবে! হায়! 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*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দরিদ্রের জন্য ব্যথিত হইলে তোমাদের কি অগৌরবের আছে?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তেলা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মাথায় তেল দেওয়া মনুষ্যজাতির রোগ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দরিদ্রের ক্ষুধা কেহ বোঝে না।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খাইতে বলিলে বিরক্ত হয়, তাহার জন্য ভোজের আয়জন কর-আর যে ক্ষুধার জ্বালায় বিনা আহবানেই তোমার অন্ন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খাইয়া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ফেলে, চোর বলিয়া তাহার দণ্ড কর ছি! ছি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!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কালো চামড়া দেখিয়া ঘৃণা করিও না!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পৃথিবীর মাৎস মাংসে আমাদের কিছু অধিকার আছে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 কথাগুলি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ভারি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সোশিয়ালিষ্টিক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! সমাজ বিশৃঙ্খলার মূল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ধনবৃদ্ধির অর্থ ধনীর ধনবৃদ্ধি।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খাইতে না পাইলাম, তবে সমাজের উন্নতি লইয়া 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করিব?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মার্জার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সুবিচারক এবং সুতার্কিক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বটে,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*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উন্নতিতে দরিদ্রের প্রয়োজন না থাকিলে না থাকিতে পারে, কিন্তু ধনীদিগের বিশেষ প্রয়োজন,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অতএব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চোরের দণ্ড বিধান কর্তব্য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* একটি পতিত আত্মাকে অন্ধকার হইতে আলোকে আনিয়াছি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472148"/>
            <a:ext cx="7162800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বিড়াল প্রসঙ্গে কমলাকান্ত যে বিশেষণ ব্যবহার করেছে তার তালিকা করো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 মানুষ নিয়ে বিড়াল যে </a:t>
            </a:r>
            <a:r>
              <a:rPr lang="bn-BD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অভিযোগগুলি করেছে তার তালিকা করো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team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2771775" cy="2304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l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609600"/>
            <a:ext cx="1447800" cy="1403350"/>
          </a:xfrm>
          <a:prstGeom prst="rect">
            <a:avLst/>
          </a:prstGeom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1295400" y="685800"/>
            <a:ext cx="441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              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670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‘বিড়াল’ কোন জাতীয় রচনা</a:t>
            </a:r>
            <a:r>
              <a:rPr lang="bn-BD" sz="32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en-US" sz="32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‘বিড়াল’ রচনা দ্বারা লেখক কোন বিষয়ে ইঙ্গিত করেছেন?</a:t>
            </a:r>
          </a:p>
          <a:p>
            <a:pPr marL="457200" indent="-457200"/>
            <a:endParaRPr lang="en-US" sz="3200" b="1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বিড়ালের ক্ষোভের কারণ কী?</a:t>
            </a:r>
            <a:endParaRPr lang="en-US" sz="32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613392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বিড়াল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রচনার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house-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334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133600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দায়বদ্ধ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gh-resolution-flower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91166" y="-986366"/>
            <a:ext cx="6637867" cy="87630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565737"/>
            <a:ext cx="3886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DoubleWave1">
              <a:avLst>
                <a:gd name="adj1" fmla="val 10752"/>
                <a:gd name="adj2" fmla="val 0"/>
              </a:avLst>
            </a:prstTxWarp>
            <a:spAutoFit/>
          </a:bodyPr>
          <a:lstStyle/>
          <a:p>
            <a:r>
              <a:rPr lang="en-US" sz="6000" b="1" dirty="0" err="1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31550" cmpd="sng">
                <a:solidFill>
                  <a:schemeClr val="accent6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162800" cy="3416320"/>
          </a:xfrm>
          <a:prstGeom prst="rect">
            <a:avLst/>
          </a:prstGeom>
          <a:solidFill>
            <a:schemeClr val="accent5"/>
          </a:solidFill>
          <a:ln>
            <a:solidFill>
              <a:srgbClr val="339933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</a:t>
            </a:r>
            <a:r>
              <a:rPr lang="bn-BD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য়: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5400" b="1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5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5400" b="1" i="1" dirty="0" smtClean="0">
              <a:ln>
                <a:solidFill>
                  <a:srgbClr val="F123E7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i="1" dirty="0">
              <a:ln>
                <a:solidFill>
                  <a:srgbClr val="FFFF00"/>
                </a:solidFill>
              </a:ln>
              <a:solidFill>
                <a:srgbClr val="EF258A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68" y="4267200"/>
            <a:ext cx="229543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90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4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সংক্ষিপ্তপুনরালোচনা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01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980404067"/>
              </p:ext>
            </p:extLst>
          </p:nvPr>
        </p:nvGraphicFramePr>
        <p:xfrm>
          <a:off x="228600" y="10668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B2A5D5-6ABC-463E-AA74-1A479FE4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FB2A5D5-6ABC-463E-AA74-1A479FE4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D505B0-5BF3-4993-BFBD-30C8D91D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91D505B0-5BF3-4993-BFBD-30C8D91D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336E3-7E72-472A-AD4F-1400B0B6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36336E3-7E72-472A-AD4F-1400B0B6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B3A91-8EDA-4625-898E-24086B67A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15B3A91-8EDA-4625-898E-24086B67A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47300-7337-4891-87EB-5E15D25B5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8EC47300-7337-4891-87EB-5E15D25B5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1FADC6-F6D6-427B-B557-4E44A3B26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41FADC6-F6D6-427B-B557-4E44A3B26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32CD2-9B57-4F22-B8FB-30B038865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0832CD2-9B57-4F22-B8FB-30B038865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6E9C5-ED3F-463F-B9E2-20BDCEE74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E96E9C5-ED3F-463F-B9E2-20BDCEE74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72D548-09F4-4455-AE74-05490E4E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C972D548-09F4-4455-AE74-05490E4E7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416" y="1371600"/>
            <a:ext cx="822329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দেখ, আমি প্রাচীরে প্রাচীরে মেও মেও করিয়া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বেড়াই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কেহ আমাকে মাছের কাঁটাখানাও ফেলিয়া দেয় না...... তোমাদের পেট ভরা আমার পেটের ক্ষুধা কী প্রকারে জানিবে! হায়! দরিদ্রের জন্য ব্যথিত হইলে তোমাদের কি অগৌরবের আছে?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40" y="76200"/>
            <a:ext cx="1181276" cy="1343609"/>
          </a:xfrm>
          <a:prstGeom prst="cloudCallou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76600"/>
            <a:ext cx="8305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তেলা মাথায় তেল দেওয়া মনুষ্যজাতির রোগ- দরিদ্রের ক্ষুধা কেহ বোঝে না। যে খাইতে বলিলে বিরক্ত হয়, তাহার জন্য ভোজের আয়জন কর-আর যে ক্ষুধার জ্বালায় বিনা আহবানেই তোমার অন্ন খাইয়া ফেলে, চোর বলিয়া তাহার দণ্ড কর ছি! ছি!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416" y="5200471"/>
            <a:ext cx="839478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দেখ, আমাদিগের দশা দেখ, মেও মেও করিয়া আমারা চারিদিকে দৃষ্টি করিতেছি- কেহয়ামাদিগকে মাছের কাঁটাখানা ফেলিয়া দেয় না...... আমাদের কালো চামড়া দেখিয়া ঘৃণা করিও না! এ পৃথিবীর মাৎস মাংসে আমাদের কিছু অধিকার আছে।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04800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02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6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40" y="914400"/>
            <a:ext cx="1181276" cy="1343609"/>
          </a:xfrm>
          <a:prstGeom prst="cloudCallou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021140"/>
            <a:ext cx="736564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গৃহ মার্জার হইয়া,...মূর্খ ধনীর কাছে সতরঞ্চ খেলোয়াড়ের স্থানীয় হইয়া থাকিতে পারিলে- তবেই তাহার পুষ্টি। তাহার লেজ ফুলে, গায়ে লোম হয় এবং তাহার রূপের ছটা দেখিয়া, অনেক মার্জার কবি হইয়া পড়ে।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685871"/>
            <a:ext cx="74295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মার্জার বলিল,...সমাজের ধনবৃদ্ধির অর্থ ধনীর ধনবৃদ্ধি।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ধনীর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ধনবৃদ্ধি না হইলে দরিদ্রের কী ক্ষতি?...... যদি খাইতে না পাইলাম, তবে সমাজের উন্নতি লইয়া কী করিব?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16740"/>
            <a:ext cx="75438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মার্জার সুবিচারক এবং সুতার্কিক বটে, ...অতএব উহার উপর রাগ না করিয়া বলিলাম,  সমাজের উন্নতিতে দরিদ্রের প্রয়োজন না থাকিলে না থাকিতে পারে, কিন্তু ধনীদিগের বিশেষ প্রয়োজন, অতএব চোরের দণ্ড বিধান কর্তব্য।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581471"/>
            <a:ext cx="761504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প্রসন্ন কাল কিছু ছানা দিবে বলিয়াছে, জলযোগের সময় আসিও, উভয়ে ভাগ করিয়া খাইব। অদ্য আর কাহারও হাঁড়ি খাইও না; যদি নিতান্ত অধীর হও, তবে পুনর্বার আসিও, এক সরিষাভোর আফিং দিব।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04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 0</a:t>
            </a:r>
            <a:r>
              <a:rPr lang="bn-BD" sz="4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ol-HD-Wallpaper-13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667000"/>
            <a:ext cx="6354625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বিড়াল 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(পাঠ-৩)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228600"/>
            <a:ext cx="22098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SutonnyMJ" pitchFamily="2" charset="0"/>
              </a:rPr>
              <a:t>3/3</a:t>
            </a:r>
            <a:endParaRPr lang="en-US" sz="6000" b="1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81000" y="609600"/>
            <a:ext cx="91046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762001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endParaRPr lang="en-US" sz="3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ড়ালের কণ্ঠে ফুটে ওঠা পৃথিবীর সকল বঞ্চিত মানুষের মর্মবেদনার স্বরূপ তুলে ধরতে পারবে। </a:t>
            </a:r>
          </a:p>
          <a:p>
            <a:pPr marL="514350" indent="-514350">
              <a:buAutoNum type="arabicPeriod"/>
            </a:pPr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রচনার বিষয়বস্তু কী তা 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রচ</a:t>
            </a:r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বহু-নির্বাচনি ও সৃজনশীল প্রশ্নের উত্তর দি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66800"/>
            <a:ext cx="4038600" cy="2693004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247"/>
          <a:stretch/>
        </p:blipFill>
        <p:spPr>
          <a:xfrm>
            <a:off x="228600" y="533400"/>
            <a:ext cx="3657600" cy="3335826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বিড়ালের মুখ দিয়ে সাম্যবাদবিমুখ ইংরেজ শোষকের শোষিত দরিদ্র মানুষের অধিকারবিষয়ক সংগ্রামের কথা ফুটিয়ে তুলেছেন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58200" cy="3581400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9144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লেখক বিড়ালের মুখ দিয়ে শোষিত দরিদ্র মানুষের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মর্মবেদনার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বিষয়টি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ফুটিয়ে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তুলেছেন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806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TAPAS</dc:creator>
  <cp:lastModifiedBy>Lotus computer</cp:lastModifiedBy>
  <cp:revision>84</cp:revision>
  <dcterms:created xsi:type="dcterms:W3CDTF">2006-08-16T00:00:00Z</dcterms:created>
  <dcterms:modified xsi:type="dcterms:W3CDTF">2016-12-23T05:09:29Z</dcterms:modified>
</cp:coreProperties>
</file>