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8" r:id="rId3"/>
    <p:sldId id="259" r:id="rId4"/>
    <p:sldId id="273" r:id="rId5"/>
    <p:sldId id="271" r:id="rId6"/>
    <p:sldId id="269" r:id="rId7"/>
    <p:sldId id="276" r:id="rId8"/>
    <p:sldId id="277" r:id="rId9"/>
    <p:sldId id="280" r:id="rId10"/>
    <p:sldId id="279" r:id="rId11"/>
    <p:sldId id="274" r:id="rId12"/>
    <p:sldId id="284" r:id="rId13"/>
    <p:sldId id="270" r:id="rId14"/>
    <p:sldId id="283" r:id="rId15"/>
    <p:sldId id="282" r:id="rId16"/>
    <p:sldId id="275" r:id="rId17"/>
    <p:sldId id="278" r:id="rId18"/>
    <p:sldId id="272" r:id="rId19"/>
    <p:sldId id="268" r:id="rId20"/>
    <p:sldId id="281" r:id="rId21"/>
    <p:sldId id="267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C119F"/>
    <a:srgbClr val="F123E7"/>
    <a:srgbClr val="EB0303"/>
    <a:srgbClr val="339933"/>
    <a:srgbClr val="EF258A"/>
    <a:srgbClr val="FF0000"/>
    <a:srgbClr val="F0AEE7"/>
    <a:srgbClr val="45CF91"/>
    <a:srgbClr val="5DB7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5" autoAdjust="0"/>
    <p:restoredTop sz="98846" autoAdjust="0"/>
  </p:normalViewPr>
  <p:slideViewPr>
    <p:cSldViewPr>
      <p:cViewPr>
        <p:scale>
          <a:sx n="70" d="100"/>
          <a:sy n="70" d="100"/>
        </p:scale>
        <p:origin x="-14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EE088-66CE-42CF-A316-BCB01B5E490C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843FD0-8BAE-49F6-900E-434A7837F9F7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বঙ্কিমচন্দ্রের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১৮৩৮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১৮৯৪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তাঁকে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সাহিত্য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সম্রাট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বলা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হয়</a:t>
          </a:r>
          <a:endParaRPr lang="en-US" sz="2400" b="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E17CD98-917C-48F2-8907-D30AE3BC174D}" type="parTrans" cxnId="{E29F6D7B-4211-41D7-8863-E878A9637307}">
      <dgm:prSet/>
      <dgm:spPr/>
      <dgm:t>
        <a:bodyPr/>
        <a:lstStyle/>
        <a:p>
          <a:endParaRPr lang="en-US"/>
        </a:p>
      </dgm:t>
    </dgm:pt>
    <dgm:pt modelId="{8A5EB89E-50E5-42EC-8E0A-AF574A4623BA}" type="sibTrans" cxnId="{E29F6D7B-4211-41D7-8863-E878A963730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34241EF-4C49-42DE-90FA-E3AF4CC0466B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pPr algn="ctr"/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 বলে:</a:t>
          </a:r>
        </a:p>
        <a:p>
          <a:pPr algn="ctr"/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তোমাদের ক্ষুৎ পিপাসা আছে-আমাদের কি নাই?</a:t>
          </a:r>
        </a:p>
        <a:p>
          <a:pPr algn="ctr"/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চোরের দণ্ড হয়; চুরির মূল যে কৃপণ, তাহার দণ্ড হয় না কেন?</a:t>
          </a:r>
          <a:endParaRPr lang="en-US" sz="2400" b="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BFF7FC2-5B0F-402D-BFE8-0DC48BAEDEAD}" type="parTrans" cxnId="{059F4869-6E5F-4FB3-804B-9C14C3877FD1}">
      <dgm:prSet/>
      <dgm:spPr/>
      <dgm:t>
        <a:bodyPr/>
        <a:lstStyle/>
        <a:p>
          <a:endParaRPr lang="en-US"/>
        </a:p>
      </dgm:t>
    </dgm:pt>
    <dgm:pt modelId="{F62B3627-1ACA-4A94-9B4C-84041F8DED85}" type="sibTrans" cxnId="{059F4869-6E5F-4FB3-804B-9C14C3877FD1}">
      <dgm:prSet/>
      <dgm:spPr/>
      <dgm:t>
        <a:bodyPr/>
        <a:lstStyle/>
        <a:p>
          <a:endParaRPr lang="en-US"/>
        </a:p>
      </dgm:t>
    </dgm:pt>
    <dgm:pt modelId="{DF9855F4-7519-43CA-A250-0A5A36EAEE9C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আফিমের নেশার ঘোরে ওয়াটারলু যুদ্ধের ফলাফল নিয়ে চিন্তা করছিলো</a:t>
          </a:r>
          <a:endParaRPr lang="en-US" sz="2400" b="1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3E8C5EE-2395-47EA-97C3-03602AF7E96F}" type="sibTrans" cxnId="{BEED95BF-235C-4834-953C-F22B552CB66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14A940E-9F5E-4957-9FFB-21E57FCEAEED}" type="parTrans" cxnId="{BEED95BF-235C-4834-953C-F22B552CB661}">
      <dgm:prSet/>
      <dgm:spPr/>
      <dgm:t>
        <a:bodyPr/>
        <a:lstStyle/>
        <a:p>
          <a:endParaRPr lang="en-US"/>
        </a:p>
      </dgm:t>
    </dgm:pt>
    <dgm:pt modelId="{FA02A117-2C43-4478-BE06-F8422DC25B27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‘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’-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রচনাটি বঙ্কিমচন্দ্র চট্টোপাধ্যায়ের 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কমলাকান্তের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দপ্তর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সংকলিত।এটি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রসাত্মক ও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ব্যঙ্গধর্মী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</a:t>
          </a:r>
          <a:endParaRPr lang="en-US" sz="2400" b="1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879BCC6-5D23-442C-AE0B-5224A0D8083F}" type="sibTrans" cxnId="{659B2CEE-9C09-48F1-885E-8C862F3A3D4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5348A04-3E59-4EBA-9F4E-BA96D8F8E92E}" type="parTrans" cxnId="{659B2CEE-9C09-48F1-885E-8C862F3A3D45}">
      <dgm:prSet/>
      <dgm:spPr/>
      <dgm:t>
        <a:bodyPr/>
        <a:lstStyle/>
        <a:p>
          <a:endParaRPr lang="en-US"/>
        </a:p>
      </dgm:t>
    </dgm:pt>
    <dgm:pt modelId="{F8AE6E58-60AB-4D2B-9529-2CFBBEC0E777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তের জন্য রাখা দুধ বিড়াল খেয়ে ফেলে এবং কমলাকান্ত মারতে উদ্যত হলে যেন সে  বিড়ালের কথা শুনতে পায়</a:t>
          </a:r>
          <a:endParaRPr lang="en-US" sz="2400" b="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508B46E-1326-492E-8C2E-794DEF3A3E9F}" type="sibTrans" cxnId="{0520F9FD-1899-4E82-8608-E12BF79176F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393C071-8FB3-4B6E-A4A2-21519B45FCC2}" type="parTrans" cxnId="{0520F9FD-1899-4E82-8608-E12BF79176F4}">
      <dgm:prSet/>
      <dgm:spPr/>
      <dgm:t>
        <a:bodyPr/>
        <a:lstStyle/>
        <a:p>
          <a:endParaRPr lang="en-US"/>
        </a:p>
      </dgm:t>
    </dgm:pt>
    <dgm:pt modelId="{7274B427-E068-48E3-A794-8A51D0FA3FD3}" type="pres">
      <dgm:prSet presAssocID="{881EE088-66CE-42CF-A316-BCB01B5E49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2A5D5-6ABC-463E-AA74-1A479FE4092E}" type="pres">
      <dgm:prSet presAssocID="{56843FD0-8BAE-49F6-900E-434A7837F9F7}" presName="node" presStyleLbl="node1" presStyleIdx="0" presStyleCnt="5" custScaleX="174655" custScaleY="158308" custLinFactNeighborX="4334" custLinFactNeighborY="-3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505B0-5BF3-4993-BFBD-30C8D91DC74C}" type="pres">
      <dgm:prSet presAssocID="{8A5EB89E-50E5-42EC-8E0A-AF574A4623B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9B8F5CA-88D6-413C-8CF8-469EA4EE31C3}" type="pres">
      <dgm:prSet presAssocID="{8A5EB89E-50E5-42EC-8E0A-AF574A4623BA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436336E3-7E72-472A-AD4F-1400B0B620B3}" type="pres">
      <dgm:prSet presAssocID="{FA02A117-2C43-4478-BE06-F8422DC25B27}" presName="node" presStyleLbl="node1" presStyleIdx="1" presStyleCnt="5" custScaleX="158278" custScaleY="220467" custLinFactNeighborX="2382" custLinFactNeighborY="-1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B3A91-8EDA-4625-898E-24086B67AFE4}" type="pres">
      <dgm:prSet presAssocID="{9879BCC6-5D23-442C-AE0B-5224A0D8083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A071A7D-6A32-4B89-BB24-3D690079BAF0}" type="pres">
      <dgm:prSet presAssocID="{9879BCC6-5D23-442C-AE0B-5224A0D8083F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8EC47300-7337-4891-87EB-5E15D25B563C}" type="pres">
      <dgm:prSet presAssocID="{DF9855F4-7519-43CA-A250-0A5A36EAEE9C}" presName="node" presStyleLbl="node1" presStyleIdx="2" presStyleCnt="5" custScaleX="143186" custScaleY="173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FADC6-F6D6-427B-B557-4E44A3B268CD}" type="pres">
      <dgm:prSet presAssocID="{53E8C5EE-2395-47EA-97C3-03602AF7E96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7C294A9-E6C6-4A33-A10A-B5201B8551BA}" type="pres">
      <dgm:prSet presAssocID="{53E8C5EE-2395-47EA-97C3-03602AF7E96F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00832CD2-9B57-4F22-B8FB-30B038865BE4}" type="pres">
      <dgm:prSet presAssocID="{F8AE6E58-60AB-4D2B-9529-2CFBBEC0E777}" presName="node" presStyleLbl="node1" presStyleIdx="3" presStyleCnt="5" custScaleX="158297" custScaleY="203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6E9C5-ED3F-463F-B9E2-20BDCEE74354}" type="pres">
      <dgm:prSet presAssocID="{8508B46E-1326-492E-8C2E-794DEF3A3E9F}" presName="sibTrans" presStyleLbl="sibTrans1D1" presStyleIdx="3" presStyleCnt="4"/>
      <dgm:spPr/>
      <dgm:t>
        <a:bodyPr/>
        <a:lstStyle/>
        <a:p>
          <a:endParaRPr lang="en-US"/>
        </a:p>
      </dgm:t>
    </dgm:pt>
    <dgm:pt modelId="{22F9EF98-3815-4B83-9C77-712CE99E51A7}" type="pres">
      <dgm:prSet presAssocID="{8508B46E-1326-492E-8C2E-794DEF3A3E9F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972D548-09F4-4455-AE74-05490E4E7358}" type="pres">
      <dgm:prSet presAssocID="{734241EF-4C49-42DE-90FA-E3AF4CC0466B}" presName="node" presStyleLbl="node1" presStyleIdx="4" presStyleCnt="5" custScaleX="272129" custScaleY="201646" custLinFactNeighborX="22068" custLinFactNeighborY="1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B2CEE-9C09-48F1-885E-8C862F3A3D45}" srcId="{881EE088-66CE-42CF-A316-BCB01B5E490C}" destId="{FA02A117-2C43-4478-BE06-F8422DC25B27}" srcOrd="1" destOrd="0" parTransId="{D5348A04-3E59-4EBA-9F4E-BA96D8F8E92E}" sibTransId="{9879BCC6-5D23-442C-AE0B-5224A0D8083F}"/>
    <dgm:cxn modelId="{58FC1FE0-ECCA-493F-8A0D-0CD6495FD885}" type="presOf" srcId="{734241EF-4C49-42DE-90FA-E3AF4CC0466B}" destId="{C972D548-09F4-4455-AE74-05490E4E7358}" srcOrd="0" destOrd="0" presId="urn:microsoft.com/office/officeart/2005/8/layout/bProcess3"/>
    <dgm:cxn modelId="{1CE3DCC6-5B17-4445-9D80-F8705CF55FAC}" type="presOf" srcId="{53E8C5EE-2395-47EA-97C3-03602AF7E96F}" destId="{941FADC6-F6D6-427B-B557-4E44A3B268CD}" srcOrd="0" destOrd="0" presId="urn:microsoft.com/office/officeart/2005/8/layout/bProcess3"/>
    <dgm:cxn modelId="{92F41D26-80F3-45AC-9DAE-42326676619D}" type="presOf" srcId="{881EE088-66CE-42CF-A316-BCB01B5E490C}" destId="{7274B427-E068-48E3-A794-8A51D0FA3FD3}" srcOrd="0" destOrd="0" presId="urn:microsoft.com/office/officeart/2005/8/layout/bProcess3"/>
    <dgm:cxn modelId="{BEED95BF-235C-4834-953C-F22B552CB661}" srcId="{881EE088-66CE-42CF-A316-BCB01B5E490C}" destId="{DF9855F4-7519-43CA-A250-0A5A36EAEE9C}" srcOrd="2" destOrd="0" parTransId="{814A940E-9F5E-4957-9FFB-21E57FCEAEED}" sibTransId="{53E8C5EE-2395-47EA-97C3-03602AF7E96F}"/>
    <dgm:cxn modelId="{83449DA6-DF3B-4287-9C6E-09558F5FAFA5}" type="presOf" srcId="{F8AE6E58-60AB-4D2B-9529-2CFBBEC0E777}" destId="{00832CD2-9B57-4F22-B8FB-30B038865BE4}" srcOrd="0" destOrd="0" presId="urn:microsoft.com/office/officeart/2005/8/layout/bProcess3"/>
    <dgm:cxn modelId="{2E806919-E025-4184-A6D5-B91D239FACE1}" type="presOf" srcId="{8508B46E-1326-492E-8C2E-794DEF3A3E9F}" destId="{22F9EF98-3815-4B83-9C77-712CE99E51A7}" srcOrd="1" destOrd="0" presId="urn:microsoft.com/office/officeart/2005/8/layout/bProcess3"/>
    <dgm:cxn modelId="{E29F6D7B-4211-41D7-8863-E878A9637307}" srcId="{881EE088-66CE-42CF-A316-BCB01B5E490C}" destId="{56843FD0-8BAE-49F6-900E-434A7837F9F7}" srcOrd="0" destOrd="0" parTransId="{EE17CD98-917C-48F2-8907-D30AE3BC174D}" sibTransId="{8A5EB89E-50E5-42EC-8E0A-AF574A4623BA}"/>
    <dgm:cxn modelId="{68C23F14-B11E-4DE9-A4F1-6686F9CF3AC6}" type="presOf" srcId="{9879BCC6-5D23-442C-AE0B-5224A0D8083F}" destId="{7A071A7D-6A32-4B89-BB24-3D690079BAF0}" srcOrd="1" destOrd="0" presId="urn:microsoft.com/office/officeart/2005/8/layout/bProcess3"/>
    <dgm:cxn modelId="{567463A6-9A96-47D1-B4EA-9FBDB5DBC3DC}" type="presOf" srcId="{56843FD0-8BAE-49F6-900E-434A7837F9F7}" destId="{0FB2A5D5-6ABC-463E-AA74-1A479FE4092E}" srcOrd="0" destOrd="0" presId="urn:microsoft.com/office/officeart/2005/8/layout/bProcess3"/>
    <dgm:cxn modelId="{EF80AA20-0958-4BC3-868F-CC08007045DC}" type="presOf" srcId="{DF9855F4-7519-43CA-A250-0A5A36EAEE9C}" destId="{8EC47300-7337-4891-87EB-5E15D25B563C}" srcOrd="0" destOrd="0" presId="urn:microsoft.com/office/officeart/2005/8/layout/bProcess3"/>
    <dgm:cxn modelId="{D57D2B84-24E4-46E4-9118-A3C4AED2D0BC}" type="presOf" srcId="{53E8C5EE-2395-47EA-97C3-03602AF7E96F}" destId="{27C294A9-E6C6-4A33-A10A-B5201B8551BA}" srcOrd="1" destOrd="0" presId="urn:microsoft.com/office/officeart/2005/8/layout/bProcess3"/>
    <dgm:cxn modelId="{19F6A642-6706-480A-88DD-76FCBCC4341B}" type="presOf" srcId="{9879BCC6-5D23-442C-AE0B-5224A0D8083F}" destId="{015B3A91-8EDA-4625-898E-24086B67AFE4}" srcOrd="0" destOrd="0" presId="urn:microsoft.com/office/officeart/2005/8/layout/bProcess3"/>
    <dgm:cxn modelId="{994399DE-A14A-4BC4-B824-6B5FA354687C}" type="presOf" srcId="{8A5EB89E-50E5-42EC-8E0A-AF574A4623BA}" destId="{59B8F5CA-88D6-413C-8CF8-469EA4EE31C3}" srcOrd="1" destOrd="0" presId="urn:microsoft.com/office/officeart/2005/8/layout/bProcess3"/>
    <dgm:cxn modelId="{C1B00DA8-06FD-4C36-8476-CF113492F8E7}" type="presOf" srcId="{FA02A117-2C43-4478-BE06-F8422DC25B27}" destId="{436336E3-7E72-472A-AD4F-1400B0B620B3}" srcOrd="0" destOrd="0" presId="urn:microsoft.com/office/officeart/2005/8/layout/bProcess3"/>
    <dgm:cxn modelId="{835484E9-8ADE-41F4-B55E-827C641D4AED}" type="presOf" srcId="{8A5EB89E-50E5-42EC-8E0A-AF574A4623BA}" destId="{91D505B0-5BF3-4993-BFBD-30C8D91DC74C}" srcOrd="0" destOrd="0" presId="urn:microsoft.com/office/officeart/2005/8/layout/bProcess3"/>
    <dgm:cxn modelId="{059F4869-6E5F-4FB3-804B-9C14C3877FD1}" srcId="{881EE088-66CE-42CF-A316-BCB01B5E490C}" destId="{734241EF-4C49-42DE-90FA-E3AF4CC0466B}" srcOrd="4" destOrd="0" parTransId="{EBFF7FC2-5B0F-402D-BFE8-0DC48BAEDEAD}" sibTransId="{F62B3627-1ACA-4A94-9B4C-84041F8DED85}"/>
    <dgm:cxn modelId="{0520F9FD-1899-4E82-8608-E12BF79176F4}" srcId="{881EE088-66CE-42CF-A316-BCB01B5E490C}" destId="{F8AE6E58-60AB-4D2B-9529-2CFBBEC0E777}" srcOrd="3" destOrd="0" parTransId="{5393C071-8FB3-4B6E-A4A2-21519B45FCC2}" sibTransId="{8508B46E-1326-492E-8C2E-794DEF3A3E9F}"/>
    <dgm:cxn modelId="{068BD997-8DA3-4C79-A884-904248979324}" type="presOf" srcId="{8508B46E-1326-492E-8C2E-794DEF3A3E9F}" destId="{7E96E9C5-ED3F-463F-B9E2-20BDCEE74354}" srcOrd="0" destOrd="0" presId="urn:microsoft.com/office/officeart/2005/8/layout/bProcess3"/>
    <dgm:cxn modelId="{A89867C9-7CCD-4AC4-8D6B-E2254D9D46E6}" type="presParOf" srcId="{7274B427-E068-48E3-A794-8A51D0FA3FD3}" destId="{0FB2A5D5-6ABC-463E-AA74-1A479FE4092E}" srcOrd="0" destOrd="0" presId="urn:microsoft.com/office/officeart/2005/8/layout/bProcess3"/>
    <dgm:cxn modelId="{0609AA40-BBF7-41F5-97D7-C73A0CA228E1}" type="presParOf" srcId="{7274B427-E068-48E3-A794-8A51D0FA3FD3}" destId="{91D505B0-5BF3-4993-BFBD-30C8D91DC74C}" srcOrd="1" destOrd="0" presId="urn:microsoft.com/office/officeart/2005/8/layout/bProcess3"/>
    <dgm:cxn modelId="{910CAADB-112F-4B7C-96A2-ACB702101054}" type="presParOf" srcId="{91D505B0-5BF3-4993-BFBD-30C8D91DC74C}" destId="{59B8F5CA-88D6-413C-8CF8-469EA4EE31C3}" srcOrd="0" destOrd="0" presId="urn:microsoft.com/office/officeart/2005/8/layout/bProcess3"/>
    <dgm:cxn modelId="{DD5F08EF-24A2-4A87-B1C5-724FEAE99F3C}" type="presParOf" srcId="{7274B427-E068-48E3-A794-8A51D0FA3FD3}" destId="{436336E3-7E72-472A-AD4F-1400B0B620B3}" srcOrd="2" destOrd="0" presId="urn:microsoft.com/office/officeart/2005/8/layout/bProcess3"/>
    <dgm:cxn modelId="{92D27268-E089-4555-B819-3C2AD1ECFFEA}" type="presParOf" srcId="{7274B427-E068-48E3-A794-8A51D0FA3FD3}" destId="{015B3A91-8EDA-4625-898E-24086B67AFE4}" srcOrd="3" destOrd="0" presId="urn:microsoft.com/office/officeart/2005/8/layout/bProcess3"/>
    <dgm:cxn modelId="{7CA6050D-330B-4A32-ACFD-E2708CCACF17}" type="presParOf" srcId="{015B3A91-8EDA-4625-898E-24086B67AFE4}" destId="{7A071A7D-6A32-4B89-BB24-3D690079BAF0}" srcOrd="0" destOrd="0" presId="urn:microsoft.com/office/officeart/2005/8/layout/bProcess3"/>
    <dgm:cxn modelId="{39FB3BD8-6312-4C70-801C-594B9676DC07}" type="presParOf" srcId="{7274B427-E068-48E3-A794-8A51D0FA3FD3}" destId="{8EC47300-7337-4891-87EB-5E15D25B563C}" srcOrd="4" destOrd="0" presId="urn:microsoft.com/office/officeart/2005/8/layout/bProcess3"/>
    <dgm:cxn modelId="{7E377423-2862-41EB-8D81-295F81792A99}" type="presParOf" srcId="{7274B427-E068-48E3-A794-8A51D0FA3FD3}" destId="{941FADC6-F6D6-427B-B557-4E44A3B268CD}" srcOrd="5" destOrd="0" presId="urn:microsoft.com/office/officeart/2005/8/layout/bProcess3"/>
    <dgm:cxn modelId="{5CC1A2CE-7863-4810-B2D9-6E41A0312FCC}" type="presParOf" srcId="{941FADC6-F6D6-427B-B557-4E44A3B268CD}" destId="{27C294A9-E6C6-4A33-A10A-B5201B8551BA}" srcOrd="0" destOrd="0" presId="urn:microsoft.com/office/officeart/2005/8/layout/bProcess3"/>
    <dgm:cxn modelId="{BFD98243-B66F-414A-A1C8-D062A998D320}" type="presParOf" srcId="{7274B427-E068-48E3-A794-8A51D0FA3FD3}" destId="{00832CD2-9B57-4F22-B8FB-30B038865BE4}" srcOrd="6" destOrd="0" presId="urn:microsoft.com/office/officeart/2005/8/layout/bProcess3"/>
    <dgm:cxn modelId="{319B13CE-0CC6-4D46-BF6C-DAB624E98BE4}" type="presParOf" srcId="{7274B427-E068-48E3-A794-8A51D0FA3FD3}" destId="{7E96E9C5-ED3F-463F-B9E2-20BDCEE74354}" srcOrd="7" destOrd="0" presId="urn:microsoft.com/office/officeart/2005/8/layout/bProcess3"/>
    <dgm:cxn modelId="{3E235BA2-70BE-4F25-A47D-29CC58A52977}" type="presParOf" srcId="{7E96E9C5-ED3F-463F-B9E2-20BDCEE74354}" destId="{22F9EF98-3815-4B83-9C77-712CE99E51A7}" srcOrd="0" destOrd="0" presId="urn:microsoft.com/office/officeart/2005/8/layout/bProcess3"/>
    <dgm:cxn modelId="{73C29BAE-2E8C-4FCC-9FE0-9D9A4EBCCD31}" type="presParOf" srcId="{7274B427-E068-48E3-A794-8A51D0FA3FD3}" destId="{C972D548-09F4-4455-AE74-05490E4E73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505B0-5BF3-4993-BFBD-30C8D91DC74C}">
      <dsp:nvSpPr>
        <dsp:cNvPr id="0" name=""/>
        <dsp:cNvSpPr/>
      </dsp:nvSpPr>
      <dsp:spPr>
        <a:xfrm>
          <a:off x="2873773" y="1296194"/>
          <a:ext cx="306757" cy="22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478" y="0"/>
              </a:lnTo>
              <a:lnTo>
                <a:pt x="170478" y="221099"/>
              </a:lnTo>
              <a:lnTo>
                <a:pt x="306757" y="221099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7068" y="1404899"/>
        <a:ext cx="20167" cy="3690"/>
      </dsp:txXfrm>
    </dsp:sp>
    <dsp:sp modelId="{0FB2A5D5-6ABC-463E-AA74-1A479FE4092E}">
      <dsp:nvSpPr>
        <dsp:cNvPr id="0" name=""/>
        <dsp:cNvSpPr/>
      </dsp:nvSpPr>
      <dsp:spPr>
        <a:xfrm>
          <a:off x="76202" y="534986"/>
          <a:ext cx="2799371" cy="15224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বঙ্কিমচন্দ্রের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১৮৩৮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১৮৯৪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তাঁকে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সাহিত্য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সম্রাট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বলা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হয়</a:t>
          </a:r>
          <a:endParaRPr lang="en-US" sz="2400" b="0" kern="120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6202" y="534986"/>
        <a:ext cx="2799371" cy="1522416"/>
      </dsp:txXfrm>
    </dsp:sp>
    <dsp:sp modelId="{015B3A91-8EDA-4625-898E-24086B67AFE4}">
      <dsp:nvSpPr>
        <dsp:cNvPr id="0" name=""/>
        <dsp:cNvSpPr/>
      </dsp:nvSpPr>
      <dsp:spPr>
        <a:xfrm>
          <a:off x="5748011" y="1517294"/>
          <a:ext cx="299865" cy="10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32" y="0"/>
              </a:lnTo>
              <a:lnTo>
                <a:pt x="167032" y="100005"/>
              </a:lnTo>
              <a:lnTo>
                <a:pt x="299865" y="10000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9312" y="1565452"/>
        <a:ext cx="17263" cy="3690"/>
      </dsp:txXfrm>
    </dsp:sp>
    <dsp:sp modelId="{436336E3-7E72-472A-AD4F-1400B0B620B3}">
      <dsp:nvSpPr>
        <dsp:cNvPr id="0" name=""/>
        <dsp:cNvSpPr/>
      </dsp:nvSpPr>
      <dsp:spPr>
        <a:xfrm>
          <a:off x="3212931" y="457200"/>
          <a:ext cx="2536880" cy="212018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‘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’-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রচনাটি বঙ্কিমচন্দ্র চট্টোপাধ্যায়ের 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কমলাকান্তের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দপ্তর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সংকলিত।এটি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রসাত্মক ও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ব্যঙ্গধর্মী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</a:t>
          </a:r>
          <a:endParaRPr lang="en-US" sz="2400" b="1" kern="120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12931" y="457200"/>
        <a:ext cx="2536880" cy="2120187"/>
      </dsp:txXfrm>
    </dsp:sp>
    <dsp:sp modelId="{941FADC6-F6D6-427B-B557-4E44A3B268CD}">
      <dsp:nvSpPr>
        <dsp:cNvPr id="0" name=""/>
        <dsp:cNvSpPr/>
      </dsp:nvSpPr>
      <dsp:spPr>
        <a:xfrm>
          <a:off x="1275329" y="2450541"/>
          <a:ext cx="5952440" cy="563096"/>
        </a:xfrm>
        <a:custGeom>
          <a:avLst/>
          <a:gdLst/>
          <a:ahLst/>
          <a:cxnLst/>
          <a:rect l="0" t="0" r="0" b="0"/>
          <a:pathLst>
            <a:path>
              <a:moveTo>
                <a:pt x="5952440" y="0"/>
              </a:moveTo>
              <a:lnTo>
                <a:pt x="5952440" y="298648"/>
              </a:lnTo>
              <a:lnTo>
                <a:pt x="0" y="298648"/>
              </a:lnTo>
              <a:lnTo>
                <a:pt x="0" y="56309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2000" y="2730244"/>
        <a:ext cx="299098" cy="3690"/>
      </dsp:txXfrm>
    </dsp:sp>
    <dsp:sp modelId="{8EC47300-7337-4891-87EB-5E15D25B563C}">
      <dsp:nvSpPr>
        <dsp:cNvPr id="0" name=""/>
        <dsp:cNvSpPr/>
      </dsp:nvSpPr>
      <dsp:spPr>
        <a:xfrm>
          <a:off x="6080276" y="782258"/>
          <a:ext cx="2294985" cy="167008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আফিমের নেশার ঘোরে ওয়াটারলু যুদ্ধের ফলাফল নিয়ে চিন্তা করছিলো</a:t>
          </a:r>
          <a:endParaRPr lang="en-US" sz="2400" b="1" kern="120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80276" y="782258"/>
        <a:ext cx="2294985" cy="1670082"/>
      </dsp:txXfrm>
    </dsp:sp>
    <dsp:sp modelId="{7E96E9C5-ED3F-463F-B9E2-20BDCEE74354}">
      <dsp:nvSpPr>
        <dsp:cNvPr id="0" name=""/>
        <dsp:cNvSpPr/>
      </dsp:nvSpPr>
      <dsp:spPr>
        <a:xfrm>
          <a:off x="2542122" y="4025715"/>
          <a:ext cx="691750" cy="110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975" y="0"/>
              </a:lnTo>
              <a:lnTo>
                <a:pt x="362975" y="110093"/>
              </a:lnTo>
              <a:lnTo>
                <a:pt x="691750" y="11009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9729" y="4078917"/>
        <a:ext cx="36534" cy="3690"/>
      </dsp:txXfrm>
    </dsp:sp>
    <dsp:sp modelId="{00832CD2-9B57-4F22-B8FB-30B038865BE4}">
      <dsp:nvSpPr>
        <dsp:cNvPr id="0" name=""/>
        <dsp:cNvSpPr/>
      </dsp:nvSpPr>
      <dsp:spPr>
        <a:xfrm>
          <a:off x="6737" y="3046037"/>
          <a:ext cx="2537184" cy="195935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তের জন্য রাখা দুধ বিড়াল খেয়ে ফেলে এবং কমলাকান্ত মারতে উদ্যত হলে যেন সে  বিড়ালের কথা শুনতে পায়</a:t>
          </a:r>
          <a:endParaRPr lang="en-US" sz="2400" b="0" kern="120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737" y="3046037"/>
        <a:ext cx="2537184" cy="1959356"/>
      </dsp:txXfrm>
    </dsp:sp>
    <dsp:sp modelId="{C972D548-09F4-4455-AE74-05490E4E7358}">
      <dsp:nvSpPr>
        <dsp:cNvPr id="0" name=""/>
        <dsp:cNvSpPr/>
      </dsp:nvSpPr>
      <dsp:spPr>
        <a:xfrm>
          <a:off x="3266272" y="3166214"/>
          <a:ext cx="4361684" cy="193918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 বলে: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তোমাদের ক্ষুৎ পিপাসা আছে-আমাদের কি নাই?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চোরের দণ্ড হয়; চুরির মূল যে কৃপণ, তাহার দণ্ড হয় না কেন?</a:t>
          </a:r>
          <a:endParaRPr lang="en-US" sz="2400" b="0" kern="120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66272" y="3166214"/>
        <a:ext cx="4361684" cy="193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877F-A40C-4D58-9E18-25AE3675769D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8B91-0648-412D-AE23-014D00C79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87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874062"/>
            <a:ext cx="6705600" cy="2060138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123E7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500" b="1" dirty="0" err="1" smtClean="0">
                <a:ln>
                  <a:solidFill>
                    <a:srgbClr val="EF258A"/>
                  </a:solidFill>
                </a:ln>
                <a:solidFill>
                  <a:srgbClr val="F123E7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1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-10-11 09.52.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pic>
        <p:nvPicPr>
          <p:cNvPr id="5" name="Picture 4" descr="20161118_202433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9144000" cy="1451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358140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91000"/>
            <a:ext cx="9144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গৃহ মার্জার হইয়া,...মূর্খ ধনীর কাছে সতরঞ্চ খেলোয়াড়ের স্থানীয় হইয়া থাকিতে পারিলে- তবেই তাহার পুষ্টি। তাহার লেজ ফুলে, গায়ে লোম হয় এবং তাহার রূপের ছটা দেখিয়া, অনেক মার্জার কবি হইয়া পড়ে।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3957066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চোরের দণ্ড আছে, নির্দয়তার কি দণ্ড নাই? দরিদ্রের আহার সংগ্রহের দণ্ড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ধনীর কার্পণ্যের দণ্ড নাই কেন?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43400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তোমার কথাগুলি ভারি </a:t>
            </a:r>
            <a:r>
              <a:rPr lang="bn-BD" sz="4400" b="1" dirty="0" smtClean="0">
                <a:latin typeface="SutonnyMJ" pitchFamily="2" charset="0"/>
                <a:cs typeface="NikoshBAN" pitchFamily="2" charset="0"/>
              </a:rPr>
              <a:t>সোশিয়ালি</a:t>
            </a:r>
            <a:r>
              <a:rPr lang="en-US" sz="4400" b="1" dirty="0" smtClean="0">
                <a:latin typeface="SutonnyMJ" pitchFamily="2" charset="0"/>
                <a:cs typeface="NikoshBAN" pitchFamily="2" charset="0"/>
              </a:rPr>
              <a:t>w</a:t>
            </a:r>
            <a:r>
              <a:rPr lang="bn-BD" sz="4400" b="1" dirty="0" smtClean="0">
                <a:latin typeface="SutonnyMJ" pitchFamily="2" charset="0"/>
                <a:cs typeface="NikoshBAN" pitchFamily="2" charset="0"/>
              </a:rPr>
              <a:t>ষ্টক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! সমাজ বিশৃঙ্খলার মূল!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533400"/>
            <a:ext cx="4038600" cy="337185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923"/>
          <a:stretch/>
        </p:blipFill>
        <p:spPr>
          <a:xfrm>
            <a:off x="378950" y="1066800"/>
            <a:ext cx="3844648" cy="2572279"/>
          </a:xfrm>
          <a:prstGeom prst="round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5" name="Left Arrow 4"/>
          <p:cNvSpPr/>
          <p:nvPr/>
        </p:nvSpPr>
        <p:spPr>
          <a:xfrm>
            <a:off x="4381500" y="2362200"/>
            <a:ext cx="723900" cy="3048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5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50140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মার্জার বলিল,...সমাজের ধনবৃদ্ধির অর্থ ধনীর ধনবৃদ্ধি।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ধনীর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ধনবৃদ্ধি না হইলে দরিদ্রের কী ক্ষতি?...... যদি খাইতে না পাইলাম, তবে সমাজের উন্নতি লইয়া কী করিব?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4" t="24648" r="7113" b="10276"/>
          <a:stretch/>
        </p:blipFill>
        <p:spPr>
          <a:xfrm>
            <a:off x="304800" y="2133600"/>
            <a:ext cx="3513157" cy="1914525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190750"/>
            <a:ext cx="3810000" cy="1857375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28600"/>
            <a:ext cx="5943600" cy="1824038"/>
          </a:xfrm>
          <a:prstGeom prst="flowChartAlternateProcess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8001000" cy="3962400"/>
          </a:xfrm>
          <a:prstGeom prst="flowChartAlternateProcess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9144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ধনীর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দোষেই দরিদ্রের চোর হয়। ...... অনাহারে মরিয়া যাইবার জন্য এ পৃথিবীতে কেহ আইসে নাই।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2990850"/>
          </a:xfrm>
          <a:prstGeom prst="flowChartAlternateProcess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3380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মার্জার সুবিচারক এবং সুতার্কিক বটে, ...অতএব উহার উপর রাগ না করিয়া বলিলাম,  সমাজের উন্নতিতে দরিদ্রের প্রয়োজন না থাকিলে না থাকিতে পারে, কিন্তু ধনীদিগের বিশেষ প্রয়োজন, অতএব চোরের দণ্ড বিধান কর্তব্য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2172" y="78078"/>
            <a:ext cx="3048000" cy="38862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9144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প্রসন্ন কাল কিছু ছানা দিবে বলিয়াছে, জলযোগের সময় আসিও, উভয়ে ভাগ করিয়া খাইব। অদ্য আর কাহারও হাঁড়ি খাইও না; যদি নিতান্ত অধীর হও, তবে পুনর্বার আসিও, এক সরিষাভোর আফিং দিব।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7" r="26582" b="40000"/>
          <a:stretch/>
        </p:blipFill>
        <p:spPr>
          <a:xfrm>
            <a:off x="914400" y="685800"/>
            <a:ext cx="3886200" cy="295101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7" name="Left Arrow 26"/>
          <p:cNvSpPr/>
          <p:nvPr/>
        </p:nvSpPr>
        <p:spPr>
          <a:xfrm>
            <a:off x="4381500" y="1600200"/>
            <a:ext cx="1714500" cy="304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105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ডিউক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810000" y="14478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1828800" y="26670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ব্যূহ রচনা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828800" y="33528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প্রকটিত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828800" y="39624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ষষ্টি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1828800" y="46482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দিব্যকর্ণ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1828800" y="5334000"/>
            <a:ext cx="1752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ঠেঙ্গালাঠি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1828800" y="60960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শিরোমণি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1828800" y="13716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চারপায়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257800" y="1981200"/>
            <a:ext cx="3276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ইউরোপীয় সমাজের বনেদি বা অভিজাত ব্যক্তি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257800" y="2667000"/>
            <a:ext cx="2819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প্রতিরোধ বেষ্টনী তৈরি করা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5257800" y="3352800"/>
            <a:ext cx="2057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তীব্রভাবে প্রকাশিত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257800" y="4038600"/>
            <a:ext cx="1676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লাঠি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5257800" y="4724400"/>
            <a:ext cx="33528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ঐশ্বরিকভাবে শ্রবণ করা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5257800" y="5410200"/>
            <a:ext cx="28956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প্রহার করার লাঠি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5334000" y="6096000"/>
            <a:ext cx="1600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সমাজপতি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5257800" y="1295400"/>
            <a:ext cx="1600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টুল বা চৌকি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6" name="Right Arrow 165"/>
          <p:cNvSpPr/>
          <p:nvPr/>
        </p:nvSpPr>
        <p:spPr>
          <a:xfrm>
            <a:off x="3810000" y="26670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/>
          <p:cNvSpPr/>
          <p:nvPr/>
        </p:nvSpPr>
        <p:spPr>
          <a:xfrm>
            <a:off x="3886200" y="34290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ight Arrow 167"/>
          <p:cNvSpPr/>
          <p:nvPr/>
        </p:nvSpPr>
        <p:spPr>
          <a:xfrm>
            <a:off x="3886200" y="40386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/>
          <p:cNvSpPr/>
          <p:nvPr/>
        </p:nvSpPr>
        <p:spPr>
          <a:xfrm>
            <a:off x="3886200" y="46482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ight Arrow 169"/>
          <p:cNvSpPr/>
          <p:nvPr/>
        </p:nvSpPr>
        <p:spPr>
          <a:xfrm>
            <a:off x="3886200" y="54102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/>
          <p:cNvSpPr/>
          <p:nvPr/>
        </p:nvSpPr>
        <p:spPr>
          <a:xfrm>
            <a:off x="3886200" y="60960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ight Arrow 171"/>
          <p:cNvSpPr/>
          <p:nvPr/>
        </p:nvSpPr>
        <p:spPr>
          <a:xfrm>
            <a:off x="3810000" y="1981200"/>
            <a:ext cx="9144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4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am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0"/>
            <a:ext cx="3076575" cy="23044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1" y="2198906"/>
            <a:ext cx="85629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800" dirty="0" err="1" smtClean="0">
                <a:solidFill>
                  <a:srgbClr val="2C119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rgbClr val="2C119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2C119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8800" dirty="0" smtClean="0">
                <a:solidFill>
                  <a:srgbClr val="2C119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বিড়ালের কথাগুলোর তালিকা করো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   </a:t>
            </a:r>
            <a:r>
              <a:rPr lang="en-US" sz="36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কমলাকান্তের কথাগুলোর তালিকা করো।</a:t>
            </a:r>
            <a:endParaRPr lang="en-US" sz="36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" y="4267200"/>
            <a:ext cx="1940243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676400"/>
            <a:ext cx="6172200" cy="415498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1.কমলাকান্তের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সোশিয়ালিস্টিক বিষটি কী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পতিত আত্মা কে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-22390"/>
            <a:ext cx="1577454" cy="1571144"/>
          </a:xfrm>
          <a:prstGeom prst="cloud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219200"/>
            <a:ext cx="8001000" cy="2862322"/>
          </a:xfrm>
          <a:prstGeom prst="rect">
            <a:avLst/>
          </a:prstGeom>
          <a:solidFill>
            <a:schemeClr val="accent5"/>
          </a:solidFill>
          <a:ln>
            <a:solidFill>
              <a:srgbClr val="339933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</a:t>
            </a:r>
            <a:r>
              <a:rPr lang="bn-BD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য়: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b="1" i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5400" b="1" i="1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i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weovj</a:t>
            </a:r>
            <a:r>
              <a:rPr lang="en-US" sz="72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(</a:t>
            </a:r>
            <a:r>
              <a:rPr lang="en-US" sz="72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cÖeÜ</a:t>
            </a:r>
            <a:r>
              <a:rPr lang="en-US" sz="72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)</a:t>
            </a:r>
            <a:endParaRPr lang="en-US" sz="7200" b="1" i="1" dirty="0">
              <a:ln>
                <a:solidFill>
                  <a:srgbClr val="FFFF00"/>
                </a:solidFill>
              </a:ln>
              <a:solidFill>
                <a:srgbClr val="EF258A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568" y="4267200"/>
            <a:ext cx="2295432" cy="2590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39000" y="0"/>
            <a:ext cx="1676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3/2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838200"/>
            <a:ext cx="80009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584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us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33400"/>
            <a:ext cx="3124200" cy="312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6400" y="609600"/>
            <a:ext cx="3733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1"/>
            <a:ext cx="5943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  <a:cs typeface="NikoshBAN" pitchFamily="2" charset="0"/>
              </a:rPr>
              <a:t>weovj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  <a:cs typeface="NikoshBAN" pitchFamily="2" charset="0"/>
              </a:rPr>
              <a:t>iPbvi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latin typeface="SutonnyMJ" pitchFamily="2" charset="0"/>
                <a:cs typeface="NikoshBAN" pitchFamily="2" charset="0"/>
              </a:rPr>
              <a:t>Av‡jv‡K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সমাজে ধনী-দরিদ্র বৈষম্য বিষয়ে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নিবন্ধ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8142" y="4419600"/>
            <a:ext cx="59458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444873015"/>
              </p:ext>
            </p:extLst>
          </p:nvPr>
        </p:nvGraphicFramePr>
        <p:xfrm>
          <a:off x="228600" y="10668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253425"/>
            <a:ext cx="5562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B2A5D5-6ABC-463E-AA74-1A479FE4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FB2A5D5-6ABC-463E-AA74-1A479FE4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505B0-5BF3-4993-BFBD-30C8D91D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1D505B0-5BF3-4993-BFBD-30C8D91D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6336E3-7E72-472A-AD4F-1400B0B6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6336E3-7E72-472A-AD4F-1400B0B6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B3A91-8EDA-4625-898E-24086B67A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15B3A91-8EDA-4625-898E-24086B67A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7300-7337-4891-87EB-5E15D25B5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EC47300-7337-4891-87EB-5E15D25B5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1FADC6-F6D6-427B-B557-4E44A3B2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41FADC6-F6D6-427B-B557-4E44A3B2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832CD2-9B57-4F22-B8FB-30B03886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0832CD2-9B57-4F22-B8FB-30B03886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96E9C5-ED3F-463F-B9E2-20BDCEE7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7E96E9C5-ED3F-463F-B9E2-20BDCEE74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2D548-09F4-4455-AE74-05490E4E7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972D548-09F4-4455-AE74-05490E4E7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বিড়াল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২)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00" t="4605" r="5000" b="10349"/>
          <a:stretch/>
        </p:blipFill>
        <p:spPr>
          <a:xfrm>
            <a:off x="2476500" y="3580327"/>
            <a:ext cx="3810000" cy="2794715"/>
          </a:xfrm>
          <a:prstGeom prst="cloudCallou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81000" y="-609600"/>
            <a:ext cx="9104608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228600" y="304800"/>
            <a:ext cx="2362200" cy="15240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85800" y="1524000"/>
            <a:ext cx="2362200" cy="15240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410200" y="0"/>
            <a:ext cx="2971800" cy="15240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</a:t>
            </a:r>
          </a:p>
          <a:p>
            <a:endParaRPr lang="en-US" sz="32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BD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বিড়ালের দুধ চুরির কারণ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en-US" sz="32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BD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বিড়াল কেন অধিকার আদায়ে সোচ্চার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en-US" sz="32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বিড়ালের উপলব্ধিতে সমাজের বৈষম্যের দিকটি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6096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শিখনফল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 l="41315" b="15254"/>
          <a:stretch>
            <a:fillRect/>
          </a:stretch>
        </p:blipFill>
        <p:spPr bwMode="auto">
          <a:xfrm>
            <a:off x="5380324" y="1"/>
            <a:ext cx="2163475" cy="3124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b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805940"/>
            <a:ext cx="1752600" cy="1183005"/>
          </a:xfrm>
          <a:prstGeom prst="rect">
            <a:avLst/>
          </a:prstGeom>
        </p:spPr>
      </p:pic>
      <p:pic>
        <p:nvPicPr>
          <p:cNvPr id="12" name="Picture 11" descr="timthumb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3810000"/>
            <a:ext cx="3395441" cy="304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609600"/>
            <a:ext cx="2247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39624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lvl="0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বিশ্লেষণ: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5087" y="304800"/>
            <a:ext cx="4633913" cy="3477209"/>
          </a:xfrm>
          <a:prstGeom prst="cloudCallou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43400"/>
            <a:ext cx="91440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দেখ, আমি প্রাচীরে প্রাচীরে মেও মেও করিয়া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বেড়াই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কেহ আমাকে মাছের কাঁটাখানাও ফেলিয়া </a:t>
            </a:r>
            <a:r>
              <a:rPr lang="bn-BD" sz="2400" dirty="0" smtClean="0">
                <a:latin typeface="SutonnyMJ" pitchFamily="2" charset="0"/>
                <a:cs typeface="NikoshBAN" pitchFamily="2" charset="0"/>
              </a:rPr>
              <a:t>দেয়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KuvUv,cv‡Zi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bi`gvq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dwjqv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†`q,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Z_vwc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WvwKqv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তোমাদের পেট ভরা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আমার পেটের ক্ষুধা কী প্রকারে জানিবে! হায়! দরিদ্রের জন্য ব্যথিত হইলে তোমাদের কি অগৌরবের আছে?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343400"/>
            <a:ext cx="9144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তেলা মাথায় তেল দেওয়া মনুষ্যজাতির রোগ- দরিদ্রের ক্ষুধা কেহ বোঝে না। যে খাইতে বলিলে বিরক্ত হয়, তাহার জন্য ভোজের আয়জন কর-আর যে ক্ষুধার জ্বালায় বিনা আহবানেই তোমার অন্ন খাইয়া ফেলে, চোর বলিয়া তাহার দণ্ড কর ছি! ছি!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84" r="14062"/>
          <a:stretch/>
        </p:blipFill>
        <p:spPr>
          <a:xfrm>
            <a:off x="3200400" y="180140"/>
            <a:ext cx="5943599" cy="3706060"/>
          </a:xfrm>
          <a:prstGeom prst="flowChartAlternateProcess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9" t="12976" r="8750" b="19208"/>
          <a:stretch/>
        </p:blipFill>
        <p:spPr>
          <a:xfrm>
            <a:off x="0" y="381000"/>
            <a:ext cx="2895599" cy="1967863"/>
          </a:xfrm>
          <a:prstGeom prst="round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01"/>
          <a:stretch/>
        </p:blipFill>
        <p:spPr>
          <a:xfrm>
            <a:off x="228600" y="228600"/>
            <a:ext cx="8686799" cy="3352800"/>
          </a:xfrm>
          <a:prstGeom prst="flowChartAlternateProcess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9144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দেখ, আমাদিগের দশা দেখ,দেখ প্রাচীরে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প্রাচীরে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প্রাঙ্গণে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প্রাঙ্গণে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প্রাসাদে প্রাসাদে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মেও মেও করিয়া আমারা চারিদিকে দৃষ্টি করিতেছি- কেহ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Av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মাদিগকে মাছের কাঁটাখানা ফেলিয়া দেয় না...... আমাদের কালো চামড়া দেখিয়া ঘৃণা করিও না! এ পৃথিবীর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grm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মাংসে আমাদের কিছু অধিকার আছে।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596</Words>
  <Application>Microsoft Office PowerPoint</Application>
  <PresentationFormat>On-screen Show (4:3)</PresentationFormat>
  <Paragraphs>82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TAPAS</dc:creator>
  <cp:lastModifiedBy>Lotus computer</cp:lastModifiedBy>
  <cp:revision>162</cp:revision>
  <dcterms:created xsi:type="dcterms:W3CDTF">2006-08-16T00:00:00Z</dcterms:created>
  <dcterms:modified xsi:type="dcterms:W3CDTF">2016-12-23T05:07:12Z</dcterms:modified>
</cp:coreProperties>
</file>